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4" r:id="rId18"/>
    <p:sldId id="287" r:id="rId19"/>
    <p:sldId id="286" r:id="rId20"/>
    <p:sldId id="288" r:id="rId21"/>
    <p:sldId id="285" r:id="rId22"/>
    <p:sldId id="273" r:id="rId23"/>
    <p:sldId id="274" r:id="rId24"/>
    <p:sldId id="275" r:id="rId25"/>
    <p:sldId id="277" r:id="rId26"/>
    <p:sldId id="279" r:id="rId27"/>
    <p:sldId id="281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CF0C6"/>
    <a:srgbClr val="007A00"/>
    <a:srgbClr val="009E00"/>
    <a:srgbClr val="FFFFFF"/>
    <a:srgbClr val="B6DF89"/>
    <a:srgbClr val="4F81BD"/>
    <a:srgbClr val="C6E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17" autoAdjust="0"/>
  </p:normalViewPr>
  <p:slideViewPr>
    <p:cSldViewPr>
      <p:cViewPr varScale="1">
        <p:scale>
          <a:sx n="74" d="100"/>
          <a:sy n="74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E1A53-7BC7-49A3-AB73-936319690EB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C6DF-1A55-4030-BB85-2706EF746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0EF0-3D77-46F3-BA4A-78F69B0DF1A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DBC1-5228-4054-8E7E-AB9A3E5F2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2433-4CBD-4D32-BAE9-10A5A5568BA0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A064-7888-438C-8F50-974B9DF11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C1A5D-EC62-4F8A-9034-79323BDDA28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1A1F-5BD7-4C60-8E1F-29E898FF8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04A8-062F-44D4-A7C1-466A3CFED5A4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2530-2314-44AD-9D01-6625BC2D2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1ADC-CB05-476D-8A1C-28DF22C03036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8526-828A-4F9F-BA49-7ACCA85D8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3B48-D3CC-4EBF-9A96-321EA8999D12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E298-7221-435E-A736-E880F9C1A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55A8F-A074-4D0A-A9EC-9A3CDDCFAAF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5495-3E78-4C59-928E-5261474D6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A762-0D6F-4B66-B4BF-8A987A1C976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F08A-D886-4FB2-8E09-066BD7F61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06551-41BF-45B8-A12B-09AB26DFC17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A763-F2E9-4FE7-AC7C-965797339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25CF-6226-413E-A627-FB34882B7123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B4CF-B8EE-41A8-A8A2-C0847FFB3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E2DA00-3F14-44CE-A42B-82B4E4FF30C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BACE2E-E774-4D81-84EC-5C7CF63DF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Группа 9"/>
          <p:cNvGrpSpPr>
            <a:grpSpLocks/>
          </p:cNvGrpSpPr>
          <p:nvPr userDrawn="1"/>
        </p:nvGrpSpPr>
        <p:grpSpPr bwMode="auto">
          <a:xfrm>
            <a:off x="144463" y="198438"/>
            <a:ext cx="8891587" cy="6686550"/>
            <a:chOff x="144016" y="198908"/>
            <a:chExt cx="8892480" cy="668647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44016" y="198908"/>
              <a:ext cx="8892480" cy="6553127"/>
            </a:xfrm>
            <a:prstGeom prst="roundRect">
              <a:avLst>
                <a:gd name="adj" fmla="val 8475"/>
              </a:avLst>
            </a:prstGeom>
            <a:solidFill>
              <a:srgbClr val="DCF0C6">
                <a:alpha val="89804"/>
              </a:srgbClr>
            </a:solidFill>
            <a:ln>
              <a:solidFill>
                <a:srgbClr val="B6D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033" name="Picture 14" descr="http://img1.liveinternet.ru/images/attach/c/7/95/305/95305163_180.pn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flipV="1">
              <a:off x="216024" y="5599508"/>
              <a:ext cx="8784976" cy="1285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847012" cy="2881312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7A00"/>
                </a:solidFill>
              </a:rPr>
              <a:t>Про підсумки контролю за діяльністю навчальних закладів    із високим і середнім ступенями ризику в IV </a:t>
            </a:r>
            <a:r>
              <a:rPr lang="ru-RU" sz="4000" b="1" smtClean="0">
                <a:solidFill>
                  <a:srgbClr val="007A00"/>
                </a:solidFill>
              </a:rPr>
              <a:t>кварталі</a:t>
            </a:r>
            <a:r>
              <a:rPr lang="uk-UA" sz="4000" b="1" smtClean="0">
                <a:solidFill>
                  <a:srgbClr val="007A00"/>
                </a:solidFill>
              </a:rPr>
              <a:t> 2014 року </a:t>
            </a:r>
            <a:endParaRPr lang="ru-RU" sz="4000" b="1" smtClean="0">
              <a:solidFill>
                <a:srgbClr val="007A0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4438" y="42926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uk-UA" sz="2200" b="1" smtClean="0">
                <a:solidFill>
                  <a:srgbClr val="007A00"/>
                </a:solidFill>
                <a:latin typeface="Arial" charset="0"/>
              </a:rPr>
              <a:t>Коваленко В.О.,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sz="2200" b="1" smtClean="0">
                <a:solidFill>
                  <a:srgbClr val="007A00"/>
                </a:solidFill>
                <a:latin typeface="Arial" charset="0"/>
              </a:rPr>
              <a:t>головний спеціаліст відділу 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200" b="1" smtClean="0">
              <a:solidFill>
                <a:srgbClr val="007A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  </a:t>
            </a:r>
            <a:br>
              <a:rPr lang="uk-UA" sz="2800" b="1" smtClean="0">
                <a:solidFill>
                  <a:srgbClr val="106620"/>
                </a:solidFill>
              </a:rPr>
            </a:br>
            <a:r>
              <a:rPr lang="uk-UA" sz="2800" b="1" smtClean="0">
                <a:solidFill>
                  <a:srgbClr val="106620"/>
                </a:solidFill>
              </a:rPr>
              <a:t>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13787" cy="4713288"/>
          </a:xfrm>
        </p:spPr>
        <p:txBody>
          <a:bodyPr/>
          <a:lstStyle/>
          <a:p>
            <a:pPr eaLnBrk="1" hangingPunct="1"/>
            <a:r>
              <a:rPr lang="uk-UA" sz="2400" smtClean="0"/>
              <a:t>відсутній інвентарно-технічний паспорт у Добренському НВК, Мажарському ЗНВК,</a:t>
            </a:r>
            <a:r>
              <a:rPr lang="ru-RU" sz="2400" smtClean="0"/>
              <a:t>  </a:t>
            </a:r>
            <a:r>
              <a:rPr lang="uk-UA" sz="2400" smtClean="0"/>
              <a:t>Есхарівській ЗОШ І-ІІІ ст., Коробочкинському НВК, куп’янських ЗОШ І-ІІІ ст. №№ 7, 12;</a:t>
            </a:r>
          </a:p>
          <a:p>
            <a:pPr eaLnBrk="1" hangingPunct="1"/>
            <a:r>
              <a:rPr lang="uk-UA" sz="2400" smtClean="0"/>
              <a:t>не оформлений акт на землю, відсутні документи (свідоцтва, акти, договори) на землю,споруди, майно, на право володіння, користування, розпорядження майном у ХПАХЛ, Лозівському колегіумі № 2, Лозівській ЗОШ І-ІІІ ст. № 7</a:t>
            </a:r>
            <a:r>
              <a:rPr lang="ru-RU" sz="2400" smtClean="0"/>
              <a:t>, </a:t>
            </a:r>
            <a:r>
              <a:rPr lang="uk-UA" sz="2400" smtClean="0"/>
              <a:t>куп’янських ЗОШ І-ІІІ ст. №№ 6, 7, 12, Мажарському ЗНВК,</a:t>
            </a:r>
            <a:r>
              <a:rPr lang="ru-RU" sz="2400" smtClean="0"/>
              <a:t> </a:t>
            </a:r>
            <a:r>
              <a:rPr lang="uk-UA" sz="2400" smtClean="0"/>
              <a:t>Парафіївському НВК, Добренському НВК,</a:t>
            </a:r>
            <a:r>
              <a:rPr lang="ru-RU" sz="2400" smtClean="0"/>
              <a:t> </a:t>
            </a:r>
            <a:r>
              <a:rPr lang="uk-UA" sz="2400" smtClean="0"/>
              <a:t>Красноградському НВК № 3, Миколо-Комишуваському НВК,</a:t>
            </a:r>
            <a:r>
              <a:rPr lang="ru-RU" sz="2400" smtClean="0"/>
              <a:t>  </a:t>
            </a:r>
            <a:r>
              <a:rPr lang="uk-UA" sz="2400" smtClean="0"/>
              <a:t>Мосьпанівському НВК, Коробочкинському НВК, Есхарівській ЗОШ І-ІІІ ст.;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smtClean="0">
                <a:solidFill>
                  <a:srgbClr val="106620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200" b="1" smtClean="0">
              <a:solidFill>
                <a:srgbClr val="106620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7852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оформлення приймально-здавальних актів загальноосвітнього навчального закладу (при зміні керівництва) не відповідає чинним вимогам у Миколо-Комишуваському НВК,</a:t>
            </a:r>
            <a:r>
              <a:rPr lang="ru-RU" sz="2400" smtClean="0"/>
              <a:t> </a:t>
            </a:r>
            <a:r>
              <a:rPr lang="uk-UA" sz="2400" smtClean="0"/>
              <a:t>Красноградському НВК № 3, Краснокутській гімназії, Краснокутській ЗОШ І-ІІІ ст. № 2; Коробочкинському НВК, Лозівському колегіумі № 2, Лозівському ліцеї № 4</a:t>
            </a:r>
            <a:r>
              <a:rPr lang="ru-RU" sz="2400" smtClean="0"/>
              <a:t> </a:t>
            </a:r>
            <a:r>
              <a:rPr lang="uk-UA" sz="2400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при складанні плану роботи та перспективного плану навчального закладу, робочого навчального плану здійснені посилання на нормативні документи, що втратили чинність, у Краснокутській гімназії, Есхарівській ЗОШ І-ІІІ ст., Коробочкинському НВК, Старогнилицькому НВК, Великобабчанському НВК,</a:t>
            </a:r>
            <a:r>
              <a:rPr lang="ru-RU" sz="2400" smtClean="0"/>
              <a:t> </a:t>
            </a:r>
            <a:r>
              <a:rPr lang="uk-UA" sz="2400" smtClean="0"/>
              <a:t>ХПАХЛ;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smtClean="0">
                <a:solidFill>
                  <a:srgbClr val="106620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200" b="1" smtClean="0">
              <a:solidFill>
                <a:srgbClr val="10662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893175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200" smtClean="0"/>
              <a:t>у протоколах засідань педагогічної ради відсутній поіменний список учнів при переведенні до наступних класів</a:t>
            </a:r>
            <a:r>
              <a:rPr lang="ru-RU" sz="2200" smtClean="0"/>
              <a:t> у Берестівській ЗОШ                 І-ІІІ ст., </a:t>
            </a:r>
            <a:r>
              <a:rPr lang="uk-UA" sz="2200" smtClean="0"/>
              <a:t>Новогнилицькій ЗОШ І-ІІ ст.;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питання нагородження похвальними листами учнів 10-х класу не розглядалося на засідання ради ХПАХЛ;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у наказах про рух учнів з 2010 року зроблені посилання на нормативні документи, що втратили чинність у Красноградському НВК № 3</a:t>
            </a:r>
            <a:r>
              <a:rPr lang="ru-RU" sz="2200" smtClean="0"/>
              <a:t> </a:t>
            </a:r>
            <a:r>
              <a:rPr lang="uk-UA" sz="2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наявні порушення в оформлені сторінок класних журналів у Солоницівського НВК “Перлина”, Крутоярівському НВК, Дублянській ЗОШ  І-ІІІ ст.,</a:t>
            </a:r>
            <a:r>
              <a:rPr lang="ru-RU" sz="2200" smtClean="0"/>
              <a:t> </a:t>
            </a:r>
            <a:r>
              <a:rPr lang="uk-UA" sz="2200" smtClean="0"/>
              <a:t>Великобабчанському НВК, куп’янських НВК № 2, «школа-гімназія» № 3, Первомайській ЗОШ І-ІІІ ст. № 6, ХПАХЛ;</a:t>
            </a:r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із порушенням ведуться журнали факультативів, індивідуальних занять Леб</a:t>
            </a:r>
            <a:r>
              <a:rPr lang="ru-RU" sz="2200" smtClean="0"/>
              <a:t>’</a:t>
            </a:r>
            <a:r>
              <a:rPr lang="uk-UA" sz="2200" smtClean="0"/>
              <a:t>язькому НВК, Куп’янському НВК «школа-гімназія» №3;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smtClean="0">
                <a:solidFill>
                  <a:srgbClr val="106620"/>
                </a:solidFill>
              </a:rPr>
              <a:t>Особливі вимоги складення деяких видів документів, реєстрація документів</a:t>
            </a:r>
            <a:endParaRPr lang="ru-RU" sz="3200" b="1" smtClean="0">
              <a:solidFill>
                <a:srgbClr val="10662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/>
              <a:t>накази з основної діяльності, кадрових, адміністративно-господарських питань ведуться в різних орфографічних режимах (більшість ЗНЗ);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виявлені нормативні порушення в оформлені наказів (відсутній підпис директора школи) у Ізюмській ЗОШ І-ІІІ ст., Солоницівському НВК “Перлина”;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невірно оформлені накази з руху учнів на дітей, які прибули на навчання із зони АТО, у Краснокутській ЗОШ І-ІІІ ст. № 2, Лозівській ЗОШ І-ІІІ ст. № 7.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106620"/>
                </a:solidFill>
              </a:rPr>
              <a:t>Реєстрація документів</a:t>
            </a:r>
            <a:endParaRPr lang="ru-RU" b="1" smtClean="0">
              <a:solidFill>
                <a:srgbClr val="106620"/>
              </a:solidFill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64235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Не надаються реєстраційні індекси вхідним і вихідним документам у Солоницівському НВК “Перлина”, Парафіївському НВК, Лозівському колегіумі № 2, Лозівському ліцеї № 4, Куп’янській ЗОШ І-ІІІ ст. № 6, Первомайській ЗОШ             І-ІІІ ст. № 6;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реєстраційні журнали вхідних і вихідних документів не приведені у відповідність до нормативних вимог</a:t>
            </a:r>
            <a:r>
              <a:rPr lang="ru-RU" sz="2400" smtClean="0"/>
              <a:t> у Старопокровській ЗОШ І-ІІІ ст</a:t>
            </a:r>
            <a:r>
              <a:rPr lang="uk-UA" sz="2400" smtClean="0"/>
              <a:t>., Лозівському колегіумі № 2, Лозівському ліцеї № 4: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реєстраційний журнал звернень громадян ведеться неохайно, наявні виправлення записів</a:t>
            </a:r>
            <a:r>
              <a:rPr lang="ru-RU" sz="2400" smtClean="0"/>
              <a:t> у </a:t>
            </a:r>
            <a:r>
              <a:rPr lang="uk-UA" sz="2400" smtClean="0"/>
              <a:t>Куп’янському НВК          № 2.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640763" cy="922337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106620"/>
                </a:solidFill>
              </a:rPr>
              <a:t>Складення номенклатури </a:t>
            </a:r>
            <a:br>
              <a:rPr lang="uk-UA" sz="3600" b="1" smtClean="0">
                <a:solidFill>
                  <a:srgbClr val="106620"/>
                </a:solidFill>
              </a:rPr>
            </a:br>
            <a:r>
              <a:rPr lang="uk-UA" sz="3600" b="1" smtClean="0">
                <a:solidFill>
                  <a:srgbClr val="106620"/>
                </a:solidFill>
              </a:rPr>
              <a:t>та формування справ</a:t>
            </a:r>
            <a:endParaRPr lang="ru-RU" sz="3600" b="1" smtClean="0">
              <a:solidFill>
                <a:srgbClr val="106620"/>
              </a:solidFill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179388" y="1341438"/>
            <a:ext cx="8713787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Номенклатура справ не погоджена з архівним відділом і не  затверджена директором у Солоницівському НВК “Перлина”;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затверджена директором навчального закладу, але не погоджена в архівному відділі номенклатура справ у Бесарабівському НВК</a:t>
            </a:r>
            <a:r>
              <a:rPr lang="ru-RU" sz="2400" smtClean="0"/>
              <a:t> </a:t>
            </a:r>
            <a:r>
              <a:rPr lang="uk-UA" sz="2400" smtClean="0"/>
              <a:t>Парафіївському НВК, Добренському НВК, Миколо-Комишуваському НВК;</a:t>
            </a:r>
            <a:r>
              <a:rPr lang="ru-RU" sz="2400" smtClean="0"/>
              <a:t>  </a:t>
            </a:r>
            <a:endParaRPr lang="uk-UA" sz="2400" smtClean="0"/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відсутній журнал обліку перевірок, ревізій та контролю за виконанням їх рекомендацій (контрольно-візитаційний журнал) в Ізюмській  ЗОШ І-ІІІ ст.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матеріали проведення державної підсумкової атестації учнів 4, 9, 11-х класів за 2013/2014 н.р. не архівовані у Лозівській ЗОШ І-ІІІ ст. № 7.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106620"/>
                </a:solidFill>
              </a:rPr>
              <a:t>Зберігання та знищення документів</a:t>
            </a:r>
            <a:endParaRPr lang="ru-RU" sz="4000" b="1" smtClean="0">
              <a:solidFill>
                <a:srgbClr val="106620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85225" cy="4713288"/>
          </a:xfrm>
        </p:spPr>
        <p:txBody>
          <a:bodyPr/>
          <a:lstStyle/>
          <a:p>
            <a:pPr eaLnBrk="1" hangingPunct="1"/>
            <a:r>
              <a:rPr lang="uk-UA" sz="2800" smtClean="0"/>
              <a:t>Порушені терміни зберігання статистичних звітів (форми № ЗНЗ-1, № ЗНЗ-3, № 83-РВК) у Солоницівському НВК “Перлина”, Куп’янській ЗОШ             І-ІІІ ст. № 7,</a:t>
            </a:r>
            <a:r>
              <a:rPr lang="ru-RU" sz="2800" smtClean="0"/>
              <a:t> </a:t>
            </a:r>
            <a:r>
              <a:rPr lang="uk-UA" sz="2800" smtClean="0"/>
              <a:t>Леб</a:t>
            </a:r>
            <a:r>
              <a:rPr lang="ru-RU" sz="2800" smtClean="0"/>
              <a:t>’</a:t>
            </a:r>
            <a:r>
              <a:rPr lang="uk-UA" sz="2800" smtClean="0"/>
              <a:t>язькому НВК, Бесарабівському НВК;</a:t>
            </a:r>
          </a:p>
          <a:p>
            <a:pPr eaLnBrk="1" hangingPunct="1"/>
            <a:r>
              <a:rPr lang="uk-UA" sz="2800" smtClean="0"/>
              <a:t>не всі сформовані справи у навчальному закладі відповідають номерам, що присвоєні їм номенклатурою, у Солоницівському НВК “Перлина”, Солоницівському колегіумі, Мажарському ЗНВК, </a:t>
            </a:r>
            <a:r>
              <a:rPr lang="ru-RU" sz="2800" smtClean="0"/>
              <a:t> </a:t>
            </a:r>
            <a:r>
              <a:rPr lang="uk-UA" sz="2800" smtClean="0"/>
              <a:t>Парафіївському НВК.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0" y="620713"/>
          <a:ext cx="8839200" cy="6048375"/>
        </p:xfrm>
        <a:graphic>
          <a:graphicData uri="http://schemas.openxmlformats.org/presentationml/2006/ole">
            <p:oleObj spid="_x0000_s44038" name="Диаграмма" r:id="rId3" imgW="5676857" imgH="5019685" progId="Excel.Chart.8">
              <p:embed/>
            </p:oleObj>
          </a:graphicData>
        </a:graphic>
      </p:graphicFrame>
      <p:sp>
        <p:nvSpPr>
          <p:cNvPr id="44039" name="Rectangle 5"/>
          <p:cNvSpPr>
            <a:spLocks noGrp="1"/>
          </p:cNvSpPr>
          <p:nvPr>
            <p:ph type="title"/>
          </p:nvPr>
        </p:nvSpPr>
        <p:spPr>
          <a:xfrm>
            <a:off x="0" y="188913"/>
            <a:ext cx="5364163" cy="387350"/>
          </a:xfrm>
        </p:spPr>
        <p:txBody>
          <a:bodyPr/>
          <a:lstStyle/>
          <a:p>
            <a:pPr algn="l" eaLnBrk="1" hangingPunct="1"/>
            <a:r>
              <a:rPr lang="uk-UA" sz="3600" b="1" smtClean="0">
                <a:solidFill>
                  <a:srgbClr val="007A00"/>
                </a:solidFill>
              </a:rPr>
              <a:t>Рівень діяльності ЗНЗ</a:t>
            </a:r>
            <a:endParaRPr lang="ru-RU" sz="3600" b="1" smtClean="0">
              <a:solidFill>
                <a:srgbClr val="007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954087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106620"/>
                </a:solidFill>
              </a:rPr>
              <a:t>Інспектування </a:t>
            </a:r>
            <a:r>
              <a:rPr lang="uk-UA" sz="3600" b="1" smtClean="0">
                <a:solidFill>
                  <a:srgbClr val="106620"/>
                </a:solidFill>
                <a:latin typeface="Arial" charset="0"/>
              </a:rPr>
              <a:t> МНВК</a:t>
            </a:r>
            <a:endParaRPr lang="ru-RU" sz="3600" b="1" smtClean="0">
              <a:solidFill>
                <a:srgbClr val="106620"/>
              </a:solidFill>
              <a:latin typeface="Arial" charset="0"/>
            </a:endParaRP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684213" y="1268413"/>
            <a:ext cx="3527425" cy="13684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Створення умов</a:t>
            </a:r>
          </a:p>
          <a:p>
            <a:pPr algn="ctr"/>
            <a:r>
              <a:rPr lang="ru-RU" b="1"/>
              <a:t> для функціонування </a:t>
            </a:r>
          </a:p>
          <a:p>
            <a:pPr algn="ctr"/>
            <a:r>
              <a:rPr lang="ru-RU" b="1"/>
              <a:t>навчального закладу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5076825" y="1268413"/>
            <a:ext cx="3311525" cy="14398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Кадрове забезпечення</a:t>
            </a:r>
            <a:endParaRPr lang="ru-RU" b="1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3059113" y="2924175"/>
            <a:ext cx="2952750" cy="13684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Організація </a:t>
            </a:r>
          </a:p>
          <a:p>
            <a:pPr algn="ctr"/>
            <a:r>
              <a:rPr lang="uk-UA" b="1"/>
              <a:t>навчально-виховного</a:t>
            </a:r>
          </a:p>
          <a:p>
            <a:pPr algn="ctr"/>
            <a:r>
              <a:rPr lang="uk-UA" b="1"/>
              <a:t> процесу</a:t>
            </a:r>
            <a:endParaRPr lang="ru-RU" b="1"/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755650" y="4508500"/>
            <a:ext cx="3311525" cy="1441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Виховна робота та </a:t>
            </a:r>
          </a:p>
          <a:p>
            <a:pPr algn="ctr"/>
            <a:r>
              <a:rPr lang="ru-RU" b="1"/>
              <a:t>соціальний захист учнів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5292725" y="4508500"/>
            <a:ext cx="3240088" cy="1441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Управління </a:t>
            </a:r>
          </a:p>
          <a:p>
            <a:pPr algn="ctr"/>
            <a:r>
              <a:rPr lang="uk-UA" b="1"/>
              <a:t>навчальним закладом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7A00"/>
                </a:solidFill>
                <a:latin typeface="Arial" charset="0"/>
              </a:rPr>
              <a:t>Управління навчальним закладом</a:t>
            </a:r>
            <a:endParaRPr lang="ru-RU" sz="3600" b="1" smtClean="0">
              <a:solidFill>
                <a:srgbClr val="007A00"/>
              </a:solidFill>
              <a:latin typeface="Arial" charset="0"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13787" cy="5029200"/>
          </a:xfrm>
        </p:spPr>
        <p:txBody>
          <a:bodyPr/>
          <a:lstStyle/>
          <a:p>
            <a:r>
              <a:rPr lang="uk-UA" sz="2000" smtClean="0"/>
              <a:t>Потребує оновлення статут Барвінківського МНВК, Липецького МНВК; </a:t>
            </a:r>
          </a:p>
          <a:p>
            <a:r>
              <a:rPr lang="uk-UA" sz="2000" smtClean="0"/>
              <a:t>удосконалити контрольно-аналітичну частину плану роботи у Барвінківському МНВК, Вовчанському МНВК, Липецькому  МНВК;</a:t>
            </a:r>
          </a:p>
          <a:p>
            <a:r>
              <a:rPr lang="uk-UA" sz="2000" smtClean="0"/>
              <a:t>у плані роботи наявні лише частково відмітки про його виконання у Барвінківському МНВК, Липецькому МНВК;</a:t>
            </a:r>
          </a:p>
          <a:p>
            <a:r>
              <a:rPr lang="uk-UA" sz="2000" smtClean="0"/>
              <a:t>розробити нову Концепцію розвитку навчального закладу, в діючій Концепції наявні посилання на нормативні документи, що втартили чинність, у Барвінківському МНВК, Вовчанського МНВК, Липецькому МНВК, Лозівському МНВК;</a:t>
            </a:r>
          </a:p>
          <a:p>
            <a:r>
              <a:rPr lang="uk-UA" sz="2000" smtClean="0"/>
              <a:t>зауваження до ведення журналів теоретичного та практичного навчання у Барвінківському МНВК, Липецькому МНВК;</a:t>
            </a:r>
          </a:p>
          <a:p>
            <a:r>
              <a:rPr lang="uk-UA" sz="2000" smtClean="0"/>
              <a:t>не надаються реєстраційні індекси вхідним і вихідним документам у Барвінківському МНВК, Липецькому МНВК;</a:t>
            </a: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79388" y="908050"/>
          <a:ext cx="8964612" cy="5329238"/>
        </p:xfrm>
        <a:graphic>
          <a:graphicData uri="http://schemas.openxmlformats.org/presentationml/2006/ole">
            <p:oleObj spid="_x0000_s60421" name="Диаграмма" r:id="rId3" imgW="6286383" imgH="2676391" progId="Excel.Chart.8">
              <p:embed/>
            </p:oleObj>
          </a:graphicData>
        </a:graphic>
      </p:graphicFrame>
      <p:sp>
        <p:nvSpPr>
          <p:cNvPr id="60422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7A00"/>
                </a:solidFill>
                <a:latin typeface="Arial" charset="0"/>
              </a:rPr>
              <a:t>Державний нагляд (контроль)</a:t>
            </a:r>
            <a:endParaRPr lang="ru-RU" sz="3600" b="1" smtClean="0">
              <a:solidFill>
                <a:srgbClr val="007A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007A00"/>
                </a:solidFill>
              </a:rPr>
              <a:t>Виховна робота та </a:t>
            </a:r>
            <a:br>
              <a:rPr lang="ru-RU" sz="3600" b="1" smtClean="0">
                <a:solidFill>
                  <a:srgbClr val="007A00"/>
                </a:solidFill>
              </a:rPr>
            </a:br>
            <a:r>
              <a:rPr lang="ru-RU" sz="3600" b="1" smtClean="0">
                <a:solidFill>
                  <a:srgbClr val="007A00"/>
                </a:solidFill>
              </a:rPr>
              <a:t>соціальний захист учнів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 smtClean="0"/>
              <a:t>відсутній аналіз участі учнів у представницьких конкурсах, олімпіадах у Барвінківському МНВК, Липецькому МНВК; </a:t>
            </a:r>
          </a:p>
          <a:p>
            <a:r>
              <a:rPr lang="uk-UA" sz="2800" smtClean="0"/>
              <a:t>не сформовані у справи матеріали ДПА, кваліфікаційних іспитів у Барвінківському МНВК, Липецькому МНВК;</a:t>
            </a:r>
          </a:p>
          <a:p>
            <a:r>
              <a:rPr lang="uk-UA" sz="2800" smtClean="0"/>
              <a:t>наявні зауваження до оформлення протоколів ДПА у Лозівському МНВК.</a:t>
            </a:r>
          </a:p>
          <a:p>
            <a:pPr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6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54087"/>
          </a:xfrm>
        </p:spPr>
        <p:txBody>
          <a:bodyPr/>
          <a:lstStyle/>
          <a:p>
            <a:r>
              <a:rPr lang="uk-UA" sz="4000" b="1" smtClean="0">
                <a:solidFill>
                  <a:srgbClr val="007A00"/>
                </a:solidFill>
                <a:latin typeface="Arial" charset="0"/>
              </a:rPr>
              <a:t>Рівень діяльності МНВК</a:t>
            </a:r>
            <a:endParaRPr lang="ru-RU" sz="4000" b="1" smtClean="0">
              <a:solidFill>
                <a:srgbClr val="007A00"/>
              </a:solidFill>
              <a:latin typeface="Arial" charset="0"/>
            </a:endParaRPr>
          </a:p>
        </p:txBody>
      </p:sp>
      <p:graphicFrame>
        <p:nvGraphicFramePr>
          <p:cNvPr id="5223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38125" y="1125538"/>
          <a:ext cx="8534400" cy="4557712"/>
        </p:xfrm>
        <a:graphic>
          <a:graphicData uri="http://schemas.openxmlformats.org/presentationml/2006/ole">
            <p:oleObj spid="_x0000_s52231" name="Диаграмма" r:id="rId3" imgW="8515285" imgH="429572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ПОЗАШКІЛЬНІ НАВЧАЛЬНІ ЗАКЛАДИ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z="3600" smtClean="0"/>
              <a:t>Близнюківська ДЮСШ;</a:t>
            </a:r>
          </a:p>
          <a:p>
            <a:pPr eaLnBrk="1" hangingPunct="1"/>
            <a:r>
              <a:rPr lang="uk-UA" sz="3600" smtClean="0"/>
              <a:t>Вовчанський БДЮТ;</a:t>
            </a:r>
          </a:p>
          <a:p>
            <a:pPr eaLnBrk="1" hangingPunct="1"/>
            <a:r>
              <a:rPr lang="uk-UA" sz="3600" smtClean="0"/>
              <a:t>Коломацький БДЮТ;</a:t>
            </a:r>
          </a:p>
          <a:p>
            <a:pPr eaLnBrk="1" hangingPunct="1"/>
            <a:r>
              <a:rPr lang="uk-UA" sz="3600" smtClean="0"/>
              <a:t>КЗ “Станція юних техніків № 1” Харківської міської ради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633412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Інспектування ПНЗ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18487" cy="5073650"/>
          </a:xfrm>
        </p:spPr>
        <p:txBody>
          <a:bodyPr/>
          <a:lstStyle/>
          <a:p>
            <a:pPr eaLnBrk="1" hangingPunct="1"/>
            <a:r>
              <a:rPr lang="uk-UA" smtClean="0"/>
              <a:t>Документування діяльності та загальні вимоги до складення та оформлення документів ПНЗ;</a:t>
            </a:r>
          </a:p>
          <a:p>
            <a:pPr eaLnBrk="1" hangingPunct="1"/>
            <a:r>
              <a:rPr lang="uk-UA" smtClean="0"/>
              <a:t>особливі вимоги складення деяких видів документів;</a:t>
            </a:r>
          </a:p>
          <a:p>
            <a:pPr eaLnBrk="1" hangingPunct="1"/>
            <a:r>
              <a:rPr lang="uk-UA" smtClean="0"/>
              <a:t>реєстрація документів;</a:t>
            </a:r>
          </a:p>
          <a:p>
            <a:pPr eaLnBrk="1" hangingPunct="1"/>
            <a:r>
              <a:rPr lang="uk-UA" smtClean="0"/>
              <a:t>складення номенклатури та формування справ; </a:t>
            </a:r>
          </a:p>
          <a:p>
            <a:pPr eaLnBrk="1" hangingPunct="1"/>
            <a:r>
              <a:rPr lang="uk-UA" smtClean="0"/>
              <a:t>зберігання та знищення документів.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Ведення ділової документації у ПНЗ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1075"/>
            <a:ext cx="8785225" cy="568801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- у Близнюківській ДЮСШ відсутні протоколи загальних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зборів колективу та план роботи закладу на          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2014/2015 н.р. </a:t>
            </a:r>
          </a:p>
          <a:p>
            <a:pPr marL="609600" indent="-609600" eaLnBrk="1" hangingPunct="1">
              <a:buFont typeface="Arial" charset="0"/>
              <a:buNone/>
            </a:pPr>
            <a:endParaRPr lang="uk-UA" sz="900" smtClean="0"/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- у плані роботи на 2014/2015 н.р. Коломацького БДЮТ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відсутня графа “Відмітка про виконання”;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1000" smtClean="0"/>
          </a:p>
          <a:p>
            <a:pPr marL="609600" indent="-609600" eaLnBrk="1" hangingPunct="1">
              <a:buFontTx/>
              <a:buNone/>
            </a:pPr>
            <a:r>
              <a:rPr lang="uk-UA" sz="2400" smtClean="0"/>
              <a:t> - накази видані в різних орфографічних режимах </a:t>
            </a:r>
          </a:p>
          <a:p>
            <a:pPr marL="609600" indent="-609600" eaLnBrk="1" hangingPunct="1">
              <a:buFontTx/>
              <a:buNone/>
            </a:pPr>
            <a:r>
              <a:rPr lang="uk-UA" sz="2400" smtClean="0"/>
              <a:t>(Близнюківська ДЮСШ, Вовчанський, Коломацький</a:t>
            </a:r>
          </a:p>
          <a:p>
            <a:pPr marL="609600" indent="-609600" eaLnBrk="1" hangingPunct="1">
              <a:buFontTx/>
              <a:buNone/>
            </a:pPr>
            <a:r>
              <a:rPr lang="uk-UA" sz="2400" smtClean="0"/>
              <a:t>БДЮТ, Станція юних техніків № 1);</a:t>
            </a:r>
          </a:p>
          <a:p>
            <a:pPr marL="609600" indent="-609600" eaLnBrk="1" hangingPunct="1">
              <a:buFontTx/>
              <a:buNone/>
            </a:pPr>
            <a:endParaRPr lang="uk-UA" sz="1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uk-UA" sz="2800" smtClean="0"/>
              <a:t>- </a:t>
            </a:r>
            <a:r>
              <a:rPr lang="uk-UA" sz="2400" smtClean="0"/>
              <a:t>нечітко вказані нормативні документи у констатуючій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частині наказів (Вовчанський, Коломацький БДЮТ,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uk-UA" sz="2400" smtClean="0"/>
              <a:t>Близнюківська ДЮСШ);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351837" cy="936625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Особливі вимоги складення деяких видів документів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713788" cy="5102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uk-UA" sz="1800" i="1" smtClean="0"/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Потребує удосконалення зміст порядку денного та написання  протоколів засідань педагогічних рад (</a:t>
            </a:r>
            <a:r>
              <a:rPr lang="uk-UA" sz="2400" i="1" smtClean="0"/>
              <a:t>Вовчанський, Коломацький БДЮТ);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У книгах внутрішнього контролю: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/>
              <a:t>-    не зазначено рівень проведення навчального заняття у гуртках ПНЗ;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/>
              <a:t>-    відсутня мета відвідування директором навчальних занять  у гуртках ПНЗ;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/>
              <a:t>-    нечітко сформовані висновки та рекомендації під час аналізу занять у гуртках ПНЗ (</a:t>
            </a:r>
            <a:r>
              <a:rPr lang="uk-UA" sz="2400" i="1" smtClean="0"/>
              <a:t>Станція юних техніків № 1, Коломацький БДЮТ</a:t>
            </a:r>
            <a:r>
              <a:rPr lang="uk-UA" sz="2400" smtClean="0"/>
              <a:t>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/>
              <a:t>-    нечітко сформовані висновки та рекомендації під час аналізу занять у гуртках ПНЗ (</a:t>
            </a:r>
            <a:r>
              <a:rPr lang="uk-UA" sz="2400" i="1" smtClean="0"/>
              <a:t>Станція юних техніків № 1, Коломацький, Вовчанський БДЮТ</a:t>
            </a:r>
            <a:r>
              <a:rPr lang="uk-UA" sz="2400" smtClean="0"/>
              <a:t>).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i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06438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Реєстрація документів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/>
              <a:t>Не надаються реєстраційні індекси вихідним документам у ПНЗ (КЗ “Станція юних техніків № 1” Харківської міської ради);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У журналі обліку звернень громадян здійснюються записи про звернення працівників ПНЗ (КЗ “Станція юних техніків № 1”</a:t>
            </a:r>
            <a:r>
              <a:rPr lang="uk-UA" sz="2800" i="1" smtClean="0"/>
              <a:t> Харківської міської ради).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7A00"/>
                </a:solidFill>
              </a:rPr>
              <a:t>Номенклатура справ</a:t>
            </a:r>
            <a:endParaRPr lang="ru-RU" sz="3600" b="1" smtClean="0">
              <a:solidFill>
                <a:srgbClr val="007A00"/>
              </a:solidFill>
            </a:endParaRP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435975" cy="4679950"/>
          </a:xfrm>
        </p:spPr>
        <p:txBody>
          <a:bodyPr/>
          <a:lstStyle/>
          <a:p>
            <a:pPr eaLnBrk="1" hangingPunct="1"/>
            <a:r>
              <a:rPr lang="uk-UA" sz="2800" smtClean="0"/>
              <a:t>затверджена директором ПНЗ, але не погоджена в архівному відділі (Вовчанський БДЮТ).</a:t>
            </a:r>
          </a:p>
          <a:p>
            <a:pPr eaLnBrk="1" hangingPunct="1">
              <a:buFont typeface="Arial" charset="0"/>
              <a:buNone/>
            </a:pPr>
            <a:endParaRPr lang="uk-UA" sz="2800" smtClean="0"/>
          </a:p>
          <a:p>
            <a:pPr algn="ctr" eaLnBrk="1" hangingPunct="1">
              <a:buFont typeface="Arial" charset="0"/>
              <a:buNone/>
            </a:pPr>
            <a:r>
              <a:rPr lang="uk-UA" sz="3600" b="1" smtClean="0">
                <a:solidFill>
                  <a:srgbClr val="007A00"/>
                </a:solidFill>
              </a:rPr>
              <a:t>Комп</a:t>
            </a:r>
            <a:r>
              <a:rPr lang="en-US" sz="3600" b="1" smtClean="0">
                <a:solidFill>
                  <a:srgbClr val="007A00"/>
                </a:solidFill>
              </a:rPr>
              <a:t>’</a:t>
            </a:r>
            <a:r>
              <a:rPr lang="uk-UA" sz="3600" b="1" smtClean="0">
                <a:solidFill>
                  <a:srgbClr val="007A00"/>
                </a:solidFill>
              </a:rPr>
              <a:t>ютерне забезпечення</a:t>
            </a:r>
          </a:p>
          <a:p>
            <a:pPr eaLnBrk="1" hangingPunct="1"/>
            <a:r>
              <a:rPr lang="uk-UA" sz="2800" u="sng" smtClean="0"/>
              <a:t>Близнюківська ДЮСШ:</a:t>
            </a:r>
            <a:r>
              <a:rPr lang="uk-UA" sz="2800" smtClean="0"/>
              <a:t> відсутні комп</a:t>
            </a:r>
            <a:r>
              <a:rPr lang="en-US" sz="2800" smtClean="0"/>
              <a:t>’</a:t>
            </a:r>
            <a:r>
              <a:rPr lang="uk-UA" sz="2800" smtClean="0"/>
              <a:t>ютери, не підключена до мережі Інтернет</a:t>
            </a:r>
            <a:r>
              <a:rPr lang="en-US" sz="2800" smtClean="0"/>
              <a:t>)</a:t>
            </a:r>
            <a:r>
              <a:rPr lang="uk-UA" sz="2800" smtClean="0"/>
              <a:t>;</a:t>
            </a:r>
            <a:endParaRPr lang="en-US" sz="2800" smtClean="0"/>
          </a:p>
          <a:p>
            <a:pPr eaLnBrk="1" hangingPunct="1"/>
            <a:r>
              <a:rPr lang="uk-UA" sz="2800" u="sng" smtClean="0"/>
              <a:t>Коломацький БДЮТ:</a:t>
            </a:r>
            <a:r>
              <a:rPr lang="uk-UA" sz="2800" smtClean="0"/>
              <a:t> підключення до мережі Інтернет від відділу освіти через відсутність окремого приміщення</a:t>
            </a:r>
            <a:r>
              <a:rPr lang="en-US" sz="2800" smtClean="0"/>
              <a:t> </a:t>
            </a:r>
            <a:r>
              <a:rPr lang="uk-UA" sz="2800" smtClean="0"/>
              <a:t>ПНЗ.</a:t>
            </a: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22475" y="3683000"/>
          <a:ext cx="906463" cy="358775"/>
        </p:xfrm>
        <a:graphic>
          <a:graphicData uri="http://schemas.openxmlformats.org/presentationml/2006/ole">
            <p:oleObj spid="_x0000_s43014" name="Диаграмма" r:id="rId3" imgW="1285998" imgH="914535" progId="MSGraph.Chart.8">
              <p:embed followColorScheme="full"/>
            </p:oleObj>
          </a:graphicData>
        </a:graphic>
      </p:graphicFrame>
      <p:graphicFrame>
        <p:nvGraphicFramePr>
          <p:cNvPr id="4301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3850" y="620713"/>
          <a:ext cx="8451850" cy="5422900"/>
        </p:xfrm>
        <a:graphic>
          <a:graphicData uri="http://schemas.openxmlformats.org/presentationml/2006/ole">
            <p:oleObj spid="_x0000_s43015" name="Диаграмма" r:id="rId4" imgW="11791827" imgH="7562729" progId="MSGraph.Chart.8">
              <p:embed followColorScheme="full"/>
            </p:oleObj>
          </a:graphicData>
        </a:graphic>
      </p:graphicFrame>
      <p:sp>
        <p:nvSpPr>
          <p:cNvPr id="43016" name="Rectangle 4"/>
          <p:cNvSpPr>
            <a:spLocks noChangeArrowheads="1"/>
          </p:cNvSpPr>
          <p:nvPr/>
        </p:nvSpPr>
        <p:spPr bwMode="auto">
          <a:xfrm>
            <a:off x="323850" y="404813"/>
            <a:ext cx="8351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rgbClr val="007A00"/>
                </a:solidFill>
              </a:rPr>
              <a:t>Рівні діяльності позашкільних навчальних закладів</a:t>
            </a:r>
            <a:endParaRPr lang="ru-RU" sz="3600" b="1">
              <a:solidFill>
                <a:srgbClr val="007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54087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106620"/>
                </a:solidFill>
              </a:rPr>
              <a:t>Інспектування </a:t>
            </a:r>
            <a:br>
              <a:rPr lang="uk-UA" sz="3600" b="1" smtClean="0">
                <a:solidFill>
                  <a:srgbClr val="106620"/>
                </a:solidFill>
              </a:rPr>
            </a:br>
            <a:r>
              <a:rPr lang="uk-UA" sz="3600" b="1" smtClean="0">
                <a:solidFill>
                  <a:srgbClr val="106620"/>
                </a:solidFill>
              </a:rPr>
              <a:t>загальноосвітніх навчальних закладів</a:t>
            </a:r>
            <a:endParaRPr lang="ru-RU" sz="3600" b="1" smtClean="0">
              <a:solidFill>
                <a:srgbClr val="106620"/>
              </a:solidFill>
            </a:endParaRPr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84213" y="1268413"/>
            <a:ext cx="3527425" cy="172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/>
              <a:t>документування діяльності </a:t>
            </a:r>
          </a:p>
          <a:p>
            <a:pPr algn="ctr"/>
            <a:r>
              <a:rPr lang="uk-UA" sz="2000"/>
              <a:t>та загальні вимоги до</a:t>
            </a:r>
          </a:p>
          <a:p>
            <a:pPr algn="ctr"/>
            <a:r>
              <a:rPr lang="uk-UA" sz="2000"/>
              <a:t> складення та оформлення</a:t>
            </a:r>
          </a:p>
          <a:p>
            <a:pPr algn="ctr"/>
            <a:r>
              <a:rPr lang="uk-UA" sz="2000"/>
              <a:t> документів загальноосвітніх  </a:t>
            </a:r>
          </a:p>
          <a:p>
            <a:pPr algn="ctr"/>
            <a:r>
              <a:rPr lang="uk-UA" sz="2000"/>
              <a:t>навчальних закладів</a:t>
            </a:r>
            <a:endParaRPr lang="ru-RU" sz="200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076825" y="1268413"/>
            <a:ext cx="3311525" cy="16557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/>
              <a:t>особливі вимоги </a:t>
            </a:r>
          </a:p>
          <a:p>
            <a:pPr algn="ctr"/>
            <a:r>
              <a:rPr lang="uk-UA" sz="2000"/>
              <a:t>складення деяких видів </a:t>
            </a:r>
          </a:p>
          <a:p>
            <a:pPr algn="ctr"/>
            <a:r>
              <a:rPr lang="uk-UA" sz="2000"/>
              <a:t>документів</a:t>
            </a:r>
            <a:endParaRPr lang="ru-RU" sz="200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59113" y="3213100"/>
            <a:ext cx="2952750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/>
              <a:t>реєстрація документів</a:t>
            </a:r>
            <a:endParaRPr lang="ru-RU" sz="200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55650" y="4508500"/>
            <a:ext cx="3311525" cy="1441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/>
              <a:t>складення номенклатури </a:t>
            </a:r>
          </a:p>
          <a:p>
            <a:pPr algn="ctr"/>
            <a:r>
              <a:rPr lang="uk-UA" sz="2000"/>
              <a:t>та формування справ</a:t>
            </a:r>
            <a:endParaRPr lang="ru-RU" sz="2000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5292725" y="4508500"/>
            <a:ext cx="3240088" cy="1441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/>
              <a:t>зберігання та </a:t>
            </a:r>
          </a:p>
          <a:p>
            <a:pPr algn="ctr"/>
            <a:r>
              <a:rPr lang="uk-UA" sz="2000"/>
              <a:t>знищення документів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8509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106620"/>
                </a:solidFill>
              </a:rPr>
              <a:t>Документування діяльності й загальні вимоги до складення та оформлення документів</a:t>
            </a:r>
            <a:endParaRPr lang="ru-RU" sz="3200" b="1" smtClean="0">
              <a:solidFill>
                <a:srgbClr val="106620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857750"/>
          </a:xfrm>
        </p:spPr>
        <p:txBody>
          <a:bodyPr/>
          <a:lstStyle/>
          <a:p>
            <a:pPr eaLnBrk="1" hangingPunct="1"/>
            <a:r>
              <a:rPr lang="uk-UA" sz="2400" smtClean="0"/>
              <a:t>відсутні посадові інструкції директора у Коробочкинському НВК, Есхарівській ЗОШ І-ІІІ ст., Лозівській ЗОШ І-ІІІ ст. № 7</a:t>
            </a:r>
            <a:r>
              <a:rPr lang="ru-RU" sz="2400" smtClean="0"/>
              <a:t>;</a:t>
            </a:r>
          </a:p>
          <a:p>
            <a:pPr eaLnBrk="1" hangingPunct="1"/>
            <a:r>
              <a:rPr lang="uk-UA" sz="2400" smtClean="0"/>
              <a:t>посадові інструкції директора та педагогічних працівників закладу не приведені у відповідність до нормативних вимог</a:t>
            </a:r>
            <a:r>
              <a:rPr lang="ru-RU" sz="2400" smtClean="0"/>
              <a:t> у Старопокровській ЗОШ І-ІІІ ст.;</a:t>
            </a:r>
            <a:endParaRPr lang="ru-RU" sz="2400" smtClean="0">
              <a:latin typeface="Arial" charset="0"/>
            </a:endParaRPr>
          </a:p>
          <a:p>
            <a:pPr eaLnBrk="1" hangingPunct="1"/>
            <a:r>
              <a:rPr lang="uk-UA" sz="2400" smtClean="0"/>
              <a:t>Посадова інструкція директора Солоницівського НВК “Перлина” затверджена з порушеннями нормативних вимог;</a:t>
            </a:r>
          </a:p>
          <a:p>
            <a:pPr eaLnBrk="1" hangingPunct="1"/>
            <a:r>
              <a:rPr lang="uk-UA" sz="2400" smtClean="0"/>
              <a:t>У посадових інструкціях заступників директора з НВР Солоницівського колегіуму відсутні підписи осіб, що засвідчує факт ознайомлення з інструкцією;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</a:t>
            </a:r>
            <a:br>
              <a:rPr lang="uk-UA" sz="2800" b="1" smtClean="0">
                <a:solidFill>
                  <a:srgbClr val="106620"/>
                </a:solidFill>
              </a:rPr>
            </a:br>
            <a:r>
              <a:rPr lang="uk-UA" sz="2800" b="1" smtClean="0">
                <a:solidFill>
                  <a:srgbClr val="106620"/>
                </a:solidFill>
              </a:rPr>
              <a:t>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000625"/>
          </a:xfrm>
        </p:spPr>
        <p:txBody>
          <a:bodyPr/>
          <a:lstStyle/>
          <a:p>
            <a:pPr eaLnBrk="1" hangingPunct="1"/>
            <a:r>
              <a:rPr lang="uk-UA" sz="2000" smtClean="0"/>
              <a:t>виявлені порушення в підрахунку учнів у зведеному обліку алфавітної книги у Берестівській ЗОШ І-ІІІ ст., Олексіївській ЗОШ І-ІІІ ст.,</a:t>
            </a:r>
            <a:r>
              <a:rPr lang="ru-RU" sz="2000" smtClean="0"/>
              <a:t> </a:t>
            </a:r>
            <a:r>
              <a:rPr lang="uk-UA" sz="2000" smtClean="0"/>
              <a:t>Есхарівській ЗОШ І-ІІІ ст.,</a:t>
            </a:r>
            <a:r>
              <a:rPr lang="ru-RU" sz="2000" smtClean="0"/>
              <a:t> </a:t>
            </a:r>
            <a:r>
              <a:rPr lang="uk-UA" sz="2000" smtClean="0"/>
              <a:t>Коробочкинському НВК,</a:t>
            </a:r>
            <a:r>
              <a:rPr lang="ru-RU" sz="2000" smtClean="0"/>
              <a:t> </a:t>
            </a:r>
            <a:r>
              <a:rPr lang="uk-UA" sz="2000" smtClean="0"/>
              <a:t>Леб</a:t>
            </a:r>
            <a:r>
              <a:rPr lang="ru-RU" sz="2000" smtClean="0"/>
              <a:t>’</a:t>
            </a:r>
            <a:r>
              <a:rPr lang="uk-UA" sz="2000" smtClean="0"/>
              <a:t>язькому НВК, Куп’янській ЗОШ           І-ІІІ ст. № 6;</a:t>
            </a:r>
          </a:p>
          <a:p>
            <a:pPr eaLnBrk="1" hangingPunct="1"/>
            <a:r>
              <a:rPr lang="uk-UA" sz="2000" smtClean="0"/>
              <a:t>не здійснюється підрахунок учнів у зведеному обліку алфавітної книги в Ізюмській ЗОШ І-ІІІ ст., Краснокутській ЗОШ І-ІІІ ст. № 2, Старогнилицькому НВК</a:t>
            </a:r>
            <a:r>
              <a:rPr lang="ru-RU" sz="2000" smtClean="0"/>
              <a:t> </a:t>
            </a:r>
            <a:r>
              <a:rPr lang="uk-UA" sz="2000" smtClean="0"/>
              <a:t>;</a:t>
            </a:r>
          </a:p>
          <a:p>
            <a:pPr eaLnBrk="1" hangingPunct="1"/>
            <a:r>
              <a:rPr lang="uk-UA" sz="2000" smtClean="0"/>
              <a:t>порушено нумерацію на сторінках алфавітної книги Берестівської ЗОШ             І-ІІІ ст., Есхарівської ЗОШ І-ІІІ ст.;</a:t>
            </a:r>
          </a:p>
          <a:p>
            <a:pPr eaLnBrk="1" hangingPunct="1"/>
            <a:r>
              <a:rPr lang="uk-UA" sz="2000" smtClean="0"/>
              <a:t>в алфавітній книзі невірно обліковується вибуття учнів у літній період у Бесарабівському НВК,</a:t>
            </a:r>
            <a:r>
              <a:rPr lang="ru-RU" sz="2000" smtClean="0"/>
              <a:t> </a:t>
            </a:r>
            <a:r>
              <a:rPr lang="uk-UA" sz="2000" smtClean="0"/>
              <a:t>Козіївській ЗОШ І-ІІІ ст., Леб</a:t>
            </a:r>
            <a:r>
              <a:rPr lang="ru-RU" sz="2000" smtClean="0"/>
              <a:t>’</a:t>
            </a:r>
            <a:r>
              <a:rPr lang="uk-UA" sz="2000" smtClean="0"/>
              <a:t>язькому НВК, Куп’янській ЗОШ І-ІІІ ст. № 6;</a:t>
            </a:r>
          </a:p>
          <a:p>
            <a:pPr eaLnBrk="1" hangingPunct="1"/>
            <a:r>
              <a:rPr lang="uk-UA" sz="2000" smtClean="0"/>
              <a:t>до алфавітної книги запису учнів Есхарівської ЗОШ І-ІІІ ст. не внесені діти, які прибули із зона антитерористичної операції</a:t>
            </a:r>
            <a:r>
              <a:rPr lang="ru-RU" sz="2000" smtClean="0"/>
              <a:t>;</a:t>
            </a:r>
          </a:p>
          <a:p>
            <a:pPr eaLnBrk="1" hangingPunct="1"/>
            <a:r>
              <a:rPr lang="uk-UA" sz="2000" smtClean="0"/>
              <a:t>в алфавітній книзі несвоєчасно здійснюються записи про відрахування учнів із Краснокутської гімназії.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</a:t>
            </a:r>
            <a:br>
              <a:rPr lang="uk-UA" sz="2800" b="1" smtClean="0">
                <a:solidFill>
                  <a:srgbClr val="106620"/>
                </a:solidFill>
              </a:rPr>
            </a:br>
            <a:r>
              <a:rPr lang="uk-UA" sz="2800" b="1" smtClean="0">
                <a:solidFill>
                  <a:srgbClr val="106620"/>
                </a:solidFill>
              </a:rPr>
              <a:t>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85225" cy="4713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200" smtClean="0"/>
              <a:t>у книгах обліку та видачі свідоцтв про базову загальну середню освіту бали за державну підсумкову атестацію з математики виставлені у колонку «алгебра» у Парафіївському НВК, Миколо-Комишуваському НВК,</a:t>
            </a:r>
            <a:r>
              <a:rPr lang="ru-RU" sz="2200" smtClean="0"/>
              <a:t> </a:t>
            </a:r>
            <a:r>
              <a:rPr lang="uk-UA" sz="2200" smtClean="0"/>
              <a:t>Красноградському НВК  № 3, Куп’янському НВК № 2;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у книзі обліку та видачі свідоцтв базову загальну середню освіту не обліковані бланки свідоцтв і додатків у Берестівській ЗОШ І-ІІІ ст.;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у книзі обліку та видачі атестатів про повну загальну середню освіту не обліковані бланки атестатів і додатків у Берестівській ЗОШ І-ІІІ ст., Великобабчанському НВК, Старогнилицькому НВК</a:t>
            </a:r>
            <a:r>
              <a:rPr lang="ru-RU" sz="2200" smtClean="0"/>
              <a:t> </a:t>
            </a:r>
            <a:r>
              <a:rPr lang="uk-UA" sz="2200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у книгах обліку та видачі свідоцтв про базову загальну середню освіту</a:t>
            </a:r>
            <a:r>
              <a:rPr lang="ru-RU" sz="2200" smtClean="0"/>
              <a:t> та атестатів про повну загальну середню освіту</a:t>
            </a:r>
            <a:r>
              <a:rPr lang="uk-UA" sz="2200" smtClean="0"/>
              <a:t> не конкретизована назва іноземної мови; наявні виправлення, що не затверджені підписом директора та печаткою у Куп’янській ЗОШ            І-ІІІ ст. № 12.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</a:t>
            </a:r>
            <a:br>
              <a:rPr lang="uk-UA" sz="2800" b="1" smtClean="0">
                <a:solidFill>
                  <a:srgbClr val="106620"/>
                </a:solidFill>
              </a:rPr>
            </a:br>
            <a:r>
              <a:rPr lang="uk-UA" sz="2800" b="1" smtClean="0">
                <a:solidFill>
                  <a:srgbClr val="106620"/>
                </a:solidFill>
              </a:rPr>
              <a:t>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200" smtClean="0"/>
              <a:t>неповністю укомплектована справа державної атестації у Близнюківському ліцеї, Берестівській ЗОШ І-ІІІ ст., Солоницівському НВК “Перлина”, Парафіївському НВК, Краснокутській ЗОШ  І-ІІІ ст.            № 2, Старогнилицькому НВК, Кам’яноярузькому НВК, Старогнилицькому НВК, Новогнилицькій ЗОШ І-ІІ ст., Коробочкинському НВК, Первомайській ЗОШ І-ІІІ ст. № 6;</a:t>
            </a:r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з порушенням статуту навчального закладу проводиться формування загальних зборів (конференції)</a:t>
            </a:r>
            <a:r>
              <a:rPr lang="ru-RU" sz="2200" smtClean="0"/>
              <a:t> у Солоницівському НВК «Перлина», Солоницівському колегіумі, </a:t>
            </a:r>
            <a:r>
              <a:rPr lang="uk-UA" sz="2200" smtClean="0"/>
              <a:t>Парафіївському НВК, </a:t>
            </a:r>
            <a:r>
              <a:rPr lang="ru-RU" sz="2200" smtClean="0"/>
              <a:t> Козіївській ЗОШ І-ІІІ ст., к</a:t>
            </a:r>
            <a:r>
              <a:rPr lang="uk-UA" sz="2200" smtClean="0"/>
              <a:t>уп’янських ЗОШ І-ІІІ ст. № № 6, 7, Первомайській ЗОШ І-ІІІ ст. № 6;</a:t>
            </a:r>
            <a:r>
              <a:rPr lang="ru-RU" sz="22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із порушеннями Примірного положення про раду загальноосвітнього навчального закладу здійснюється обрання голови ради та планування роботи ради у </a:t>
            </a:r>
            <a:r>
              <a:rPr lang="ru-RU" sz="2200" smtClean="0"/>
              <a:t>Солоницівському НВК «Перлина», Солоницівському колегіумі, </a:t>
            </a:r>
            <a:r>
              <a:rPr lang="uk-UA" sz="2200" smtClean="0"/>
              <a:t>Козіївській ЗОШ І-ІІІ ст., Леб</a:t>
            </a:r>
            <a:r>
              <a:rPr lang="ru-RU" sz="2200" smtClean="0"/>
              <a:t>’</a:t>
            </a:r>
            <a:r>
              <a:rPr lang="uk-UA" sz="2200" smtClean="0"/>
              <a:t>язькому НВК;</a:t>
            </a:r>
          </a:p>
          <a:p>
            <a:pPr eaLnBrk="1" hangingPunct="1">
              <a:lnSpc>
                <a:spcPct val="80000"/>
              </a:lnSpc>
            </a:pPr>
            <a:r>
              <a:rPr lang="uk-UA" sz="2200" smtClean="0"/>
              <a:t>відсутні протоколи та книга реєстрації протоколів загальних зборів (конференції) у Леб</a:t>
            </a:r>
            <a:r>
              <a:rPr lang="ru-RU" sz="2200" smtClean="0"/>
              <a:t>’</a:t>
            </a:r>
            <a:r>
              <a:rPr lang="uk-UA" sz="2200" smtClean="0"/>
              <a:t>язькому НВК;</a:t>
            </a:r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</a:t>
            </a:r>
            <a:br>
              <a:rPr lang="uk-UA" sz="2800" b="1" smtClean="0">
                <a:solidFill>
                  <a:srgbClr val="106620"/>
                </a:solidFill>
              </a:rPr>
            </a:br>
            <a:r>
              <a:rPr lang="uk-UA" sz="2800" b="1" smtClean="0">
                <a:solidFill>
                  <a:srgbClr val="106620"/>
                </a:solidFill>
              </a:rPr>
              <a:t>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785225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200" smtClean="0"/>
              <a:t>відсутня книга реєстрації наказів з основної діяльності</a:t>
            </a:r>
            <a:r>
              <a:rPr lang="ru-RU" sz="2200" smtClean="0"/>
              <a:t> в Ізюмській ЗОШ І-ІІІ ст.;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відсутні накази та книга реєстрації  наказів  з адміністративно-господарських питань у Солоницівському НВК “Перлина”, Краснокутській гімназії</a:t>
            </a:r>
            <a:r>
              <a:rPr lang="ru-RU" sz="2200" smtClean="0"/>
              <a:t>, </a:t>
            </a:r>
            <a:r>
              <a:rPr lang="uk-UA" sz="2200" smtClean="0"/>
              <a:t>Краснокутській ЗОШ І-ІІІ ст. № 2;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відсутні заяви батьків учнів щодо надання згоди на використання персональних даних у Куп’янському НВК «школа-гімназія» № 3;</a:t>
            </a:r>
            <a:r>
              <a:rPr lang="ru-RU" sz="22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у Первомайській ЗОШ І-ІІІ ст. № 6 заяви на прийом до 10 класу написані учнями замість їх батьків;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sz="2200" smtClean="0"/>
              <a:t>не заповнено листок руху учнів в особових справах учнів                         10-11-х класів у Коробочкинському НВК;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у заявах батьків про прийом на навчання не вказана мова навчання у Есхарівській ЗОШ І-ІІІ ст., Коробочкинському НВК;</a:t>
            </a:r>
          </a:p>
          <a:p>
            <a:pPr eaLnBrk="1" hangingPunct="1">
              <a:lnSpc>
                <a:spcPct val="90000"/>
              </a:lnSpc>
            </a:pPr>
            <a:r>
              <a:rPr lang="uk-UA" sz="2200" smtClean="0"/>
              <a:t>не завірені копії документів в особових спрвах учнів 1-5-х класів у Солоницівському НВК “Перлина”;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solidFill>
                  <a:srgbClr val="106620"/>
                </a:solidFill>
              </a:rPr>
              <a:t>Документування діяльності й загальні вимоги                до складення та оформлення документів</a:t>
            </a:r>
            <a:endParaRPr lang="ru-RU" sz="2800" b="1" smtClean="0">
              <a:solidFill>
                <a:srgbClr val="106620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порушення п. 3.1. Типового положення про атестацію педагогічних працівників</a:t>
            </a:r>
            <a:r>
              <a:rPr lang="ru-RU" sz="2400" smtClean="0"/>
              <a:t> у </a:t>
            </a:r>
            <a:r>
              <a:rPr lang="uk-UA" sz="2400" smtClean="0"/>
              <a:t>Новогнилицькій ЗОШ І-ІІ ст.;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відсутнє подання адміністрації на вчителів, які атестуються в 2015 році у черговому порядку, у Солоницівському НВК “Перлина”, куп’янських ЗОШ І-ІІІ ст. №№ 6, 7;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з порушенням нормативних вимог ведуться книга обліку трудових книжок і вкладок до них, журналу обліку видачі трудових книжок і вкладок до них (об’єднані в один документ) у Куп’янському НВК «школа-гімназія» № 3</a:t>
            </a:r>
            <a:r>
              <a:rPr lang="ru-RU" sz="2400" smtClean="0"/>
              <a:t> </a:t>
            </a:r>
            <a:r>
              <a:rPr lang="uk-UA" sz="2400" smtClean="0"/>
              <a:t>;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не всі працівники у Краснокутської гімназії, Есхарівської ЗОШ І-ІІІ ст., Коробочкинського НВК</a:t>
            </a:r>
            <a:r>
              <a:rPr lang="ru-RU" sz="2400" smtClean="0"/>
              <a:t>  </a:t>
            </a:r>
            <a:r>
              <a:rPr lang="uk-UA" sz="2400" smtClean="0"/>
              <a:t> ознайомлені з записами у трудових книжках.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1723</Words>
  <Application>Microsoft Office PowerPoint</Application>
  <PresentationFormat>Экран (4:3)</PresentationFormat>
  <Paragraphs>150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Тема Office</vt:lpstr>
      <vt:lpstr>Диаграмма Microsoft Office Excel</vt:lpstr>
      <vt:lpstr>Диаграмма</vt:lpstr>
      <vt:lpstr>Про підсумки контролю за діяльністю навчальних закладів    із високим і середнім ступенями ризику в IV кварталі 2014 року </vt:lpstr>
      <vt:lpstr>Державний нагляд (контроль)</vt:lpstr>
      <vt:lpstr>Інспектування  загальноосвітніх навчальних закладів</vt:lpstr>
      <vt:lpstr>Документування діяльності й загальні вимоги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Документування діяльності й загальні вимоги  до складення та оформлення документів</vt:lpstr>
      <vt:lpstr>Документування діяльності й загальні вимоги                до складення та оформлення документів</vt:lpstr>
      <vt:lpstr>Документування діяльності й загальні вимоги    до складення та оформлення документів</vt:lpstr>
      <vt:lpstr>Особливі вимоги складення деяких видів документів, реєстрація документів</vt:lpstr>
      <vt:lpstr>Особливі вимоги складення деяких видів документів, реєстрація документів</vt:lpstr>
      <vt:lpstr>Особливі вимоги складення деяких видів документів, реєстрація документів</vt:lpstr>
      <vt:lpstr>Реєстрація документів</vt:lpstr>
      <vt:lpstr>Складення номенклатури  та формування справ</vt:lpstr>
      <vt:lpstr>Зберігання та знищення документів</vt:lpstr>
      <vt:lpstr>Рівень діяльності ЗНЗ</vt:lpstr>
      <vt:lpstr>Інспектування  МНВК</vt:lpstr>
      <vt:lpstr>Управління навчальним закладом</vt:lpstr>
      <vt:lpstr>Виховна робота та  соціальний захист учнів</vt:lpstr>
      <vt:lpstr>Рівень діяльності МНВК</vt:lpstr>
      <vt:lpstr>ПОЗАШКІЛЬНІ НАВЧАЛЬНІ ЗАКЛАДИ</vt:lpstr>
      <vt:lpstr>Інспектування ПНЗ</vt:lpstr>
      <vt:lpstr>Ведення ділової документації у ПНЗ</vt:lpstr>
      <vt:lpstr>Особливі вимоги складення деяких видів документів</vt:lpstr>
      <vt:lpstr>Реєстрація документів</vt:lpstr>
      <vt:lpstr>Номенклатура справ</vt:lpstr>
      <vt:lpstr>Слайд 28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Admin</cp:lastModifiedBy>
  <cp:revision>13</cp:revision>
  <dcterms:created xsi:type="dcterms:W3CDTF">2014-07-09T13:51:25Z</dcterms:created>
  <dcterms:modified xsi:type="dcterms:W3CDTF">2014-12-17T06:12:04Z</dcterms:modified>
</cp:coreProperties>
</file>