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6" r:id="rId1"/>
  </p:sldMasterIdLst>
  <p:sldIdLst>
    <p:sldId id="324" r:id="rId2"/>
    <p:sldId id="328" r:id="rId3"/>
    <p:sldId id="329" r:id="rId4"/>
    <p:sldId id="321" r:id="rId5"/>
    <p:sldId id="316" r:id="rId6"/>
    <p:sldId id="364" r:id="rId7"/>
    <p:sldId id="365" r:id="rId8"/>
    <p:sldId id="366" r:id="rId9"/>
    <p:sldId id="367" r:id="rId10"/>
    <p:sldId id="368" r:id="rId11"/>
    <p:sldId id="346" r:id="rId12"/>
    <p:sldId id="3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66"/>
    <a:srgbClr val="A34353"/>
    <a:srgbClr val="277329"/>
    <a:srgbClr val="6D2D38"/>
    <a:srgbClr val="666633"/>
    <a:srgbClr val="008080"/>
    <a:srgbClr val="CC3300"/>
    <a:srgbClr val="006699"/>
    <a:srgbClr val="005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076325"/>
            <a:ext cx="4038600" cy="25479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776663"/>
            <a:ext cx="4038600" cy="2547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r>
              <a:rPr lang="en-US">
                <a:solidFill>
                  <a:srgbClr val="B13F9A"/>
                </a:solidFill>
              </a:rPr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D88B897-EF94-4620-B863-BCE838877A5D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549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E8A78-EFFF-414C-B3AB-2599D044ABFF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88F154-A9B5-4423-9DB6-9DF88518D3D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  <p:sldLayoutId id="2147484071" r:id="rId5"/>
    <p:sldLayoutId id="2147484072" r:id="rId6"/>
    <p:sldLayoutId id="2147484073" r:id="rId7"/>
    <p:sldLayoutId id="2147484074" r:id="rId8"/>
    <p:sldLayoutId id="2147484075" r:id="rId9"/>
    <p:sldLayoutId id="2147484076" r:id="rId10"/>
    <p:sldLayoutId id="2147484077" r:id="rId11"/>
    <p:sldLayoutId id="214748407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48681"/>
            <a:ext cx="8458200" cy="4032447"/>
          </a:xfrm>
        </p:spPr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ru-RU" sz="3300" b="1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3300" b="1" dirty="0" smtClean="0">
                <a:effectLst/>
                <a:latin typeface="Times New Roman"/>
                <a:ea typeface="Times New Roman"/>
              </a:rPr>
            </a:br>
            <a:r>
              <a:rPr lang="ru-RU" sz="31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 </a:t>
            </a:r>
            <a:r>
              <a:rPr lang="uk-UA" sz="31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Правила </a:t>
            </a:r>
            <a:r>
              <a:rPr lang="uk-UA" sz="31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31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31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проведення </a:t>
            </a:r>
            <a:r>
              <a:rPr lang="uk-UA" sz="31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Всеукраїнського </a:t>
            </a:r>
            <a:r>
              <a:rPr lang="uk-UA" sz="3100" b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конкурсу-захисту науково-дослідницьких </a:t>
            </a:r>
            <a:r>
              <a:rPr lang="uk-UA" sz="3100" b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робіт учнів-членів Малої академії наук України, </a:t>
            </a:r>
            <a:r>
              <a:rPr lang="uk-UA" sz="2400" b="1" i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затверджені наказом Міністерства </a:t>
            </a:r>
            <a:r>
              <a:rPr lang="uk-UA" sz="2400" b="1" i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uk-UA" sz="2400" b="1" i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uk-UA" sz="2400" b="1" i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освіти </a:t>
            </a:r>
            <a:r>
              <a:rPr lang="uk-UA" sz="2400" b="1" i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і науки </a:t>
            </a:r>
            <a:r>
              <a:rPr lang="uk-UA" sz="2400" b="1" i="1" dirty="0" smtClean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України від </a:t>
            </a:r>
            <a:r>
              <a:rPr lang="uk-UA" sz="2400" b="1" i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24.03.2014 № 259</a:t>
            </a:r>
            <a:r>
              <a:rPr lang="ru-RU" sz="2400" i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2400" i="1" dirty="0"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869160"/>
            <a:ext cx="8443664" cy="1512168"/>
          </a:xfrm>
        </p:spPr>
        <p:txBody>
          <a:bodyPr>
            <a:normAutofit fontScale="92500" lnSpcReduction="10000"/>
          </a:bodyPr>
          <a:lstStyle/>
          <a:p>
            <a:pPr marL="2513330">
              <a:spcAft>
                <a:spcPts val="0"/>
              </a:spcAft>
            </a:pPr>
            <a:endParaRPr lang="uk-UA" b="1" i="1" dirty="0" smtClean="0">
              <a:latin typeface="Times New Roman"/>
              <a:ea typeface="Times New Roman"/>
            </a:endParaRPr>
          </a:p>
          <a:p>
            <a:pPr marL="2513330" algn="r"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Єрмоленко Наталя Юріївна, </a:t>
            </a:r>
          </a:p>
          <a:p>
            <a:pPr marL="2513330" algn="r"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завідувач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відділу 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КЗ ХЦДЕД </a:t>
            </a:r>
          </a:p>
          <a:p>
            <a:pPr marL="2513330" algn="r">
              <a:spcAft>
                <a:spcPts val="0"/>
              </a:spcAft>
            </a:pP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«Будинок </a:t>
            </a:r>
            <a:r>
              <a:rPr lang="uk-UA" b="1" i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учителя</a:t>
            </a:r>
            <a:r>
              <a:rPr lang="uk-UA" b="1" i="1" dirty="0" smtClean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  <a:endParaRPr lang="ru-RU" i="1" dirty="0">
              <a:solidFill>
                <a:schemeClr val="bg2">
                  <a:lumMod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0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rgbClr val="4E3B30"/>
                </a:solidFill>
              </a:rPr>
              <a:t>ДОКУМЕНТАЦІЯ ІІ (ОБЛАСНОГО) ЕТАПУ </a:t>
            </a:r>
            <a:r>
              <a:rPr lang="uk-UA" sz="3200" b="1" dirty="0" smtClean="0">
                <a:solidFill>
                  <a:srgbClr val="4E3B30"/>
                </a:solidFill>
              </a:rPr>
              <a:t>КОНКУРСУ</a:t>
            </a:r>
            <a:endParaRPr lang="ru-RU" sz="3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00808"/>
            <a:ext cx="8686800" cy="4379317"/>
          </a:xfrm>
        </p:spPr>
        <p:txBody>
          <a:bodyPr>
            <a:normAutofit/>
          </a:bodyPr>
          <a:lstStyle/>
          <a:p>
            <a:pPr lvl="0" indent="0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Науково-дослідницькі роботи: </a:t>
            </a:r>
          </a:p>
          <a:p>
            <a:pPr lvl="0" indent="0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формат пружинного переплетення, </a:t>
            </a:r>
          </a:p>
          <a:p>
            <a:pPr lvl="0" indent="0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оформлені відповідно до Вимог щодо написання, оформлення та представлення учнівських науково-дослідницьких робіт. </a:t>
            </a:r>
          </a:p>
          <a:p>
            <a:pPr lvl="0" indent="0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Тези  науково-дослідницьких робіт, </a:t>
            </a:r>
          </a:p>
          <a:p>
            <a:pPr lvl="0" indent="0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підшиті до кожної роботи після титульного аркуша, та в електронному вигляді.</a:t>
            </a:r>
            <a:r>
              <a:rPr lang="uk-UA" sz="26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0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uk-UA" sz="26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Дві фотографії 3х4 </a:t>
            </a:r>
            <a:r>
              <a:rPr lang="uk-UA" sz="2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підписані із зворотного боку).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281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>
          <a:xfrm>
            <a:off x="413667" y="404664"/>
            <a:ext cx="8686800" cy="838200"/>
          </a:xfrm>
        </p:spPr>
        <p:txBody>
          <a:bodyPr/>
          <a:lstStyle/>
          <a:p>
            <a:pPr algn="ctr"/>
            <a:r>
              <a:rPr lang="ru-RU" sz="3600" b="1" smtClean="0"/>
              <a:t>НАШІ КОНТАКТИ</a:t>
            </a:r>
          </a:p>
        </p:txBody>
      </p:sp>
      <p:pic>
        <p:nvPicPr>
          <p:cNvPr id="5222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13723"/>
            <a:ext cx="3312170" cy="3013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24298"/>
            <a:ext cx="4176464" cy="520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263" y="4703763"/>
            <a:ext cx="283923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2400" b="1" kern="0" dirty="0">
                <a:solidFill>
                  <a:srgbClr val="1D528D">
                    <a:lumMod val="50000"/>
                  </a:srgbClr>
                </a:solidFill>
                <a:cs typeface="Arial" charset="0"/>
              </a:rPr>
              <a:t>САЙТ: </a:t>
            </a:r>
          </a:p>
          <a:p>
            <a:pPr>
              <a:defRPr/>
            </a:pPr>
            <a:r>
              <a:rPr lang="en-US" sz="2400" b="1" u="sng" kern="0" dirty="0">
                <a:solidFill>
                  <a:srgbClr val="1D528D">
                    <a:lumMod val="50000"/>
                  </a:srgbClr>
                </a:solidFill>
                <a:cs typeface="Arial" charset="0"/>
              </a:rPr>
              <a:t>domuch.kharkov.ua</a:t>
            </a:r>
            <a:r>
              <a:rPr lang="en-US" sz="2400" b="1" kern="0" dirty="0">
                <a:solidFill>
                  <a:srgbClr val="1D528D">
                    <a:lumMod val="50000"/>
                  </a:srgbClr>
                </a:solidFill>
                <a:cs typeface="Arial" charset="0"/>
              </a:rPr>
              <a:t> </a:t>
            </a:r>
          </a:p>
          <a:p>
            <a:pPr>
              <a:defRPr/>
            </a:pPr>
            <a:r>
              <a:rPr lang="uk-UA" sz="2400" kern="0" dirty="0">
                <a:solidFill>
                  <a:srgbClr val="1D528D">
                    <a:lumMod val="75000"/>
                  </a:srgbClr>
                </a:solidFill>
                <a:cs typeface="Arial" charset="0"/>
              </a:rPr>
              <a:t> </a:t>
            </a:r>
          </a:p>
          <a:p>
            <a:pPr>
              <a:defRPr/>
            </a:pPr>
            <a:r>
              <a:rPr lang="uk-UA" sz="2400" b="1" kern="0" dirty="0">
                <a:solidFill>
                  <a:srgbClr val="1D528D">
                    <a:lumMod val="75000"/>
                  </a:srgbClr>
                </a:solidFill>
                <a:cs typeface="Arial" charset="0"/>
              </a:rPr>
              <a:t>ВІДДІЛ МАН: </a:t>
            </a:r>
          </a:p>
          <a:p>
            <a:pPr>
              <a:defRPr/>
            </a:pPr>
            <a:r>
              <a:rPr lang="uk-UA" sz="2400" b="1" u="sng" kern="0" dirty="0">
                <a:solidFill>
                  <a:srgbClr val="1D528D">
                    <a:lumMod val="75000"/>
                  </a:srgbClr>
                </a:solidFill>
                <a:cs typeface="Arial" charset="0"/>
              </a:rPr>
              <a:t>(057) 706-09-34</a:t>
            </a:r>
          </a:p>
          <a:p>
            <a:pPr>
              <a:defRPr/>
            </a:pPr>
            <a:endParaRPr lang="ru-RU" kern="0" dirty="0">
              <a:solidFill>
                <a:srgbClr val="1D528D">
                  <a:lumMod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4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4E3B30"/>
                </a:solidFill>
              </a:rPr>
              <a:t>ЗАВЖДИ ВІДКРИТІ ДО СПІВПРАЦІ!</a:t>
            </a:r>
            <a:endParaRPr lang="ru-RU" dirty="0"/>
          </a:p>
        </p:txBody>
      </p:sp>
      <p:pic>
        <p:nvPicPr>
          <p:cNvPr id="4" name="Picture 3" descr="D:\Ермоленко Н.Ю\ЭМБЛЕМЫ\герб МАН Золото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6" y="1916830"/>
            <a:ext cx="3602736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08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ХАРКІВСЬКЕ ТЕРИТОРІАЛЬНЕ ВІДДІЛЕННЯ МАЛОЇ АКАДЕМІЇ НАУК УКРАЇНИ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 descr="D:\Ермоленко Н.Ю\ВИДЕО\фильм-Редина\фото для фильма\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268760"/>
            <a:ext cx="3816425" cy="5256584"/>
          </a:xfrm>
          <a:noFill/>
        </p:spPr>
      </p:pic>
      <p:pic>
        <p:nvPicPr>
          <p:cNvPr id="7" name="Picture 2" descr="C:\Users\31\Desktop\2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2" y="1268760"/>
            <a:ext cx="3823855" cy="2592288"/>
          </a:xfrm>
          <a:noFill/>
        </p:spPr>
      </p:pic>
      <p:pic>
        <p:nvPicPr>
          <p:cNvPr id="8" name="Picture 4" descr="D:\Ермоленко Н.Ю\ВИДЕО\фильм-Редина\фото для фильма\14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05064"/>
            <a:ext cx="3888432" cy="2520280"/>
          </a:xfrm>
          <a:noFill/>
        </p:spPr>
      </p:pic>
    </p:spTree>
    <p:extLst>
      <p:ext uri="{BB962C8B-B14F-4D97-AF65-F5344CB8AC3E}">
        <p14:creationId xmlns:p14="http://schemas.microsoft.com/office/powerpoint/2010/main" val="2981893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7920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НОРМАТИВНІ ДОКУМЕНТИ</a:t>
            </a:r>
            <a:endParaRPr lang="ru-RU" sz="3200" dirty="0">
              <a:solidFill>
                <a:schemeClr val="accent2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67543" y="1340768"/>
            <a:ext cx="8208913" cy="5112568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1000"/>
              </a:lnSpc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Положення про Всеукраїнські учнівські олімпіади, турніри, конкурси з навчальних предметів, конкурси-захисти науково-дослідницьких робіт, олімпіади зі спеціальних дисциплін та конкурси фахової майстерності,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затверджене наказом Міністерства освіти і науки, молоді та спорту України                              від 22.09.2011 № 1099, зареєстрованим у Міністерстві юстиції України 17.11.2011 за № 1318/20056 (зі змінами); </a:t>
            </a:r>
          </a:p>
          <a:p>
            <a:pPr algn="just">
              <a:lnSpc>
                <a:spcPct val="101000"/>
              </a:lnSpc>
              <a:buFont typeface="Wingdings" pitchFamily="2" charset="2"/>
              <a:buChar char="Ø"/>
            </a:pP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Правила проведення Всеукраїнського конкурсу-захисту науково-дослідницьких робіт учнів-членів Малої академії наук України,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затверджені наказом Міністерства освіти і науки України                               від 24.03.2014 № 259, зареєстрованим у Міністерстві юстиції України 11.04.2014 за № 407/25184;  </a:t>
            </a:r>
          </a:p>
          <a:p>
            <a:pPr algn="just">
              <a:lnSpc>
                <a:spcPct val="101000"/>
              </a:lnSpc>
              <a:buFont typeface="Wingdings" pitchFamily="2" charset="2"/>
              <a:buChar char="Ø"/>
            </a:pP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1000"/>
              </a:lnSpc>
              <a:buFont typeface="Wingdings" pitchFamily="2" charset="2"/>
              <a:buChar char="Ø"/>
            </a:pPr>
            <a:r>
              <a:rPr lang="uk-UA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 Департаменту науки і освіти Харківської обласної державної адміністрації від 20.10.2014 № 429 </a:t>
            </a:r>
            <a:r>
              <a:rPr lang="uk-UA" sz="2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«Про проведення                     І, ІІ етапів Всеукраїнського конкурсу-захисту науково-дослідницьких робіт учнів-членів Малої академії наук України                    у 2014/2015 навчальному році». </a:t>
            </a:r>
            <a:endParaRPr lang="ru-RU" sz="2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6900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08112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/>
              <a:t>УЧАСНИКИ КОНКУРСУ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4162"/>
            <a:ext cx="7704856" cy="4525963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endParaRPr lang="uk-UA" sz="2000" b="1" kern="0" dirty="0" smtClean="0">
              <a:solidFill>
                <a:srgbClr val="7030A0"/>
              </a:solidFill>
              <a:latin typeface="Verdana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Учні </a:t>
            </a: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9-11-х </a:t>
            </a: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класів загальноосвітніх навчальних   закладів; 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endParaRPr lang="uk-UA" sz="3100" b="1" kern="0" dirty="0" smtClean="0">
              <a:solidFill>
                <a:srgbClr val="0066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учні професійно-технічних навчальних закладів;  </a:t>
            </a:r>
          </a:p>
          <a:p>
            <a:pPr marL="0" lvl="0" indent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студенти вищих навчальних закладів                І-ІІ рівнів акредитації </a:t>
            </a:r>
            <a:r>
              <a:rPr lang="uk-UA" sz="3100" b="1" i="1" kern="14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(І, ІІ курси)</a:t>
            </a: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;</a:t>
            </a:r>
          </a:p>
          <a:p>
            <a:pPr marL="0" lvl="0" indent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endParaRPr lang="uk-UA" sz="3100" b="1" kern="0" dirty="0" smtClean="0">
              <a:solidFill>
                <a:srgbClr val="0066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r>
              <a:rPr lang="uk-UA" sz="3100" b="1" kern="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вихованці позашкільних навчальних закладів. </a:t>
            </a:r>
          </a:p>
          <a:p>
            <a:pPr lvl="0" algn="just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endParaRPr lang="uk-UA" sz="2000" b="1" kern="0" dirty="0">
              <a:solidFill>
                <a:srgbClr val="7030A0"/>
              </a:solidFill>
              <a:latin typeface="Verdana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uk-UA" sz="2000" b="1" kern="0" dirty="0">
                <a:solidFill>
                  <a:srgbClr val="7030A0"/>
                </a:solidFill>
                <a:latin typeface="Verdana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8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08012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УЧАСНИКИ КОНКУРСУ – СТУДЕНТИ ВИЩИХ НАВЧАЛЬНИХ ЗАКЛАДІВ І-ІІ РІВНІВ АКРЕДИТАЦІЇ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11256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uk-UA" sz="2800" b="1" kern="14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2012/2013 </a:t>
            </a:r>
            <a:r>
              <a:rPr lang="uk-UA" sz="2800" b="1" kern="14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навчальний рік:</a:t>
            </a:r>
            <a:endParaRPr lang="uk-UA" sz="2800" b="1" kern="1400" dirty="0">
              <a:solidFill>
                <a:schemeClr val="accent6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lvl="0" indent="0" algn="ctr">
              <a:buClr>
                <a:srgbClr val="F0A22E"/>
              </a:buClr>
              <a:buNone/>
            </a:pPr>
            <a:r>
              <a:rPr lang="uk-UA" sz="25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Харківський коледж </a:t>
            </a:r>
            <a:r>
              <a:rPr lang="uk-UA" sz="25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Комунального </a:t>
            </a:r>
            <a:r>
              <a:rPr lang="uk-UA" sz="25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закладу «Харківська гуманітарно-педагогічна академія</a:t>
            </a:r>
            <a:r>
              <a:rPr lang="uk-UA" sz="2500" b="1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» Харківської обласної </a:t>
            </a:r>
            <a:r>
              <a:rPr lang="uk-UA" sz="25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ради: </a:t>
            </a:r>
            <a:endParaRPr lang="ru-RU" sz="2500" b="1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kern="1400" dirty="0" smtClean="0">
                <a:latin typeface="Times New Roman"/>
                <a:ea typeface="Times New Roman"/>
              </a:rPr>
              <a:t>    </a:t>
            </a:r>
            <a:r>
              <a:rPr lang="uk-UA" sz="3000" b="1" u="sng" kern="1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Гарбуз Вікторія,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sz="3100" b="1" i="1" dirty="0" smtClean="0">
                <a:solidFill>
                  <a:srgbClr val="800000"/>
                </a:solidFill>
                <a:latin typeface="Times New Roman"/>
                <a:ea typeface="Times New Roman"/>
              </a:rPr>
              <a:t>наукове відділення філософії </a:t>
            </a:r>
            <a:r>
              <a:rPr lang="uk-UA" sz="3100" b="1" i="1" dirty="0">
                <a:solidFill>
                  <a:srgbClr val="800000"/>
                </a:solidFill>
                <a:latin typeface="Times New Roman"/>
                <a:ea typeface="Times New Roman"/>
              </a:rPr>
              <a:t>та суспільствознавства, секція «</a:t>
            </a:r>
            <a:r>
              <a:rPr lang="uk-UA" sz="3100" b="1" i="1" dirty="0" smtClean="0">
                <a:solidFill>
                  <a:srgbClr val="800000"/>
                </a:solidFill>
                <a:latin typeface="Times New Roman"/>
                <a:ea typeface="Times New Roman"/>
              </a:rPr>
              <a:t>Педагогіка» (</a:t>
            </a:r>
            <a:r>
              <a:rPr lang="uk-UA" b="1" i="1" kern="1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ІІІ місце)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dirty="0" smtClean="0">
                <a:latin typeface="Times New Roman"/>
                <a:ea typeface="Times New Roman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sz="2800" b="1" kern="140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2013/2014 навчальний рік: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uk-UA" sz="2500" b="1" kern="1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Коледж </a:t>
            </a:r>
            <a:r>
              <a:rPr lang="uk-UA" sz="2500" b="1" kern="1400" dirty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Національного </a:t>
            </a:r>
            <a:r>
              <a:rPr lang="uk-UA" sz="2500" b="1" kern="14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фармацевтичного університету:</a:t>
            </a:r>
            <a:r>
              <a:rPr lang="uk-UA" sz="2500" b="1" kern="1400" dirty="0" smtClean="0">
                <a:latin typeface="Times New Roman"/>
                <a:ea typeface="Times New Roman"/>
              </a:rPr>
              <a:t>       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uk-UA" sz="3000" b="1" u="sng" kern="1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Тараненко </a:t>
            </a:r>
            <a:r>
              <a:rPr lang="uk-UA" sz="3000" b="1" u="sng" kern="1400" dirty="0">
                <a:solidFill>
                  <a:srgbClr val="800000"/>
                </a:solidFill>
                <a:latin typeface="Times New Roman"/>
                <a:ea typeface="Times New Roman"/>
              </a:rPr>
              <a:t>Юлія, </a:t>
            </a:r>
            <a:endParaRPr lang="uk-UA" sz="3000" b="1" u="sng" kern="1400" dirty="0" smtClean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uk-UA" b="1" i="1" kern="1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наукове відділення </a:t>
            </a:r>
            <a:r>
              <a:rPr lang="uk-UA" b="1" i="1" kern="1400" dirty="0">
                <a:solidFill>
                  <a:srgbClr val="800000"/>
                </a:solidFill>
                <a:latin typeface="Times New Roman"/>
                <a:ea typeface="Times New Roman"/>
              </a:rPr>
              <a:t>хімії та </a:t>
            </a:r>
            <a:r>
              <a:rPr lang="uk-UA" b="1" i="1" kern="1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біології, </a:t>
            </a:r>
          </a:p>
          <a:p>
            <a:pPr marL="0" indent="0" algn="ctr">
              <a:lnSpc>
                <a:spcPct val="90000"/>
              </a:lnSpc>
              <a:spcAft>
                <a:spcPts val="0"/>
              </a:spcAft>
              <a:buNone/>
            </a:pPr>
            <a:r>
              <a:rPr lang="uk-UA" b="1" i="1" kern="1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секція </a:t>
            </a:r>
            <a:r>
              <a:rPr lang="uk-UA" b="1" i="1" kern="1400" dirty="0">
                <a:solidFill>
                  <a:srgbClr val="800000"/>
                </a:solidFill>
                <a:latin typeface="Times New Roman"/>
                <a:ea typeface="Times New Roman"/>
              </a:rPr>
              <a:t>«Медицина</a:t>
            </a:r>
            <a:r>
              <a:rPr lang="uk-UA" b="1" i="1" kern="1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» (учасник) </a:t>
            </a:r>
            <a:endParaRPr lang="ru-RU" sz="2800" b="1" i="1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67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4E3B30"/>
                </a:solidFill>
              </a:rPr>
              <a:t>ТЕРМІНИ ПРОВЕДЕННЯ КОНКУРСУ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452048" cy="4320481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endParaRPr lang="uk-UA" sz="2800" b="1" i="1" kern="0" dirty="0">
              <a:solidFill>
                <a:srgbClr val="A34353"/>
              </a:solidFill>
              <a:latin typeface="Verdana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r>
              <a:rPr lang="uk-UA" sz="2800" b="1" i="1" kern="0" dirty="0" smtClean="0">
                <a:solidFill>
                  <a:srgbClr val="800000"/>
                </a:solidFill>
                <a:latin typeface="Verdana"/>
              </a:rPr>
              <a:t>2014/2015 навчальний рік: 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endParaRPr lang="uk-UA" sz="2800" b="1" kern="0" dirty="0">
              <a:solidFill>
                <a:srgbClr val="1D528D"/>
              </a:solidFill>
              <a:latin typeface="Verdana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r>
              <a:rPr lang="uk-UA" sz="2800" b="1" u="sng" kern="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ІІ (</a:t>
            </a:r>
            <a:r>
              <a:rPr lang="uk-UA" sz="2800" b="1" u="sng" kern="0" dirty="0" smtClean="0">
                <a:solidFill>
                  <a:schemeClr val="bg2">
                    <a:lumMod val="10000"/>
                  </a:schemeClr>
                </a:solidFill>
                <a:latin typeface="Verdana"/>
              </a:rPr>
              <a:t>обласний) </a:t>
            </a:r>
            <a:r>
              <a:rPr lang="uk-UA" sz="2800" b="1" u="sng" kern="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етап: </a:t>
            </a:r>
            <a:endParaRPr lang="uk-UA" sz="2800" b="1" u="sng" kern="0" dirty="0" smtClean="0">
              <a:solidFill>
                <a:schemeClr val="bg2">
                  <a:lumMod val="10000"/>
                </a:schemeClr>
              </a:solidFill>
              <a:latin typeface="Verdana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r>
              <a:rPr lang="uk-UA" sz="2800" b="1" kern="0" dirty="0" smtClean="0">
                <a:solidFill>
                  <a:schemeClr val="bg2">
                    <a:lumMod val="10000"/>
                  </a:schemeClr>
                </a:solidFill>
                <a:latin typeface="Verdana"/>
              </a:rPr>
              <a:t>січень-лютий </a:t>
            </a:r>
            <a:r>
              <a:rPr lang="uk-UA" sz="2800" b="1" kern="0" dirty="0">
                <a:solidFill>
                  <a:schemeClr val="bg2">
                    <a:lumMod val="10000"/>
                  </a:schemeClr>
                </a:solidFill>
                <a:latin typeface="Verdana"/>
              </a:rPr>
              <a:t>2015 року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D:\Ермоленко Н.Ю\Презентации\Картинки на внимание\royalty-free-exclamation-point-clipart-illustration-2222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69" y="1844824"/>
            <a:ext cx="195275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2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rgbClr val="4E3B30"/>
                </a:solidFill>
              </a:rPr>
              <a:t>ПРОГРАМА КОНКУРСУ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6793"/>
            <a:ext cx="8686800" cy="4464496"/>
          </a:xfrm>
        </p:spPr>
        <p:txBody>
          <a:bodyPr/>
          <a:lstStyle/>
          <a:p>
            <a:pPr marL="0" lvl="0" indent="0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r>
              <a:rPr lang="uk-UA" sz="2800" b="1" i="1" kern="0" dirty="0">
                <a:solidFill>
                  <a:srgbClr val="800000"/>
                </a:solidFill>
                <a:latin typeface="Verdana"/>
              </a:rPr>
              <a:t>Розділи Конкурсу: </a:t>
            </a:r>
          </a:p>
          <a:p>
            <a:pPr marL="0" lvl="0" indent="0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endParaRPr lang="uk-UA" sz="2800" b="1" i="1" kern="0" dirty="0">
              <a:solidFill>
                <a:srgbClr val="0070C0"/>
              </a:solidFill>
              <a:latin typeface="Verdana"/>
            </a:endParaRPr>
          </a:p>
          <a:p>
            <a:pPr lvl="0" algn="ctr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r>
              <a:rPr lang="uk-UA" sz="2800" b="1" i="1" kern="0" dirty="0">
                <a:solidFill>
                  <a:srgbClr val="006666"/>
                </a:solidFill>
                <a:latin typeface="Verdana"/>
              </a:rPr>
              <a:t> </a:t>
            </a:r>
            <a:r>
              <a:rPr lang="uk-UA" sz="2500" b="1" i="1" kern="0" dirty="0">
                <a:solidFill>
                  <a:srgbClr val="006666"/>
                </a:solidFill>
                <a:latin typeface="Verdana"/>
              </a:rPr>
              <a:t>заочне оцінювання                                      науково-дослідницьких робіт; 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endParaRPr lang="uk-UA" sz="2400" b="1" i="1" kern="0" dirty="0">
              <a:solidFill>
                <a:srgbClr val="006666"/>
              </a:solidFill>
              <a:latin typeface="Verdana"/>
            </a:endParaRPr>
          </a:p>
          <a:p>
            <a:pPr lvl="0" algn="ctr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r>
              <a:rPr lang="uk-UA" sz="2400" b="1" i="1" kern="0" dirty="0">
                <a:solidFill>
                  <a:srgbClr val="006666"/>
                </a:solidFill>
                <a:latin typeface="Verdana"/>
              </a:rPr>
              <a:t> </a:t>
            </a:r>
            <a:r>
              <a:rPr lang="uk-UA" sz="2500" b="1" i="1" kern="0" dirty="0">
                <a:solidFill>
                  <a:srgbClr val="006666"/>
                </a:solidFill>
                <a:latin typeface="Verdana"/>
              </a:rPr>
              <a:t>оцінювання навчальних досягнень                       із базових дисциплін; </a:t>
            </a:r>
          </a:p>
          <a:p>
            <a:pPr marL="0" lvl="0" indent="0" algn="ctr" eaLnBrk="0" fontAlgn="base" hangingPunct="0">
              <a:spcAft>
                <a:spcPct val="0"/>
              </a:spcAft>
              <a:buClr>
                <a:srgbClr val="9999FF"/>
              </a:buClr>
              <a:buSzTx/>
              <a:buNone/>
              <a:defRPr/>
            </a:pPr>
            <a:endParaRPr lang="uk-UA" sz="2400" b="1" i="1" kern="0" dirty="0">
              <a:solidFill>
                <a:srgbClr val="006666"/>
              </a:solidFill>
              <a:latin typeface="Verdana"/>
            </a:endParaRPr>
          </a:p>
          <a:p>
            <a:pPr lvl="0" algn="ctr" eaLnBrk="0" fontAlgn="base" hangingPunct="0">
              <a:spcAft>
                <a:spcPct val="0"/>
              </a:spcAft>
              <a:buClr>
                <a:srgbClr val="9999FF"/>
              </a:buClr>
              <a:buSzTx/>
              <a:buFont typeface="Wingdings" pitchFamily="2" charset="2"/>
              <a:buChar char="Ø"/>
              <a:defRPr/>
            </a:pPr>
            <a:r>
              <a:rPr lang="uk-UA" sz="2400" b="1" i="1" kern="0" dirty="0">
                <a:solidFill>
                  <a:srgbClr val="006666"/>
                </a:solidFill>
                <a:latin typeface="Verdana"/>
              </a:rPr>
              <a:t> </a:t>
            </a:r>
            <a:r>
              <a:rPr lang="uk-UA" sz="2500" b="1" i="1" kern="0" dirty="0">
                <a:solidFill>
                  <a:srgbClr val="006666"/>
                </a:solidFill>
                <a:latin typeface="Verdana"/>
              </a:rPr>
              <a:t>захист науково-дослідницьких робіт.</a:t>
            </a:r>
            <a:endParaRPr lang="ru-RU" sz="2500" b="1" i="1" kern="0" dirty="0">
              <a:solidFill>
                <a:srgbClr val="006666"/>
              </a:solidFill>
              <a:latin typeface="Verdana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426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4E3B30"/>
                </a:solidFill>
              </a:rPr>
              <a:t>ДОКУМЕНТАЦІЯ ІІ (ОБЛАСНОГО) ЕТАПУ КОНКУРСУ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824536"/>
          </a:xfrm>
        </p:spPr>
        <p:txBody>
          <a:bodyPr>
            <a:normAutofit/>
          </a:bodyPr>
          <a:lstStyle/>
          <a:p>
            <a:pPr lvl="0" algn="ctr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800" b="1" u="sng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Терміни </a:t>
            </a:r>
            <a:r>
              <a:rPr lang="uk-UA" sz="2800" b="1" u="sng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подання документації: </a:t>
            </a:r>
          </a:p>
          <a:p>
            <a:pPr lvl="0" algn="ctr" fontAlgn="base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22.12.2014 по </a:t>
            </a:r>
            <a:r>
              <a:rPr lang="uk-UA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26.12.2014</a:t>
            </a:r>
            <a:endParaRPr lang="uk-UA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endParaRPr lang="uk-UA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F0A22E"/>
              </a:buClr>
              <a:buFont typeface="Times New Roman"/>
              <a:buChar char="-"/>
              <a:tabLst>
                <a:tab pos="540385" algn="l"/>
                <a:tab pos="630555" algn="l"/>
              </a:tabLst>
            </a:pPr>
            <a:endParaRPr lang="uk-UA" sz="2800" dirty="0" smtClean="0">
              <a:solidFill>
                <a:srgbClr val="4E3B30"/>
              </a:solidFill>
              <a:latin typeface="Times New Roman"/>
              <a:ea typeface="Times New Roman"/>
            </a:endParaRPr>
          </a:p>
          <a:p>
            <a:pPr lvl="0" algn="just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382078"/>
              </p:ext>
            </p:extLst>
          </p:nvPr>
        </p:nvGraphicFramePr>
        <p:xfrm>
          <a:off x="467544" y="2996952"/>
          <a:ext cx="8424936" cy="326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/>
                <a:gridCol w="3384376"/>
              </a:tblGrid>
              <a:tr h="874362"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КЗ ХЦДЕД </a:t>
                      </a:r>
                    </a:p>
                    <a:p>
                      <a:pPr algn="ctr"/>
                      <a:r>
                        <a:rPr kumimoji="0" lang="uk-UA" sz="2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«Будинок учителя»</a:t>
                      </a:r>
                      <a:endParaRPr lang="ru-RU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2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КЗ «Харківська обласна станція юних туристів»</a:t>
                      </a:r>
                      <a:endParaRPr lang="ru-RU" sz="2000" b="1" i="0" dirty="0"/>
                    </a:p>
                  </a:txBody>
                  <a:tcPr/>
                </a:tc>
              </a:tr>
              <a:tr h="239499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kumimoji="0" lang="uk-UA" sz="2000" b="1" i="0" u="none" strike="noStrike" kern="14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«Л</a:t>
                      </a:r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ітературознавство, фольклористика  та мистецтвознавство», «Мовознавство»,  «Технічні науки», «Комп’ютерні науки», «Математика», «Фізика і астрономія», «Економіка», «Хімія та біологія», «Екологія та аграрні науки»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«Історія», </a:t>
                      </a:r>
                    </a:p>
                    <a:p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ea typeface="Times New Roman"/>
                          <a:cs typeface="+mn-cs"/>
                        </a:rPr>
                        <a:t>«Науки про Землю», </a:t>
                      </a:r>
                    </a:p>
                    <a:p>
                      <a:r>
                        <a:rPr kumimoji="0" lang="uk-UA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E3B30"/>
                          </a:solidFill>
                          <a:effectLst/>
                          <a:uLnTx/>
                          <a:uFillTx/>
                          <a:latin typeface="Times New Roman"/>
                          <a:cs typeface="+mn-cs"/>
                        </a:rPr>
                        <a:t>«Філософія та суспільствознавство»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310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76672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rgbClr val="4E3B30"/>
                </a:solidFill>
              </a:rPr>
              <a:t>ДОКУМЕНТАЦІЯ ІІ (ОБЛАСНОГО) ЕТАПУ КОНКУРСУ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916832"/>
            <a:ext cx="8686800" cy="4163293"/>
          </a:xfrm>
        </p:spPr>
        <p:txBody>
          <a:bodyPr>
            <a:normAutofit/>
          </a:bodyPr>
          <a:lstStyle/>
          <a:p>
            <a:pPr lvl="0" indent="0" algn="just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Копія наказу</a:t>
            </a:r>
          </a:p>
          <a:p>
            <a:pPr marL="800100" lvl="0" indent="-457200" algn="just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    «Про направлення та склад команди для участі                            у II етапі Всеукраїнського конкурсу-захисту науково-дослідницьких робіт учнів-членів Малої академії наук України».</a:t>
            </a:r>
            <a:endParaRPr lang="ru-RU" sz="2600" b="1" dirty="0" smtClean="0">
              <a:solidFill>
                <a:srgbClr val="800000"/>
              </a:solidFill>
            </a:endParaRPr>
          </a:p>
          <a:p>
            <a:pPr lvl="0" indent="0" algn="just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Заявки на </a:t>
            </a:r>
            <a:r>
              <a:rPr lang="uk-UA" sz="2600" b="1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участь у ІІ етапі </a:t>
            </a:r>
            <a:r>
              <a:rPr lang="uk-UA" sz="2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Конкурсу </a:t>
            </a:r>
          </a:p>
          <a:p>
            <a:pPr lvl="0" indent="0" algn="just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(в друкованому та електронному вигляді). </a:t>
            </a:r>
          </a:p>
          <a:p>
            <a:pPr lvl="0" indent="0" algn="just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r>
              <a:rPr lang="uk-UA" sz="2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Паспорти експонатів </a:t>
            </a:r>
            <a:r>
              <a:rPr lang="uk-UA" sz="26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(за наявності</a:t>
            </a:r>
            <a:r>
              <a:rPr lang="uk-UA" sz="2600" b="1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endParaRPr lang="uk-UA" sz="2600" b="1" i="1" dirty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0" fontAlgn="base">
              <a:spcBef>
                <a:spcPts val="800"/>
              </a:spcBef>
              <a:spcAft>
                <a:spcPct val="0"/>
              </a:spcAft>
              <a:buClrTx/>
              <a:buSzTx/>
              <a:buNone/>
            </a:pPr>
            <a:endParaRPr lang="uk-UA" sz="2600" b="1" i="1" dirty="0">
              <a:solidFill>
                <a:srgbClr val="CA4B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2039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</TotalTime>
  <Words>507</Words>
  <Application>Microsoft Office PowerPoint</Application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 Про Правила  проведення Всеукраїнського конкурсу-захисту науково-дослідницьких робіт учнів-членів Малої академії наук України, затверджені наказом Міністерства  освіти і науки України від 24.03.2014 № 259 </vt:lpstr>
      <vt:lpstr>ХАРКІВСЬКЕ ТЕРИТОРІАЛЬНЕ ВІДДІЛЕННЯ МАЛОЇ АКАДЕМІЇ НАУК УКРАЇНИ</vt:lpstr>
      <vt:lpstr>НОРМАТИВНІ ДОКУМЕНТИ</vt:lpstr>
      <vt:lpstr>УЧАСНИКИ КОНКУРСУ</vt:lpstr>
      <vt:lpstr>УЧАСНИКИ КОНКУРСУ – СТУДЕНТИ ВИЩИХ НАВЧАЛЬНИХ ЗАКЛАДІВ І-ІІ РІВНІВ АКРЕДИТАЦІЇ</vt:lpstr>
      <vt:lpstr>ТЕРМІНИ ПРОВЕДЕННЯ КОНКУРСУ</vt:lpstr>
      <vt:lpstr>ПРОГРАМА КОНКУРСУ</vt:lpstr>
      <vt:lpstr>ДОКУМЕНТАЦІЯ ІІ (ОБЛАСНОГО) ЕТАПУ КОНКУРСУ</vt:lpstr>
      <vt:lpstr>ДОКУМЕНТАЦІЯ ІІ (ОБЛАСНОГО) ЕТАПУ КОНКУРСУ</vt:lpstr>
      <vt:lpstr>ДОКУМЕНТАЦІЯ ІІ (ОБЛАСНОГО) ЕТАПУ КОНКУРСУ</vt:lpstr>
      <vt:lpstr>НАШІ КОНТАКТИ</vt:lpstr>
      <vt:lpstr>ЗАВЖДИ ВІДКРИТІ ДО СПІВПРАЦІ!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75</cp:revision>
  <dcterms:created xsi:type="dcterms:W3CDTF">2014-11-20T20:08:19Z</dcterms:created>
  <dcterms:modified xsi:type="dcterms:W3CDTF">2014-11-27T13:27:53Z</dcterms:modified>
</cp:coreProperties>
</file>