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9" r:id="rId3"/>
    <p:sldId id="260" r:id="rId4"/>
    <p:sldId id="261" r:id="rId5"/>
    <p:sldId id="270" r:id="rId6"/>
    <p:sldId id="271" r:id="rId7"/>
    <p:sldId id="272" r:id="rId8"/>
    <p:sldId id="273" r:id="rId9"/>
    <p:sldId id="263" r:id="rId10"/>
    <p:sldId id="264" r:id="rId11"/>
    <p:sldId id="265" r:id="rId12"/>
    <p:sldId id="266" r:id="rId13"/>
    <p:sldId id="267" r:id="rId14"/>
    <p:sldId id="275" r:id="rId15"/>
    <p:sldId id="276" r:id="rId16"/>
    <p:sldId id="268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0" autoAdjust="0"/>
    <p:restoredTop sz="94660"/>
  </p:normalViewPr>
  <p:slideViewPr>
    <p:cSldViewPr>
      <p:cViewPr varScale="1">
        <p:scale>
          <a:sx n="71" d="100"/>
          <a:sy n="71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0360A4-9C1E-4832-9C6D-D076F5F6B807}" type="datetimeFigureOut">
              <a:rPr lang="ru-RU"/>
              <a:pPr/>
              <a:t>17.06.2015</a:t>
            </a:fld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4E2B34-4F06-4490-A33F-2AA014534D4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220F-63FA-4DB0-B408-12C7C4FD3D1F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A2593-BAD7-4756-8569-3EAEC1B10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516C7-BC4B-4792-A172-DC59ED1B6F5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998DF-C49A-43CB-BB83-B4BC057E3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16A5-2671-44D5-91D1-3C055CA176C3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B2B79-20BA-424A-87F8-7DBD6479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6C32-81DE-4C94-8EAE-7E106F8B494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DDD3D-F7EF-4674-8AE0-BE4166DE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0F00-70DB-415D-940A-014EDB4BAA6F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7E78-7F22-41BB-BD63-10C62EFDB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896D-0082-443E-907E-F859E093057E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84DE-9C7C-4553-9C46-8F78026B9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35CD-D508-484A-B91F-4A05DAF1B71B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EB4F-A153-4B1A-912E-A8517EF76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E704-FDEF-45CC-A4C7-C944071DB29D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31C6-7C3A-4B67-A709-B5824A46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A9D0-3DA7-4FE4-AF39-53596090FCA3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FA55-6B91-460E-A8D7-AFB37BB54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6C6A7-86CF-4851-9499-07D739E4CD6F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DAA3-D6EA-433C-9736-F00696072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571C0-067D-4B4F-8A58-A6CE4C6F27C3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F918-0FED-4B38-B92C-6BB10BB6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21629-D5DF-4A5D-9BE9-EC3889D543C8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42F9-E716-49BE-94CA-2A9028138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010D72-6844-4C96-9937-FBB63F478D9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D5E63D-278F-470A-8F63-02C104E04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239000" cy="2590800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6600"/>
                </a:solidFill>
                <a:latin typeface="Cambria" pitchFamily="18" charset="0"/>
              </a:rPr>
              <a:t>Про формування робочих навчальних планів на 2015/2016 навчальний рік</a:t>
            </a:r>
            <a:r>
              <a:rPr lang="ru-RU" sz="4000" b="1" smtClean="0">
                <a:solidFill>
                  <a:srgbClr val="006600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0800" y="4800600"/>
            <a:ext cx="5638800" cy="15240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uk-UA" sz="2000" smtClean="0">
                <a:solidFill>
                  <a:schemeClr val="tx1"/>
                </a:solidFill>
              </a:rPr>
              <a:t>Коваленко В.О.,                                                            головний спеціаліст відділу нормативності 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body" idx="1"/>
          </p:nvPr>
        </p:nvSpPr>
        <p:spPr>
          <a:xfrm>
            <a:off x="762000" y="765175"/>
            <a:ext cx="7805738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>
                <a:latin typeface="Times New Roman" pitchFamily="18" charset="0"/>
              </a:rPr>
              <a:t>Забезпечити безумовне виконання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п.2.10 розділу 2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Організація індивідуального навчання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п.4.2. розділу 4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Фінансування закладів освіти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Положення про індивідуальну форму навчання  в загальноосвітніх навчальних закладах </a:t>
            </a:r>
          </a:p>
          <a:p>
            <a:pPr>
              <a:lnSpc>
                <a:spcPct val="90000"/>
              </a:lnSpc>
            </a:pPr>
            <a:endParaRPr lang="uk-UA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solidFill>
                  <a:srgbClr val="003366"/>
                </a:solidFill>
                <a:latin typeface="Times New Roman" pitchFamily="18" charset="0"/>
              </a:rPr>
              <a:t>    </a:t>
            </a:r>
            <a:r>
              <a:rPr lang="uk-UA" sz="2400" smtClean="0">
                <a:solidFill>
                  <a:srgbClr val="006600"/>
                </a:solidFill>
                <a:latin typeface="Times New Roman" pitchFamily="18" charset="0"/>
              </a:rPr>
              <a:t>(</a:t>
            </a: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1-4-ті  класи - 5 годин на тиждень на кожного учня;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i="1" smtClean="0">
                <a:solidFill>
                  <a:srgbClr val="006600"/>
                </a:solidFill>
                <a:latin typeface="Times New Roman" pitchFamily="18" charset="0"/>
              </a:rPr>
              <a:t>    5-9-ті класи - 8 годин на тиждень на кожного учня;</a:t>
            </a: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   </a:t>
            </a:r>
            <a:r>
              <a:rPr lang="ru-RU" sz="2400" i="1" smtClean="0">
                <a:solidFill>
                  <a:srgbClr val="006600"/>
                </a:solidFill>
                <a:latin typeface="Times New Roman" pitchFamily="18" charset="0"/>
              </a:rPr>
              <a:t>10-12-ті класи - 12 годин на тиждень</a:t>
            </a:r>
            <a:r>
              <a:rPr lang="uk-UA" sz="2400" i="1" smtClean="0">
                <a:solidFill>
                  <a:srgbClr val="006600"/>
                </a:solidFill>
                <a:latin typeface="Times New Roman" pitchFamily="18" charset="0"/>
              </a:rPr>
              <a:t>).</a:t>
            </a:r>
            <a:r>
              <a:rPr lang="uk-UA" sz="240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endParaRPr lang="ru-RU" sz="2400" smtClean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0038" cy="900113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  <a:latin typeface="Times New Roman" pitchFamily="18" charset="0"/>
              </a:rPr>
              <a:t>Регіональний компонент</a:t>
            </a:r>
            <a:endParaRPr lang="ru-RU" sz="2800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838200" y="990600"/>
            <a:ext cx="8001000" cy="54895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b="1" smtClean="0">
                <a:solidFill>
                  <a:srgbClr val="FF3300"/>
                </a:solidFill>
                <a:latin typeface="Times New Roman" pitchFamily="18" charset="0"/>
              </a:rPr>
              <a:t>Увага!</a:t>
            </a:r>
          </a:p>
          <a:p>
            <a:pPr>
              <a:buFont typeface="Arial" charset="0"/>
              <a:buNone/>
            </a:pPr>
            <a:r>
              <a:rPr lang="uk-UA" sz="1400" b="1" smtClean="0">
                <a:latin typeface="Times New Roman" pitchFamily="18" charset="0"/>
              </a:rPr>
              <a:t> </a:t>
            </a:r>
            <a:endParaRPr lang="uk-UA" sz="1400" b="1" i="1" smtClean="0">
              <a:solidFill>
                <a:srgbClr val="0C0600"/>
              </a:solidFill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9-11(12)-х класів</a:t>
            </a:r>
            <a:r>
              <a:rPr lang="uk-UA" sz="2400" smtClean="0">
                <a:latin typeface="Times New Roman" pitchFamily="18" charset="0"/>
              </a:rPr>
              <a:t> -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Захисти себе від ВІЛ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9-11(12)-х класів</a:t>
            </a:r>
            <a:r>
              <a:rPr lang="uk-UA" sz="2400" smtClean="0">
                <a:latin typeface="Times New Roman" pitchFamily="18" charset="0"/>
              </a:rPr>
              <a:t> –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Дорослішай на здоров</a:t>
            </a:r>
            <a:r>
              <a:rPr lang="en-US" sz="2400" smtClean="0">
                <a:latin typeface="Times New Roman" pitchFamily="18" charset="0"/>
              </a:rPr>
              <a:t>’</a:t>
            </a:r>
            <a:r>
              <a:rPr lang="uk-UA" sz="2400" smtClean="0">
                <a:latin typeface="Times New Roman" pitchFamily="18" charset="0"/>
              </a:rPr>
              <a:t>я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8-9-х класів</a:t>
            </a:r>
            <a:r>
              <a:rPr lang="uk-UA" sz="2400" smtClean="0">
                <a:latin typeface="Times New Roman" pitchFamily="18" charset="0"/>
              </a:rPr>
              <a:t> -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Сімейні цінності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</a:rPr>
              <a:t>для учнів 7-х класів –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Сімейна розмова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5-9-х класів </a:t>
            </a:r>
            <a:r>
              <a:rPr lang="uk-UA" sz="2400" smtClean="0">
                <a:latin typeface="Times New Roman" pitchFamily="18" charset="0"/>
              </a:rPr>
              <a:t>–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Православна культура Слобожанщини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;</a:t>
            </a:r>
            <a:endParaRPr lang="en-US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800" smtClean="0">
              <a:latin typeface="Times New Roman" pitchFamily="18" charset="0"/>
            </a:endParaRPr>
          </a:p>
          <a:p>
            <a:r>
              <a:rPr lang="uk-UA" sz="2400" u="sng" smtClean="0">
                <a:latin typeface="Times New Roman" pitchFamily="18" charset="0"/>
              </a:rPr>
              <a:t>для учнів 8-9-х класів</a:t>
            </a:r>
            <a:r>
              <a:rPr lang="uk-UA" sz="2400" smtClean="0">
                <a:latin typeface="Times New Roman" pitchFamily="18" charset="0"/>
              </a:rPr>
              <a:t> – </a:t>
            </a:r>
            <a:r>
              <a:rPr lang="uk-UA" sz="2400" smtClean="0"/>
              <a:t>«</a:t>
            </a:r>
            <a:r>
              <a:rPr lang="uk-UA" sz="2400" smtClean="0">
                <a:latin typeface="Times New Roman" pitchFamily="18" charset="0"/>
              </a:rPr>
              <a:t>Харківщинознавство</a:t>
            </a:r>
            <a:r>
              <a:rPr lang="uk-UA" sz="2400" smtClean="0"/>
              <a:t>»</a:t>
            </a:r>
            <a:r>
              <a:rPr lang="uk-UA" sz="2400" smtClean="0">
                <a:latin typeface="Times New Roman" pitchFamily="18" charset="0"/>
              </a:rPr>
              <a:t>.</a:t>
            </a: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47700" y="115888"/>
            <a:ext cx="8280400" cy="900112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  <a:t>Гранично допустиме навчальне навантаження учнів</a:t>
            </a:r>
            <a:endParaRPr lang="ru-RU" sz="2400" b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ph idx="1"/>
          </p:nvPr>
        </p:nvGraphicFramePr>
        <p:xfrm>
          <a:off x="900113" y="1196975"/>
          <a:ext cx="7920037" cy="5411788"/>
        </p:xfrm>
        <a:graphic>
          <a:graphicData uri="http://schemas.openxmlformats.org/drawingml/2006/table">
            <a:tbl>
              <a:tblPr/>
              <a:tblGrid>
                <a:gridCol w="1511300"/>
                <a:gridCol w="3262312"/>
                <a:gridCol w="3146425"/>
              </a:tblGrid>
              <a:tr h="8270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Класи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5-денний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навчальний тиждень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6-денний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навчальний тиждень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-11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179388" y="152400"/>
            <a:ext cx="8785225" cy="576263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  <a:latin typeface="Times New Roman" pitchFamily="18" charset="0"/>
              </a:rPr>
              <a:t>Структура 2015/2016 навчального року</a:t>
            </a:r>
            <a:endParaRPr lang="ru-RU" sz="28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762000" y="908050"/>
            <a:ext cx="784860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Відповідно до статті 16 Закону України «Про загальну середню освіту» структуру навчального року та строки проведення канікул встановлюють загальноосвітні</a:t>
            </a:r>
            <a:r>
              <a:rPr lang="uk-UA" sz="2200" b="1" smtClean="0">
                <a:latin typeface="Arial" charset="0"/>
              </a:rPr>
              <a:t> </a:t>
            </a:r>
            <a:r>
              <a:rPr lang="uk-UA" sz="2200" smtClean="0">
                <a:latin typeface="Arial" charset="0"/>
              </a:rPr>
              <a:t>навчальні заклади за погодженням з відповідними органами управління освітою.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solidFill>
                  <a:srgbClr val="F94B15"/>
                </a:solidFill>
                <a:latin typeface="Arial" charset="0"/>
              </a:rPr>
              <a:t>Увага!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 </a:t>
            </a:r>
            <a:r>
              <a:rPr lang="uk-UA" sz="2200" u="sng" smtClean="0">
                <a:latin typeface="Arial" charset="0"/>
              </a:rPr>
              <a:t>Тривалість канікул протягом навчального року не може бути меншою </a:t>
            </a:r>
            <a:r>
              <a:rPr lang="uk-UA" sz="2200" u="sng" smtClean="0">
                <a:solidFill>
                  <a:srgbClr val="F94B15"/>
                </a:solidFill>
                <a:latin typeface="Arial" charset="0"/>
              </a:rPr>
              <a:t>30 календарних днів</a:t>
            </a:r>
            <a:r>
              <a:rPr lang="ru-RU" sz="2200" u="sng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Вручення документів про освіту планується провести для випускників: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    9-х класів 8 – 9 червня 2015 року;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    11-х класів – 28 – 29 травня 2015 року.</a:t>
            </a:r>
            <a:r>
              <a:rPr lang="ru-RU" sz="22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74638"/>
            <a:ext cx="8218487" cy="5459412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6600"/>
                </a:solidFill>
              </a:rPr>
              <a:t>Лист Міністерства освіти і науки України </a:t>
            </a:r>
            <a:r>
              <a:rPr lang="en-US" sz="3200" b="1" smtClean="0">
                <a:solidFill>
                  <a:srgbClr val="006600"/>
                </a:solidFill>
              </a:rPr>
              <a:t/>
            </a:r>
            <a:br>
              <a:rPr lang="en-US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</a:rPr>
              <a:t>від 22.05.2015 № 1/9-280 </a:t>
            </a:r>
            <a:br>
              <a:rPr lang="uk-UA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  <a:latin typeface="Arial"/>
              </a:rPr>
              <a:t>«</a:t>
            </a:r>
            <a:r>
              <a:rPr lang="uk-UA" sz="3200" b="1" smtClean="0">
                <a:solidFill>
                  <a:srgbClr val="006600"/>
                </a:solidFill>
              </a:rPr>
              <a:t>Про організацію навчально-виховного процесу для учнів з особливими освітніми потребами загальноосвітніх навчальних закладів у 2015/2016 навчальному році</a:t>
            </a:r>
            <a:r>
              <a:rPr lang="uk-UA" sz="3200" b="1" smtClean="0">
                <a:solidFill>
                  <a:srgbClr val="006600"/>
                </a:solidFill>
                <a:latin typeface="Arial"/>
              </a:rPr>
              <a:t>»</a:t>
            </a:r>
            <a:endParaRPr lang="ru-RU" sz="3200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Лист МОН України від 22.05.2015 № 1/9-280 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7848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smtClean="0"/>
              <a:t>Діти з особливими потребами можуть здобувати освіту                      у різних типах загальноосвітніх навчальних закладів: спеціальних загальноосвітніх навчальних закладах (спеціальні загальноосвітні школи з продовженим днем, школи-інтернати, спеціальні навчально-виховні комплекси, об'єднання, навчально-реабілітаційні центри далі – НРЦ), загальноосвітніх школах зі спеціальними та інклюзивними класами.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400" smtClean="0"/>
          </a:p>
          <a:p>
            <a:pPr>
              <a:lnSpc>
                <a:spcPct val="80000"/>
              </a:lnSpc>
            </a:pPr>
            <a:r>
              <a:rPr lang="uk-UA" sz="2400" smtClean="0"/>
              <a:t>Для учнів, які за станом здоров’я не можуть відвідувати навчальний заклад, місцеві органи управління освітою організовують індивідуальне або дистанційне навчання. Право вибору навчального закладу або форми навчання належить батькам дитини.</a:t>
            </a:r>
            <a:endParaRPr lang="ru-RU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507413" cy="1008062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  <a:latin typeface="Times New Roman" pitchFamily="18" charset="0"/>
              </a:rPr>
              <a:t>Експериментальні та індивідуальні                  робочі навчальні плани</a:t>
            </a:r>
            <a:endParaRPr lang="ru-RU" sz="2800" b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762000" y="1665288"/>
            <a:ext cx="7620000" cy="4284662"/>
          </a:xfrm>
        </p:spPr>
        <p:txBody>
          <a:bodyPr/>
          <a:lstStyle/>
          <a:p>
            <a:r>
              <a:rPr lang="uk-UA" sz="2400" i="1" u="sng" smtClean="0">
                <a:solidFill>
                  <a:srgbClr val="006600"/>
                </a:solidFill>
                <a:latin typeface="Times New Roman" pitchFamily="18" charset="0"/>
              </a:rPr>
              <a:t>Експериментальні чи індивідуальні варіанти</a:t>
            </a:r>
            <a:r>
              <a:rPr lang="uk-UA" sz="2400" smtClean="0">
                <a:solidFill>
                  <a:srgbClr val="0C0600"/>
                </a:solidFill>
                <a:latin typeface="Times New Roman" pitchFamily="18" charset="0"/>
              </a:rPr>
              <a:t> робочих навчальних планів </a:t>
            </a:r>
            <a:r>
              <a:rPr lang="uk-UA" sz="2400" i="1" u="sng" smtClean="0">
                <a:solidFill>
                  <a:srgbClr val="006600"/>
                </a:solidFill>
                <a:latin typeface="Times New Roman" pitchFamily="18" charset="0"/>
              </a:rPr>
              <a:t>розробляються</a:t>
            </a:r>
            <a:r>
              <a:rPr lang="uk-UA" sz="2400" smtClean="0">
                <a:solidFill>
                  <a:srgbClr val="0C0600"/>
                </a:solidFill>
                <a:latin typeface="Times New Roman" pitchFamily="18" charset="0"/>
              </a:rPr>
              <a:t> у випадку коли:</a:t>
            </a:r>
          </a:p>
          <a:p>
            <a:pPr>
              <a:buFont typeface="Arial" charset="0"/>
              <a:buNone/>
            </a:pPr>
            <a:r>
              <a:rPr lang="uk-UA" sz="2400" smtClean="0"/>
              <a:t>-   навчальний заклад бере участь у всеукраїнських експериментах, що передбачають внесення змін до інваріантної складової Типових навчальних планів;</a:t>
            </a:r>
            <a:endParaRPr lang="uk-UA" sz="240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smtClean="0"/>
              <a:t>-   у зв’язку із специфікою діяльності навчальний заклад не може використати жоден із варіантів затверджених Типових навчальних планів.</a:t>
            </a:r>
            <a:endParaRPr lang="ru-RU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body" idx="1"/>
          </p:nvPr>
        </p:nvSpPr>
        <p:spPr>
          <a:xfrm>
            <a:off x="762000" y="836613"/>
            <a:ext cx="7772400" cy="5222875"/>
          </a:xfrm>
        </p:spPr>
        <p:txBody>
          <a:bodyPr/>
          <a:lstStyle/>
          <a:p>
            <a:r>
              <a:rPr lang="uk-UA" sz="2800" i="1" u="sng" smtClean="0">
                <a:solidFill>
                  <a:srgbClr val="006600"/>
                </a:solidFill>
                <a:latin typeface="Times New Roman" pitchFamily="18" charset="0"/>
              </a:rPr>
              <a:t>Забезпечити затвердження та погодження</a:t>
            </a:r>
            <a:r>
              <a:rPr lang="uk-UA" sz="2800" smtClean="0">
                <a:latin typeface="Times New Roman" pitchFamily="18" charset="0"/>
              </a:rPr>
              <a:t> з територіальною установою державної санітарно-епідеміологічної служби </a:t>
            </a:r>
            <a:r>
              <a:rPr lang="uk-UA" sz="2800" i="1" u="sng" smtClean="0">
                <a:solidFill>
                  <a:srgbClr val="006600"/>
                </a:solidFill>
                <a:latin typeface="Times New Roman" pitchFamily="18" charset="0"/>
              </a:rPr>
              <a:t>режиму роботи</a:t>
            </a:r>
            <a:r>
              <a:rPr lang="uk-UA" sz="280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sz="2800" smtClean="0">
                <a:latin typeface="Times New Roman" pitchFamily="18" charset="0"/>
              </a:rPr>
              <a:t>(у т.ч. навчального розкладу)  загальноосвітніх  навчальних закладів на 2015/2016 навчальний рік до </a:t>
            </a:r>
            <a:r>
              <a:rPr lang="uk-UA" sz="2800" i="1" u="sng" smtClean="0">
                <a:solidFill>
                  <a:srgbClr val="006600"/>
                </a:solidFill>
                <a:latin typeface="Times New Roman" pitchFamily="18" charset="0"/>
              </a:rPr>
              <a:t>1 вересня  поточного року.</a:t>
            </a:r>
          </a:p>
          <a:p>
            <a:endParaRPr lang="ru-RU" sz="28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WordArt 5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429375" cy="3200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72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188913"/>
            <a:ext cx="8280400" cy="647700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Нормативно-правові документи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15362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685800" y="990600"/>
            <a:ext cx="8077200" cy="56515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ru-RU" sz="1600" smtClean="0">
                <a:latin typeface="Arial" charset="0"/>
              </a:rPr>
              <a:t> </a:t>
            </a:r>
            <a:r>
              <a:rPr lang="ru-RU" sz="2200" smtClean="0">
                <a:latin typeface="Arial" charset="0"/>
              </a:rPr>
              <a:t>Закон України “Про загальну середню освіту”;</a:t>
            </a:r>
          </a:p>
          <a:p>
            <a:pPr marL="0" indent="0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Закон України „Про забезпечення санітарного та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z="2200" smtClean="0">
                <a:latin typeface="Arial" charset="0"/>
              </a:rPr>
              <a:t>   епідемічного благополуччя населення”;</a:t>
            </a:r>
          </a:p>
          <a:p>
            <a:pPr marL="0" indent="0">
              <a:lnSpc>
                <a:spcPct val="90000"/>
              </a:lnSpc>
            </a:pPr>
            <a:r>
              <a:rPr lang="uk-UA" sz="2200" smtClean="0">
                <a:latin typeface="Arial" charset="0"/>
              </a:rPr>
              <a:t> постанова Кабінету Міністрів України від 20.04.2011 № 462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"Про затвердження Державного   стандарту   початкової   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загальної   освіти“; </a:t>
            </a:r>
            <a:endParaRPr lang="ru-RU" sz="2200" smtClean="0">
              <a:latin typeface="Arial" charset="0"/>
            </a:endParaRPr>
          </a:p>
          <a:p>
            <a:pPr marL="0" indent="0">
              <a:lnSpc>
                <a:spcPct val="90000"/>
              </a:lnSpc>
            </a:pPr>
            <a:r>
              <a:rPr lang="uk-UA" sz="2200" smtClean="0">
                <a:latin typeface="Arial" charset="0"/>
              </a:rPr>
              <a:t> постанова Кабінету Міністрів України від 23.11.2011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№ 1392 "Про затвердження Державного стандарту базової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uk-UA" sz="2200" smtClean="0">
                <a:latin typeface="Arial" charset="0"/>
              </a:rPr>
              <a:t>   і повної загальної середньої освіти“;</a:t>
            </a:r>
            <a:r>
              <a:rPr lang="ru-RU" sz="2200" smtClean="0">
                <a:latin typeface="Arial" charset="0"/>
              </a:rPr>
              <a:t> </a:t>
            </a:r>
          </a:p>
          <a:p>
            <a:pPr marL="0" indent="0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державні санітарні правила і норми улаштування,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z="2200" smtClean="0">
                <a:latin typeface="Arial" charset="0"/>
              </a:rPr>
              <a:t>   утримання загальноосвітніх навчальних закладів та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z="2200" smtClean="0">
                <a:latin typeface="Arial" charset="0"/>
              </a:rPr>
              <a:t>   організації навчально-виховного процесу (ДСанПіН          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z="2200" smtClean="0">
                <a:latin typeface="Arial" charset="0"/>
              </a:rPr>
              <a:t>   5.2.008-01);</a:t>
            </a:r>
            <a:endParaRPr lang="en-US" sz="2200" smtClean="0">
              <a:latin typeface="Arial" charset="0"/>
            </a:endParaRPr>
          </a:p>
          <a:p>
            <a:pPr marL="0" indent="0">
              <a:lnSpc>
                <a:spcPct val="90000"/>
              </a:lnSpc>
            </a:pPr>
            <a:r>
              <a:rPr lang="en-US" sz="2200" smtClean="0">
                <a:latin typeface="Arial" charset="0"/>
              </a:rPr>
              <a:t> </a:t>
            </a:r>
            <a:endParaRPr lang="uk-UA" sz="2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23850" y="296863"/>
            <a:ext cx="8567738" cy="611187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Нормативно-правові документи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685800" y="1160463"/>
            <a:ext cx="8077200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наказ Міністерства освіти і науки України від 20.02.2002 № 128 «Про затвердження Нормативів наповнюваності … Порядку поділу класів на групи при вивченні окремих предметів у загальноосвітніх навчальних закладах», зареєстрований в Міністерстві юстиції України   06.03.2002 р. за  № 229/6517;</a:t>
            </a:r>
          </a:p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наказ Міністерства освіти і науки, молоді та спорту України від 17.08.2012 № 921 «</a:t>
            </a:r>
            <a:r>
              <a:rPr lang="ru-RU" sz="2200" smtClean="0">
                <a:latin typeface="Arial" charset="0"/>
              </a:rPr>
              <a:t>Про внесення зміни до наказу Міністерства освіти і науки України від 20.02.2002 N 128 </a:t>
            </a:r>
            <a:r>
              <a:rPr lang="uk-UA" sz="2200" smtClean="0">
                <a:latin typeface="Arial" charset="0"/>
              </a:rPr>
              <a:t>», зареєстрований в Міністерстві юстиції України </a:t>
            </a:r>
            <a:r>
              <a:rPr lang="ru-RU" sz="2200" smtClean="0">
                <a:latin typeface="Arial" charset="0"/>
              </a:rPr>
              <a:t>03.09.2012 р. за N 1482/21794;</a:t>
            </a:r>
            <a:endParaRPr lang="en-US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наказ Міністерства освіти і науки України від 08.05.2015              № 518 «</a:t>
            </a:r>
            <a:r>
              <a:rPr lang="ru-RU" sz="2200" smtClean="0">
                <a:latin typeface="Arial" charset="0"/>
              </a:rPr>
              <a:t>Про внесення змін до діяких наказів</a:t>
            </a:r>
            <a:r>
              <a:rPr lang="uk-UA" sz="2200" smtClean="0">
                <a:latin typeface="Arial" charset="0"/>
              </a:rPr>
              <a:t>»;</a:t>
            </a:r>
            <a:endParaRPr lang="ru-RU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latin typeface="Arial" charset="0"/>
              </a:rPr>
              <a:t>лист Міністерства освіти і науки України від 22.05.2015</a:t>
            </a:r>
            <a:r>
              <a:rPr lang="en-US" sz="2200" smtClean="0">
                <a:latin typeface="Arial" charset="0"/>
              </a:rPr>
              <a:t>                  </a:t>
            </a:r>
            <a:r>
              <a:rPr lang="uk-UA" sz="2200" smtClean="0">
                <a:latin typeface="Arial" charset="0"/>
              </a:rPr>
              <a:t> № 1/9-253 «Про структуру 2015/2016 навчального року та навчальні плани загальноосвітніх навчальних закладів».</a:t>
            </a:r>
            <a:endParaRPr lang="ru-RU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55000" cy="838200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У робочих навчальних планах </a:t>
            </a:r>
            <a:br>
              <a:rPr lang="uk-UA" sz="2400" b="1" smtClean="0">
                <a:solidFill>
                  <a:srgbClr val="006600"/>
                </a:solidFill>
                <a:latin typeface="Arial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на 2014/2015 навчальний рік допущені недоліки:</a:t>
            </a:r>
            <a:endParaRPr lang="ru-RU" sz="24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17410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762000" y="990600"/>
            <a:ext cx="7913688" cy="5715000"/>
          </a:xfrm>
        </p:spPr>
        <p:txBody>
          <a:bodyPr/>
          <a:lstStyle/>
          <a:p>
            <a:pPr marL="0" indent="0"/>
            <a:r>
              <a:rPr lang="uk-UA" sz="2400" smtClean="0">
                <a:solidFill>
                  <a:srgbClr val="0C0600"/>
                </a:solidFill>
                <a:latin typeface="Times New Roman" pitchFamily="18" charset="0"/>
              </a:rPr>
              <a:t> </a:t>
            </a:r>
            <a:r>
              <a:rPr lang="uk-UA" sz="2000" smtClean="0">
                <a:latin typeface="Arial" charset="0"/>
              </a:rPr>
              <a:t>робочі навчальні плани затверджувалися та погоджувалися з порушеннями нормативних вимог; </a:t>
            </a:r>
          </a:p>
          <a:p>
            <a:pPr marL="0" indent="0"/>
            <a:r>
              <a:rPr lang="uk-UA" sz="2000" smtClean="0">
                <a:latin typeface="Arial" charset="0"/>
              </a:rPr>
              <a:t> у пояснювальних записках до робочих навчальних планів зазначалися документи, що втратили чинність, невірно вказані реквізити та назви документів;</a:t>
            </a:r>
          </a:p>
          <a:p>
            <a:pPr marL="0" indent="0"/>
            <a:r>
              <a:rPr lang="uk-UA" sz="2000" smtClean="0">
                <a:latin typeface="Arial" charset="0"/>
              </a:rPr>
              <a:t> невірно обиралися додатки Типових навчальних планів,  за якими здійснювалося планування роботи навчальних закладів;</a:t>
            </a:r>
          </a:p>
          <a:p>
            <a:pPr marL="0" indent="0"/>
            <a:r>
              <a:rPr lang="uk-UA" sz="2000" smtClean="0">
                <a:latin typeface="Arial" charset="0"/>
              </a:rPr>
              <a:t>з порушенням чинного законодавства здійснювалося фінансування загальної кількості годин робочих навчальних планів;</a:t>
            </a:r>
          </a:p>
          <a:p>
            <a:pPr marL="0" indent="0"/>
            <a:r>
              <a:rPr lang="uk-UA" sz="2000" smtClean="0">
                <a:latin typeface="Arial" charset="0"/>
              </a:rPr>
              <a:t>викладання спецкурсів, курсів за вибором, факультативів проводилося з порушенням діючих програм;</a:t>
            </a:r>
            <a:endParaRPr lang="ru-RU" sz="2000" smtClean="0">
              <a:latin typeface="Arial" charset="0"/>
            </a:endParaRPr>
          </a:p>
          <a:p>
            <a:pPr marL="0" indent="0"/>
            <a:r>
              <a:rPr lang="uk-UA" sz="2000" smtClean="0">
                <a:latin typeface="Arial" charset="0"/>
              </a:rPr>
              <a:t>у додатках до робочих навчальних планів вказувалися назви навчальних предметів, що не відповідали Типовим навчальним планам і навчальним програмам</a:t>
            </a:r>
            <a:r>
              <a:rPr lang="en-US" sz="2000" smtClean="0">
                <a:latin typeface="Arial" charset="0"/>
              </a:rPr>
              <a:t>/</a:t>
            </a:r>
            <a:endParaRPr lang="uk-UA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077200" cy="4449763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Лист Міністерства освіти і науки України від 22.05.2015</a:t>
            </a:r>
            <a:r>
              <a:rPr lang="en-US" sz="3200" b="1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uk-UA" sz="3200" b="1" smtClean="0">
                <a:solidFill>
                  <a:srgbClr val="006600"/>
                </a:solidFill>
                <a:latin typeface="Arial" charset="0"/>
              </a:rPr>
              <a:t>№ 1/9-253                «Про структуру 2015/2016 навчального року та навчальні плани загальноосвітніх навчальних закладів»</a:t>
            </a:r>
            <a:endParaRPr lang="ru-RU" sz="3200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250825" y="152400"/>
            <a:ext cx="8750300" cy="838200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Робочі навчальні плани на           </a:t>
            </a:r>
            <a:br>
              <a:rPr lang="uk-UA" sz="2400" b="1" smtClean="0">
                <a:solidFill>
                  <a:srgbClr val="006600"/>
                </a:solidFill>
                <a:latin typeface="Arial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2015/2016 навчальний рік складаються:</a:t>
            </a:r>
            <a:endParaRPr lang="ru-RU" sz="24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423275" cy="5508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smtClean="0">
                <a:solidFill>
                  <a:srgbClr val="F94B15"/>
                </a:solidFill>
              </a:rPr>
              <a:t>Увага!!!</a:t>
            </a:r>
          </a:p>
          <a:p>
            <a:pPr>
              <a:buFontTx/>
              <a:buNone/>
            </a:pPr>
            <a:r>
              <a:rPr lang="uk-UA" sz="2400" smtClean="0"/>
              <a:t>    </a:t>
            </a:r>
            <a:r>
              <a:rPr lang="uk-UA" sz="2400" i="1" u="sng" smtClean="0">
                <a:solidFill>
                  <a:srgbClr val="006600"/>
                </a:solidFill>
              </a:rPr>
              <a:t>для 1-</a:t>
            </a:r>
            <a:r>
              <a:rPr lang="en-US" sz="2400" i="1" u="sng" smtClean="0">
                <a:solidFill>
                  <a:srgbClr val="006600"/>
                </a:solidFill>
              </a:rPr>
              <a:t>4</a:t>
            </a:r>
            <a:r>
              <a:rPr lang="uk-UA" sz="2400" i="1" u="sng" smtClean="0">
                <a:solidFill>
                  <a:srgbClr val="006600"/>
                </a:solidFill>
              </a:rPr>
              <a:t>-х класів</a:t>
            </a:r>
            <a:r>
              <a:rPr lang="uk-UA" sz="2400" smtClean="0"/>
              <a:t> - </a:t>
            </a:r>
            <a:r>
              <a:rPr lang="ru-RU" sz="2400" smtClean="0"/>
              <a:t>наказ Міністерства освіти і науки, молоді та спорту України від </a:t>
            </a:r>
            <a:r>
              <a:rPr lang="ru-RU" sz="2400" smtClean="0">
                <a:solidFill>
                  <a:srgbClr val="006600"/>
                </a:solidFill>
              </a:rPr>
              <a:t>10.06.2011 № 572</a:t>
            </a:r>
            <a:r>
              <a:rPr lang="ru-RU" sz="2400" smtClean="0">
                <a:solidFill>
                  <a:srgbClr val="000099"/>
                </a:solidFill>
              </a:rPr>
              <a:t>,</a:t>
            </a:r>
            <a:r>
              <a:rPr lang="ru-RU" sz="2400" smtClean="0">
                <a:solidFill>
                  <a:srgbClr val="6420EC"/>
                </a:solidFill>
              </a:rPr>
              <a:t> </a:t>
            </a:r>
            <a:r>
              <a:rPr lang="uk-UA" sz="2400" smtClean="0"/>
              <a:t>із змінами згідно з наказом Міністерства освіти і науки України від </a:t>
            </a:r>
            <a:r>
              <a:rPr lang="uk-UA" sz="2400" smtClean="0">
                <a:solidFill>
                  <a:srgbClr val="006600"/>
                </a:solidFill>
              </a:rPr>
              <a:t>16.04.2014 № 460</a:t>
            </a:r>
            <a:r>
              <a:rPr lang="ru-RU" sz="2400" smtClean="0">
                <a:solidFill>
                  <a:srgbClr val="006600"/>
                </a:solidFill>
              </a:rPr>
              <a:t>:</a:t>
            </a:r>
          </a:p>
          <a:p>
            <a:pPr>
              <a:buFontTx/>
              <a:buNone/>
            </a:pPr>
            <a:r>
              <a:rPr lang="ru-RU" sz="1200" smtClean="0"/>
              <a:t> </a:t>
            </a:r>
          </a:p>
          <a:p>
            <a:pPr>
              <a:buFontTx/>
              <a:buNone/>
            </a:pPr>
            <a:r>
              <a:rPr lang="uk-UA" sz="2400" u="sng" smtClean="0">
                <a:solidFill>
                  <a:srgbClr val="F94B15"/>
                </a:solidFill>
              </a:rPr>
              <a:t>1-</a:t>
            </a:r>
            <a:r>
              <a:rPr lang="en-US" sz="2400" u="sng" smtClean="0">
                <a:solidFill>
                  <a:srgbClr val="F94B15"/>
                </a:solidFill>
              </a:rPr>
              <a:t>4</a:t>
            </a:r>
            <a:r>
              <a:rPr lang="uk-UA" sz="2400" u="sng" smtClean="0">
                <a:solidFill>
                  <a:srgbClr val="F94B15"/>
                </a:solidFill>
              </a:rPr>
              <a:t> класи</a:t>
            </a:r>
            <a:r>
              <a:rPr lang="uk-UA" sz="2400" smtClean="0"/>
              <a:t> – мистецтво (музичне мистецтво,</a:t>
            </a:r>
          </a:p>
          <a:p>
            <a:pPr>
              <a:buFontTx/>
              <a:buNone/>
            </a:pPr>
            <a:r>
              <a:rPr lang="uk-UA" sz="2400" smtClean="0"/>
              <a:t>                    образотворче мистецтво);</a:t>
            </a:r>
          </a:p>
          <a:p>
            <a:pPr>
              <a:buFontTx/>
              <a:buNone/>
            </a:pPr>
            <a:r>
              <a:rPr lang="uk-UA" sz="2400" smtClean="0"/>
              <a:t>                   -  природознавство;</a:t>
            </a:r>
          </a:p>
          <a:p>
            <a:pPr>
              <a:buFontTx/>
              <a:buNone/>
            </a:pPr>
            <a:r>
              <a:rPr lang="uk-UA" sz="2400" smtClean="0"/>
              <a:t>                   -  іноземна мова;</a:t>
            </a:r>
          </a:p>
          <a:p>
            <a:pPr>
              <a:buFontTx/>
              <a:buNone/>
            </a:pPr>
            <a:r>
              <a:rPr lang="uk-UA" sz="2400" u="sng" smtClean="0">
                <a:solidFill>
                  <a:srgbClr val="F94B15"/>
                </a:solidFill>
              </a:rPr>
              <a:t>2-</a:t>
            </a:r>
            <a:r>
              <a:rPr lang="en-US" sz="2400" u="sng" smtClean="0">
                <a:solidFill>
                  <a:srgbClr val="F94B15"/>
                </a:solidFill>
              </a:rPr>
              <a:t>4</a:t>
            </a:r>
            <a:r>
              <a:rPr lang="uk-UA" sz="2400" u="sng" smtClean="0">
                <a:solidFill>
                  <a:srgbClr val="F94B15"/>
                </a:solidFill>
              </a:rPr>
              <a:t> класи</a:t>
            </a:r>
            <a:r>
              <a:rPr lang="uk-UA" sz="2400" smtClean="0"/>
              <a:t>   -  літературне читання;</a:t>
            </a:r>
          </a:p>
          <a:p>
            <a:pPr>
              <a:buFontTx/>
              <a:buNone/>
            </a:pPr>
            <a:r>
              <a:rPr lang="uk-UA" sz="2400" smtClean="0"/>
              <a:t>		        -  інформатика;</a:t>
            </a:r>
          </a:p>
          <a:p>
            <a:pPr>
              <a:buFontTx/>
              <a:buNone/>
            </a:pPr>
            <a:r>
              <a:rPr lang="uk-UA" sz="2400" u="sng" smtClean="0">
                <a:solidFill>
                  <a:srgbClr val="F94B15"/>
                </a:solidFill>
              </a:rPr>
              <a:t>3-4 класи</a:t>
            </a:r>
            <a:r>
              <a:rPr lang="uk-UA" sz="2400" smtClean="0"/>
              <a:t>    - Я у світі</a:t>
            </a: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67738" cy="900113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Робочі навчальні плани на           </a:t>
            </a:r>
            <a:br>
              <a:rPr lang="uk-UA" sz="2400" b="1" smtClean="0">
                <a:solidFill>
                  <a:srgbClr val="006600"/>
                </a:solidFill>
                <a:latin typeface="Arial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Arial" charset="0"/>
              </a:rPr>
              <a:t>2015/2016 навчальний рік складаються:</a:t>
            </a:r>
            <a:endParaRPr lang="ru-RU" sz="2400" b="1" smtClean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40763" cy="54578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1000" smtClean="0"/>
              <a:t>       </a:t>
            </a:r>
            <a:r>
              <a:rPr lang="uk-UA" sz="2100" i="1" u="sng" smtClean="0">
                <a:solidFill>
                  <a:srgbClr val="006600"/>
                </a:solidFill>
              </a:rPr>
              <a:t>для 5-7-х класів</a:t>
            </a:r>
            <a:r>
              <a:rPr lang="uk-UA" sz="2100" smtClean="0"/>
              <a:t> - наказ Міністерства освіти і науки, молоді та спорту України  від </a:t>
            </a:r>
            <a:r>
              <a:rPr lang="uk-UA" sz="2100" smtClean="0">
                <a:solidFill>
                  <a:srgbClr val="006600"/>
                </a:solidFill>
              </a:rPr>
              <a:t>03.04.2012 № 409</a:t>
            </a:r>
            <a:r>
              <a:rPr lang="uk-UA" sz="2100" smtClean="0"/>
              <a:t> (в редакції наказу Міністерства освіти і науки України від </a:t>
            </a:r>
            <a:r>
              <a:rPr lang="uk-UA" sz="2100" smtClean="0">
                <a:solidFill>
                  <a:srgbClr val="006600"/>
                </a:solidFill>
              </a:rPr>
              <a:t>29.05.2014 № 664</a:t>
            </a:r>
            <a:r>
              <a:rPr lang="uk-UA" sz="2100" smtClean="0"/>
              <a:t>), із змінами згідно з наказом Міністерства освіти і науки України від </a:t>
            </a:r>
            <a:r>
              <a:rPr lang="uk-UA" sz="2100" smtClean="0">
                <a:solidFill>
                  <a:srgbClr val="006600"/>
                </a:solidFill>
              </a:rPr>
              <a:t>12.12.2014 № 1465:</a:t>
            </a:r>
          </a:p>
          <a:p>
            <a:pPr>
              <a:lnSpc>
                <a:spcPct val="80000"/>
              </a:lnSpc>
              <a:buFontTx/>
              <a:buNone/>
            </a:pPr>
            <a:endParaRPr lang="uk-UA" sz="2100" u="sng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>
                <a:solidFill>
                  <a:srgbClr val="F94B15"/>
                </a:solidFill>
              </a:rPr>
              <a:t>     </a:t>
            </a:r>
            <a:r>
              <a:rPr lang="uk-UA" sz="2100" u="sng" smtClean="0">
                <a:solidFill>
                  <a:srgbClr val="F94B15"/>
                </a:solidFill>
              </a:rPr>
              <a:t>5-7 класи</a:t>
            </a:r>
            <a:r>
              <a:rPr lang="uk-UA" sz="2100" smtClean="0"/>
              <a:t>    </a:t>
            </a:r>
            <a:r>
              <a:rPr lang="uk-UA" sz="2100" smtClean="0">
                <a:latin typeface="Arial" charset="0"/>
              </a:rPr>
              <a:t>–</a:t>
            </a:r>
            <a:r>
              <a:rPr lang="uk-UA" sz="2100" smtClean="0"/>
              <a:t> інформатика (1);</a:t>
            </a:r>
            <a:endParaRPr lang="en-US" sz="21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smtClean="0"/>
              <a:t>                         - </a:t>
            </a:r>
            <a:r>
              <a:rPr lang="uk-UA" sz="2100" smtClean="0"/>
              <a:t>музичне мистецтво (1), образотворче мистецтво (1)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i="1" smtClean="0"/>
              <a:t>                           (або інтегрований курс “Мистецтво” (2);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/>
              <a:t>     </a:t>
            </a:r>
            <a:r>
              <a:rPr lang="uk-UA" sz="2100" u="sng" smtClean="0">
                <a:solidFill>
                  <a:srgbClr val="F94B15"/>
                </a:solidFill>
              </a:rPr>
              <a:t>7 клас</a:t>
            </a:r>
            <a:r>
              <a:rPr lang="uk-UA" sz="2100" smtClean="0"/>
              <a:t>         - фізика (2);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/>
              <a:t>                         - алгебра (2), геометрія (2)</a:t>
            </a:r>
            <a:endParaRPr lang="en-US" sz="2100" smtClean="0"/>
          </a:p>
          <a:p>
            <a:pPr>
              <a:lnSpc>
                <a:spcPct val="80000"/>
              </a:lnSpc>
              <a:buFontTx/>
              <a:buNone/>
            </a:pPr>
            <a:endParaRPr lang="uk-UA" sz="21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uk-UA" sz="2100" smtClean="0"/>
              <a:t>		Варіант Типового навчального плану </a:t>
            </a:r>
            <a:r>
              <a:rPr lang="uk-UA" sz="2100" u="sng" smtClean="0">
                <a:solidFill>
                  <a:srgbClr val="F94B15"/>
                </a:solidFill>
              </a:rPr>
              <a:t>(з вибором мови навчання, з вивченням мови національної меншини, з вивченням двох іноземних мов, з вивченням християнської етики чи етики, з вибором профілю навчання тощо)</a:t>
            </a:r>
            <a:r>
              <a:rPr lang="uk-UA" sz="2100" smtClean="0"/>
              <a:t> навчальний заклад обирає самостійно </a:t>
            </a:r>
            <a:r>
              <a:rPr lang="uk-UA" sz="2100" u="sng" smtClean="0"/>
              <a:t>в залежності від типу закладу, його спеціалізації, освітніх запитів учнів і їхніх батьків </a:t>
            </a:r>
            <a:r>
              <a:rPr lang="uk-UA" sz="2100" u="sng" smtClean="0">
                <a:solidFill>
                  <a:srgbClr val="F94B15"/>
                </a:solidFill>
              </a:rPr>
              <a:t>(за умови письмової згоди батьків усіх учнів класу)</a:t>
            </a:r>
            <a:r>
              <a:rPr lang="ru-RU" sz="2100" u="sng" smtClean="0"/>
              <a:t> </a:t>
            </a:r>
            <a:r>
              <a:rPr lang="uk-UA" sz="2100" u="sng" smtClean="0"/>
              <a:t>та з урахуванням кадрового та матеріально-технічного забезпечення</a:t>
            </a:r>
            <a:r>
              <a:rPr lang="ru-RU" sz="2100" u="sng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body" idx="1"/>
          </p:nvPr>
        </p:nvSpPr>
        <p:spPr>
          <a:xfrm>
            <a:off x="685800" y="228600"/>
            <a:ext cx="7848600" cy="66294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700" smtClean="0"/>
              <a:t>    </a:t>
            </a:r>
            <a:r>
              <a:rPr lang="uk-UA" sz="2000" i="1" u="sng" smtClean="0">
                <a:solidFill>
                  <a:srgbClr val="6420EC"/>
                </a:solidFill>
              </a:rPr>
              <a:t>для 8-9-х класів</a:t>
            </a:r>
            <a:r>
              <a:rPr lang="uk-UA" sz="2000" smtClean="0"/>
              <a:t> </a:t>
            </a:r>
            <a:r>
              <a:rPr lang="uk-UA" sz="2000" i="1" u="sng" smtClean="0">
                <a:solidFill>
                  <a:srgbClr val="6420EC"/>
                </a:solidFill>
              </a:rPr>
              <a:t>загальноосвітніх навчальних закладів з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i="1" u="sng" smtClean="0">
                <a:solidFill>
                  <a:srgbClr val="6420EC"/>
                </a:solidFill>
              </a:rPr>
              <a:t>поглибленим вивченням окремих предметів</a:t>
            </a:r>
            <a:r>
              <a:rPr lang="uk-UA" sz="2000" smtClean="0"/>
              <a:t> </a:t>
            </a:r>
            <a:r>
              <a:rPr lang="uk-UA" sz="2000" smtClean="0">
                <a:latin typeface="Arial" charset="0"/>
              </a:rPr>
              <a:t>–</a:t>
            </a:r>
            <a:r>
              <a:rPr lang="uk-UA" sz="2000" smtClean="0"/>
              <a:t> за Типовими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навчальними планами, затвердженими наказом МОНмолодьспорт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smtClean="0"/>
              <a:t>України від </a:t>
            </a:r>
            <a:r>
              <a:rPr lang="uk-UA" sz="2000" smtClean="0">
                <a:solidFill>
                  <a:srgbClr val="6420EC"/>
                </a:solidFill>
              </a:rPr>
              <a:t>23.05.2012 № 616</a:t>
            </a:r>
            <a:r>
              <a:rPr lang="uk-UA" sz="2000" smtClean="0"/>
              <a:t>: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700" u="sng" smtClean="0"/>
              <a:t>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600" smtClean="0"/>
              <a:t>    </a:t>
            </a:r>
            <a:r>
              <a:rPr lang="uk-UA" sz="2000" u="sng" smtClean="0"/>
              <a:t>за умови поглибленого вивчення з 8-го класу </a:t>
            </a:r>
            <a:r>
              <a:rPr lang="ru-RU" sz="2000" u="sng" smtClean="0"/>
              <a:t>(за новим Державним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u="sng" smtClean="0"/>
              <a:t>стандартом базової і повної загальної середньої освіти)</a:t>
            </a:r>
            <a:r>
              <a:rPr lang="uk-UA" sz="2000" u="sng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біології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географії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інформатики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історії (історія України, всесвітня історія)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математики (алгебра, геометрія)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правознавства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російської мови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румунської мови 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зарубіжної літератури (світової літератури)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угорської мови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української літератури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української мови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фізики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хімії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31800" y="296863"/>
            <a:ext cx="8459788" cy="900112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  <a:t>При складанні робочих навчальних планів </a:t>
            </a:r>
            <a:b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sz="2400" b="1" smtClean="0">
                <a:solidFill>
                  <a:srgbClr val="006600"/>
                </a:solidFill>
                <a:latin typeface="Times New Roman" pitchFamily="18" charset="0"/>
              </a:rPr>
              <a:t>на 2015/2016 навчальний рік</a:t>
            </a:r>
            <a:endParaRPr lang="ru-RU" sz="2400" b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533400" y="1412875"/>
            <a:ext cx="8358188" cy="52197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latin typeface="Times New Roman" pitchFamily="18" charset="0"/>
              </a:rPr>
              <a:t>      </a:t>
            </a:r>
            <a:r>
              <a:rPr lang="uk-UA" sz="2200" i="1" u="sng" smtClean="0">
                <a:latin typeface="Times New Roman" pitchFamily="18" charset="0"/>
              </a:rPr>
              <a:t>Необхідно забезпечити: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 </a:t>
            </a:r>
            <a:r>
              <a:rPr lang="ru-RU" sz="2200" smtClean="0"/>
              <a:t>виконання інваріантної складової змісту загальної середньої освіти;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визначення предметної спрямованості варіативної складової змісту загальної середньої освіти, її змістовного наповнення і форм реалізації на кожному ступені загальної середньої освіти за погодженням з відповідними органами управління освітою;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вибір і використання освітніх програм, навчальних курсів, посібників до варіативної складової змісту загальної середньої освіти у порядку, встановленому центральним органом виконавчої влади, що забезпечує формування державної політики у сфері освіти.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200" smtClean="0">
                <a:latin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uk-UA" sz="2200" smtClean="0">
                <a:latin typeface="Times New Roman" pitchFamily="18" charset="0"/>
              </a:rPr>
              <a:t> </a:t>
            </a:r>
            <a:r>
              <a:rPr lang="uk-UA" sz="2200" i="1" smtClean="0">
                <a:latin typeface="Times New Roman" pitchFamily="18" charset="0"/>
              </a:rPr>
              <a:t>(на виконання ст. 15, 16, 22, 33 Закону України </a:t>
            </a:r>
            <a:r>
              <a:rPr lang="uk-UA" sz="2200" i="1" smtClean="0"/>
              <a:t>“</a:t>
            </a:r>
            <a:r>
              <a:rPr lang="uk-UA" sz="2200" i="1" smtClean="0">
                <a:latin typeface="Times New Roman" pitchFamily="18" charset="0"/>
              </a:rPr>
              <a:t>Про загальну середню освіту</a:t>
            </a:r>
            <a:r>
              <a:rPr lang="uk-UA" sz="2200" i="1" smtClean="0"/>
              <a:t>”</a:t>
            </a:r>
            <a:r>
              <a:rPr lang="uk-UA" sz="2200" i="1" smtClean="0">
                <a:latin typeface="Times New Roman" pitchFamily="18" charset="0"/>
              </a:rPr>
              <a:t>, враховуючи вимоги додержання Державних стандартів освіти ). </a:t>
            </a:r>
            <a:endParaRPr lang="ru-RU" sz="2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1053</Words>
  <PresentationFormat>Экран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Office Theme</vt:lpstr>
      <vt:lpstr>Про формування робочих навчальних планів на 2015/2016 навчальний рік </vt:lpstr>
      <vt:lpstr>Нормативно-правові документи</vt:lpstr>
      <vt:lpstr>Нормативно-правові документи</vt:lpstr>
      <vt:lpstr>У робочих навчальних планах  на 2014/2015 навчальний рік допущені недоліки:</vt:lpstr>
      <vt:lpstr>Лист Міністерства освіти і науки України від 22.05.2015 № 1/9-253                «Про структуру 2015/2016 навчального року та навчальні плани загальноосвітніх навчальних закладів»</vt:lpstr>
      <vt:lpstr>Робочі навчальні плани на            2015/2016 навчальний рік складаються:</vt:lpstr>
      <vt:lpstr>Робочі навчальні плани на            2015/2016 навчальний рік складаються:</vt:lpstr>
      <vt:lpstr>Слайд 8</vt:lpstr>
      <vt:lpstr>При складанні робочих навчальних планів  на 2015/2016 навчальний рік</vt:lpstr>
      <vt:lpstr>Слайд 10</vt:lpstr>
      <vt:lpstr>Регіональний компонент</vt:lpstr>
      <vt:lpstr>Гранично допустиме навчальне навантаження учнів</vt:lpstr>
      <vt:lpstr>Структура 2015/2016 навчального року</vt:lpstr>
      <vt:lpstr>Лист Міністерства освіти і науки України  від 22.05.2015 № 1/9-280  «Про організацію навчально-виховного процесу для учнів з особливими освітніми потребами загальноосвітніх навчальних закладів у 2015/2016 навчальному році»</vt:lpstr>
      <vt:lpstr>Лист МОН України від 22.05.2015 № 1/9-280 </vt:lpstr>
      <vt:lpstr>Експериментальні та індивідуальні                  робочі навчальні плани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Admin</cp:lastModifiedBy>
  <cp:revision>5</cp:revision>
  <dcterms:created xsi:type="dcterms:W3CDTF">2013-10-20T14:54:06Z</dcterms:created>
  <dcterms:modified xsi:type="dcterms:W3CDTF">2015-06-17T05:06:46Z</dcterms:modified>
</cp:coreProperties>
</file>