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6"/>
  </p:handoutMasterIdLst>
  <p:sldIdLst>
    <p:sldId id="256" r:id="rId2"/>
    <p:sldId id="257" r:id="rId3"/>
    <p:sldId id="259" r:id="rId4"/>
    <p:sldId id="261" r:id="rId5"/>
    <p:sldId id="262" r:id="rId6"/>
    <p:sldId id="264" r:id="rId7"/>
    <p:sldId id="263" r:id="rId8"/>
    <p:sldId id="266" r:id="rId9"/>
    <p:sldId id="268" r:id="rId10"/>
    <p:sldId id="265" r:id="rId11"/>
    <p:sldId id="260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6CE13B4-7441-4704-B153-4EF05B4307BF}" type="datetimeFigureOut">
              <a:rPr lang="ru-RU"/>
              <a:pPr>
                <a:defRPr/>
              </a:pPr>
              <a:t>17.06.2015</a:t>
            </a:fld>
            <a:endParaRPr lang="ru-RU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9175D95-7E10-4638-9281-DCEEB1FCC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>
                <a:solidFill>
                  <a:srgbClr val="7F7F7F"/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</a:p>
        </p:txBody>
      </p:sp>
      <p:sp>
        <p:nvSpPr>
          <p:cNvPr id="5" name="Блок-схема: документ 7"/>
          <p:cNvSpPr/>
          <p:nvPr userDrawn="1"/>
        </p:nvSpPr>
        <p:spPr>
          <a:xfrm flipH="1">
            <a:off x="0" y="0"/>
            <a:ext cx="9144000" cy="659765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chemeClr val="accent3">
                <a:lumMod val="75000"/>
                <a:alpha val="7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Рисунок 6" descr="0_82748_36977b04_X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7950" y="4797425"/>
            <a:ext cx="33464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E417B-6764-4FBA-9BC9-AF8790E9134E}" type="datetimeFigureOut">
              <a:rPr lang="ru-RU"/>
              <a:pPr>
                <a:defRPr/>
              </a:pPr>
              <a:t>17.06.2015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5BD0B-9644-4928-9F34-43CF5B56DD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>
                <a:solidFill>
                  <a:srgbClr val="7F7F7F"/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</a:p>
        </p:txBody>
      </p:sp>
      <p:sp>
        <p:nvSpPr>
          <p:cNvPr id="5" name="Блок-схема: документ 7"/>
          <p:cNvSpPr/>
          <p:nvPr userDrawn="1"/>
        </p:nvSpPr>
        <p:spPr>
          <a:xfrm flipH="1">
            <a:off x="0" y="0"/>
            <a:ext cx="9144000" cy="659765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chemeClr val="accent3">
                <a:lumMod val="75000"/>
                <a:alpha val="7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Рисунок 6" descr="0_82748_36977b04_X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7950" y="5135563"/>
            <a:ext cx="2735263" cy="151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9E5B5-C3A5-4AB0-AF4F-CBA21E6344FD}" type="datetimeFigureOut">
              <a:rPr lang="ru-RU"/>
              <a:pPr>
                <a:defRPr/>
              </a:pPr>
              <a:t>17.06.2015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55B6A-8163-4CC1-910F-FC4FAB3CEE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DF7986-6F35-43BC-8B79-AB2EDF729AB1}" type="datetimeFigureOut">
              <a:rPr lang="ru-RU"/>
              <a:pPr>
                <a:defRPr/>
              </a:pPr>
              <a:t>17.06.2015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F3A7C5-0C38-43A9-A113-4452FAD8F4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5"/>
          <p:cNvSpPr>
            <a:spLocks noGrp="1"/>
          </p:cNvSpPr>
          <p:nvPr>
            <p:ph type="ctrTitle" idx="4294967295"/>
          </p:nvPr>
        </p:nvSpPr>
        <p:spPr>
          <a:xfrm>
            <a:off x="755650" y="765175"/>
            <a:ext cx="7702550" cy="37433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8000"/>
                </a:solidFill>
              </a:rPr>
              <a:t>Про виконання </a:t>
            </a:r>
            <a:br>
              <a:rPr lang="ru-RU" b="1" smtClean="0">
                <a:solidFill>
                  <a:srgbClr val="008000"/>
                </a:solidFill>
              </a:rPr>
            </a:br>
            <a:r>
              <a:rPr lang="ru-RU" b="1" smtClean="0">
                <a:solidFill>
                  <a:srgbClr val="008000"/>
                </a:solidFill>
              </a:rPr>
              <a:t>ч</a:t>
            </a:r>
            <a:r>
              <a:rPr lang="uk-UA" b="1" smtClean="0">
                <a:solidFill>
                  <a:srgbClr val="008000"/>
                </a:solidFill>
              </a:rPr>
              <a:t>астини </a:t>
            </a:r>
            <a:r>
              <a:rPr lang="ru-RU" b="1" smtClean="0">
                <a:solidFill>
                  <a:srgbClr val="008000"/>
                </a:solidFill>
              </a:rPr>
              <a:t>3 статті 11 </a:t>
            </a:r>
            <a:br>
              <a:rPr lang="ru-RU" b="1" smtClean="0">
                <a:solidFill>
                  <a:srgbClr val="008000"/>
                </a:solidFill>
              </a:rPr>
            </a:br>
            <a:r>
              <a:rPr lang="ru-RU" b="1" smtClean="0">
                <a:solidFill>
                  <a:srgbClr val="008000"/>
                </a:solidFill>
              </a:rPr>
              <a:t>Закону України «Про освіту»</a:t>
            </a:r>
            <a:r>
              <a:rPr lang="ru-RU" smtClean="0"/>
              <a:t> </a:t>
            </a:r>
          </a:p>
        </p:txBody>
      </p:sp>
      <p:sp>
        <p:nvSpPr>
          <p:cNvPr id="5122" name="Rectangle 6"/>
          <p:cNvSpPr>
            <a:spLocks noGrp="1"/>
          </p:cNvSpPr>
          <p:nvPr>
            <p:ph type="subTitle" idx="4294967295"/>
          </p:nvPr>
        </p:nvSpPr>
        <p:spPr>
          <a:xfrm>
            <a:off x="2484438" y="4868863"/>
            <a:ext cx="6400800" cy="1752600"/>
          </a:xfrm>
        </p:spPr>
        <p:txBody>
          <a:bodyPr/>
          <a:lstStyle/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uk-UA" sz="2400" smtClean="0">
                <a:solidFill>
                  <a:srgbClr val="003300"/>
                </a:solidFill>
              </a:rPr>
              <a:t>Байназарова О.О., </a:t>
            </a: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uk-UA" sz="2400" smtClean="0">
                <a:solidFill>
                  <a:srgbClr val="003300"/>
                </a:solidFill>
              </a:rPr>
              <a:t>заступник начальника управління освіти</a:t>
            </a: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uk-UA" sz="2400" smtClean="0">
                <a:solidFill>
                  <a:srgbClr val="003300"/>
                </a:solidFill>
              </a:rPr>
              <a:t> і науки Департаменту науки і освіти Харківської обласної державної адміністрації</a:t>
            </a:r>
            <a:endParaRPr lang="ru-RU" sz="2400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uk-UA" sz="3600" b="1" smtClean="0">
                <a:solidFill>
                  <a:srgbClr val="008000"/>
                </a:solidFill>
              </a:rPr>
              <a:t>Структура гімназії</a:t>
            </a:r>
            <a:endParaRPr lang="ru-RU" sz="3600" b="1" smtClean="0">
              <a:solidFill>
                <a:srgbClr val="008000"/>
              </a:solidFill>
            </a:endParaRPr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uk-UA" sz="2400" u="sng" smtClean="0"/>
              <a:t>Не визначена структура гімназії:</a:t>
            </a:r>
          </a:p>
          <a:p>
            <a:r>
              <a:rPr lang="uk-UA" sz="2400" smtClean="0"/>
              <a:t>Вовчанська гімназія № 1</a:t>
            </a:r>
            <a:r>
              <a:rPr lang="uk-UA" sz="2400" smtClean="0">
                <a:solidFill>
                  <a:schemeClr val="folHlink"/>
                </a:solidFill>
              </a:rPr>
              <a:t>;</a:t>
            </a:r>
          </a:p>
          <a:p>
            <a:r>
              <a:rPr lang="uk-UA" sz="2400" smtClean="0"/>
              <a:t>Нововодолазька гімназія</a:t>
            </a:r>
            <a:r>
              <a:rPr lang="uk-UA" sz="2400" smtClean="0">
                <a:solidFill>
                  <a:schemeClr val="folHlink"/>
                </a:solidFill>
              </a:rPr>
              <a:t>.</a:t>
            </a:r>
          </a:p>
          <a:p>
            <a:r>
              <a:rPr lang="uk-UA" sz="2400" smtClean="0"/>
              <a:t>Люботинська гімнаія № 1;</a:t>
            </a:r>
          </a:p>
          <a:p>
            <a:r>
              <a:rPr lang="uk-UA" sz="2400" smtClean="0"/>
              <a:t>Куп</a:t>
            </a:r>
            <a:r>
              <a:rPr lang="en-US" sz="2400" smtClean="0"/>
              <a:t>’</a:t>
            </a:r>
            <a:r>
              <a:rPr lang="uk-UA" sz="2400" smtClean="0"/>
              <a:t>янський НВК  “школа - гімназія № 3 ” </a:t>
            </a:r>
            <a:r>
              <a:rPr lang="uk-UA" sz="2400" smtClean="0">
                <a:solidFill>
                  <a:schemeClr val="folHlink"/>
                </a:solidFill>
              </a:rPr>
              <a:t>(загальноосвітні класи І-ІІІ ступенів, у структурі відсутні гімназійні класи);</a:t>
            </a:r>
            <a:endParaRPr lang="ru-RU" sz="2400" smtClean="0">
              <a:solidFill>
                <a:schemeClr val="folHlink"/>
              </a:solidFill>
            </a:endParaRPr>
          </a:p>
          <a:p>
            <a:r>
              <a:rPr lang="uk-UA" sz="2400" smtClean="0"/>
              <a:t>Красноградська гімназія “Гранд”</a:t>
            </a:r>
            <a:r>
              <a:rPr lang="uk-UA" sz="2400" smtClean="0">
                <a:solidFill>
                  <a:schemeClr val="folHlink"/>
                </a:solidFill>
              </a:rPr>
              <a:t> (загальноосвітні класи І-ІІІ ступенів, у структурі відсутні гімназійні класи);</a:t>
            </a:r>
          </a:p>
          <a:p>
            <a:endParaRPr lang="uk-UA" sz="2400" i="1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uk-UA" sz="3600" b="1" smtClean="0">
                <a:solidFill>
                  <a:srgbClr val="008000"/>
                </a:solidFill>
              </a:rPr>
              <a:t>Структура спеціалізованої школи</a:t>
            </a:r>
            <a:endParaRPr lang="ru-RU" sz="3600" b="1" smtClean="0">
              <a:solidFill>
                <a:srgbClr val="008000"/>
              </a:solidFill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400" smtClean="0"/>
              <a:t>Дергачівський НВК (дошкільний підрозділ; спеціалізована школа з поглибленим вивченням іноземної мови І ступеня);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Солоницівський НВК “Перлина” (дошкільний підрозділ; спецалізована школа з поглибленим вивченням іноземної мови І-ІІ ступенів);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Височанська спеціалізована школа І-ІІІ ступенів             (1-11 класи з поглибленим вивченням англійської мови);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Чугуївська спеціалізована школа І-ІІІ ступенів № 8             (1-11 класи з поглибленим вивченням іноземних мов).</a:t>
            </a:r>
            <a:endParaRPr lang="ru-RU" sz="24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smtClean="0"/>
              <a:t> </a:t>
            </a:r>
            <a:endParaRPr lang="ru-RU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981075"/>
            <a:ext cx="8229600" cy="5616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000" smtClean="0"/>
              <a:t>Солоницівський колегіум № 2                                        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000" smtClean="0"/>
              <a:t>     (школа І-ІІ ступенів: загальноосвітні 1-7 класи,                       спеціалізовані 1-7 класи з поглибленим вивченням іноземних мов;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000" smtClean="0"/>
              <a:t>     8-9 класи колегіуму з допрофільним навчанням;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000" smtClean="0"/>
              <a:t>    10-11 класи колегіум з філологічно-філософським та культурно-естетичним профілями навчання);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000" smtClean="0"/>
              <a:t>     Богодухівський колегіум № 2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000" smtClean="0"/>
              <a:t>     (школа І ступеня: загальноосвітні 1-4 класи,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000" smtClean="0"/>
              <a:t>      колегіум (школа ІІ-ІІІ ступенів) – 5-9 класи;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000" smtClean="0"/>
              <a:t>      10-11 класи колегіум з філологічно-філософським та культурно-естетичним профілями навчання);</a:t>
            </a:r>
          </a:p>
          <a:p>
            <a:pPr>
              <a:lnSpc>
                <a:spcPct val="90000"/>
              </a:lnSpc>
            </a:pPr>
            <a:r>
              <a:rPr lang="uk-UA" sz="2000" smtClean="0"/>
              <a:t>Пісочинський колегіум (структура відсутня.</a:t>
            </a:r>
            <a:endParaRPr lang="ru-RU" sz="2000" smtClean="0"/>
          </a:p>
        </p:txBody>
      </p:sp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5084763"/>
            <a:ext cx="78486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1692275" y="333375"/>
            <a:ext cx="5327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600" b="1">
                <a:solidFill>
                  <a:srgbClr val="008000"/>
                </a:solidFill>
              </a:rPr>
              <a:t>Структура колегіуму</a:t>
            </a:r>
            <a:endParaRPr lang="ru-RU" sz="3600" b="1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sz="3600" b="1" smtClean="0">
                <a:solidFill>
                  <a:srgbClr val="008000"/>
                </a:solidFill>
              </a:rPr>
              <a:t>Зміна типу навчального закладу</a:t>
            </a:r>
            <a:endParaRPr lang="ru-RU" sz="3600" b="1" smtClean="0">
              <a:solidFill>
                <a:srgbClr val="008000"/>
              </a:solidFill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uk-UA" smtClean="0"/>
              <a:t>Барвінківська гімназія № 1                                (у загальноосвітню школу І-ІІІ ступенів);</a:t>
            </a:r>
          </a:p>
          <a:p>
            <a:r>
              <a:rPr lang="uk-UA" smtClean="0"/>
              <a:t>Червонодонецька гімназія                                (у загальноосвітню школу І-ІІІ ступенів);</a:t>
            </a:r>
            <a:endParaRPr lang="ru-RU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706438"/>
          </a:xfrm>
        </p:spPr>
        <p:txBody>
          <a:bodyPr/>
          <a:lstStyle/>
          <a:p>
            <a:r>
              <a:rPr lang="uk-UA" sz="3600" b="1" smtClean="0">
                <a:solidFill>
                  <a:srgbClr val="008000"/>
                </a:solidFill>
              </a:rPr>
              <a:t>Проблеми</a:t>
            </a:r>
            <a:endParaRPr lang="ru-RU" sz="3600" b="1" smtClean="0">
              <a:solidFill>
                <a:srgbClr val="008000"/>
              </a:solidFill>
            </a:endParaRP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981075"/>
            <a:ext cx="8424862" cy="54721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z="2400" smtClean="0"/>
              <a:t>    </a:t>
            </a:r>
            <a:r>
              <a:rPr lang="uk-UA" sz="2200" u="sng" smtClean="0"/>
              <a:t>Не забезпечують виконання вимог чинного законодавства:</a:t>
            </a:r>
          </a:p>
          <a:p>
            <a:r>
              <a:rPr lang="uk-UA" sz="2200" smtClean="0"/>
              <a:t>Височанська спеціалізована школа І-ІІІ ступенів із поглибленим вивченням англійської мови імені Героя Радянського Союзу О.Л. Пшенички;</a:t>
            </a:r>
          </a:p>
          <a:p>
            <a:r>
              <a:rPr lang="uk-UA" sz="2200" smtClean="0"/>
              <a:t>Коротичанський ліцей;</a:t>
            </a:r>
          </a:p>
          <a:p>
            <a:r>
              <a:rPr lang="uk-UA" sz="2200" smtClean="0"/>
              <a:t>Більшовицька гімназія;</a:t>
            </a:r>
          </a:p>
          <a:p>
            <a:r>
              <a:rPr lang="uk-UA" sz="2200" smtClean="0"/>
              <a:t>Чугуївська спеціалізована школа І-ІІІ ступенів № 8 із поглибленим вивчення іноземних мов.</a:t>
            </a:r>
          </a:p>
          <a:p>
            <a:endParaRPr lang="uk-UA" sz="2200" smtClean="0"/>
          </a:p>
          <a:p>
            <a:r>
              <a:rPr lang="uk-UA" sz="2200" u="sng" smtClean="0"/>
              <a:t>Відсутня рівні умови для отримання дітьми освіти у:</a:t>
            </a:r>
          </a:p>
          <a:p>
            <a:pPr>
              <a:buFont typeface="Arial" charset="0"/>
              <a:buNone/>
            </a:pPr>
            <a:r>
              <a:rPr lang="uk-UA" sz="2200" smtClean="0"/>
              <a:t>    смт Близнюки (Близнюківський ліцей);</a:t>
            </a:r>
            <a:endParaRPr lang="en-US" sz="2200" smtClean="0"/>
          </a:p>
          <a:p>
            <a:pPr>
              <a:buFont typeface="Arial" charset="0"/>
              <a:buNone/>
            </a:pPr>
            <a:r>
              <a:rPr lang="uk-UA" sz="2200" smtClean="0"/>
              <a:t>    смт Зачепилівка (Зачепилівський ліцей)</a:t>
            </a:r>
          </a:p>
          <a:p>
            <a:pPr>
              <a:buFont typeface="Arial" charset="0"/>
              <a:buNone/>
            </a:pPr>
            <a:r>
              <a:rPr lang="uk-UA" sz="2200" smtClean="0"/>
              <a:t>    м. Богодухів (Богодухівська гімназія № 1; Богодухівський колегіум № 2, Богодухівський ліцей № 3).</a:t>
            </a:r>
            <a:endParaRPr lang="ru-RU" sz="22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rgbClr val="008000"/>
                </a:solidFill>
              </a:rPr>
              <a:t>Закон України </a:t>
            </a:r>
            <a:br>
              <a:rPr lang="uk-UA" sz="3200" b="1" smtClean="0">
                <a:solidFill>
                  <a:srgbClr val="008000"/>
                </a:solidFill>
              </a:rPr>
            </a:br>
            <a:r>
              <a:rPr lang="uk-UA" sz="3200" b="1" smtClean="0">
                <a:solidFill>
                  <a:srgbClr val="008000"/>
                </a:solidFill>
              </a:rPr>
              <a:t>“Про загальну середню освіту”</a:t>
            </a:r>
            <a:endParaRPr lang="ru-RU" sz="3200" b="1" smtClean="0">
              <a:solidFill>
                <a:srgbClr val="008000"/>
              </a:solidFill>
            </a:endParaRPr>
          </a:p>
        </p:txBody>
      </p:sp>
      <p:sp>
        <p:nvSpPr>
          <p:cNvPr id="614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u="sng" smtClean="0"/>
              <a:t>Стаття 11. Створення, реорганізація та ліквідація загальноосвітнього навчального закладу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2400" u="sng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smtClean="0"/>
              <a:t>   3. Рішення про створення </a:t>
            </a:r>
            <a:r>
              <a:rPr lang="ru-RU" sz="2400" i="1" u="sng" smtClean="0"/>
              <a:t>гімназій, ліцеїв, колегіумів, спеціалізованих шкіл (шкіл-інтернатів),</a:t>
            </a:r>
            <a:r>
              <a:rPr lang="ru-RU" sz="2400" smtClean="0"/>
              <a:t> заснованих на комунальній формі власності, </a:t>
            </a:r>
            <a:r>
              <a:rPr lang="ru-RU" sz="2400" i="1" u="sng" smtClean="0"/>
              <a:t>приймаються за поданням відповідних органів управління освітою</a:t>
            </a:r>
            <a:r>
              <a:rPr lang="ru-RU" sz="2400" smtClean="0"/>
              <a:t> Радою міністрів Автономної Республіки Крим, </a:t>
            </a:r>
            <a:r>
              <a:rPr lang="ru-RU" sz="2400" i="1" u="sng" smtClean="0"/>
              <a:t>обласними</a:t>
            </a:r>
            <a:r>
              <a:rPr lang="ru-RU" sz="2400" u="sng" smtClean="0"/>
              <a:t>,</a:t>
            </a:r>
            <a:r>
              <a:rPr lang="ru-RU" sz="2400" smtClean="0"/>
              <a:t> Київською та Севастопольською міськими </a:t>
            </a:r>
            <a:r>
              <a:rPr lang="ru-RU" sz="2400" i="1" u="sng" smtClean="0"/>
              <a:t>державними адміністраціями</a:t>
            </a:r>
            <a:r>
              <a:rPr lang="ru-RU" sz="240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rgbClr val="008000"/>
                </a:solidFill>
              </a:rPr>
              <a:t>Закон України </a:t>
            </a:r>
            <a:br>
              <a:rPr lang="uk-UA" sz="3200" b="1" smtClean="0">
                <a:solidFill>
                  <a:srgbClr val="008000"/>
                </a:solidFill>
              </a:rPr>
            </a:br>
            <a:r>
              <a:rPr lang="uk-UA" sz="3200" b="1" smtClean="0">
                <a:solidFill>
                  <a:srgbClr val="008000"/>
                </a:solidFill>
              </a:rPr>
              <a:t>“Про загальну середню освіту”</a:t>
            </a:r>
            <a:endParaRPr lang="ru-RU" sz="3200" b="1" smtClean="0">
              <a:solidFill>
                <a:srgbClr val="008000"/>
              </a:solidFill>
            </a:endParaRPr>
          </a:p>
        </p:txBody>
      </p:sp>
      <p:sp>
        <p:nvSpPr>
          <p:cNvPr id="7170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557338"/>
            <a:ext cx="8569325" cy="49958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200" u="sng" smtClean="0">
                <a:latin typeface="Calibri" pitchFamily="34" charset="0"/>
              </a:rPr>
              <a:t>Стаття 9. Типи загальноосвітніх та інших навчальних закладів системи загальної середньої освіти</a:t>
            </a:r>
            <a:endParaRPr lang="ru-RU" sz="2200" u="sng" smtClean="0"/>
          </a:p>
          <a:p>
            <a:pPr eaLnBrk="1" hangingPunct="1">
              <a:lnSpc>
                <a:spcPct val="80000"/>
              </a:lnSpc>
            </a:pPr>
            <a:endParaRPr lang="ru-RU" sz="1000" u="sng" smtClean="0"/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Calibri" pitchFamily="34" charset="0"/>
              </a:rPr>
              <a:t>спеціалізована школа (школа-інтернат) I-III ступенів з поглибленим вивченням окремих предметів та курсів;</a:t>
            </a:r>
          </a:p>
          <a:p>
            <a:pPr eaLnBrk="1" hangingPunct="1">
              <a:lnSpc>
                <a:spcPct val="80000"/>
              </a:lnSpc>
            </a:pPr>
            <a:endParaRPr lang="ru-RU" sz="100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Calibri" pitchFamily="34" charset="0"/>
              </a:rPr>
              <a:t> гімназія (гімназія-інтернат) - навчальний заклад II-III ступенів з поглибленим вивченням окремих предметів відповідно до профілю;</a:t>
            </a:r>
          </a:p>
          <a:p>
            <a:pPr eaLnBrk="1" hangingPunct="1">
              <a:lnSpc>
                <a:spcPct val="80000"/>
              </a:lnSpc>
            </a:pPr>
            <a:endParaRPr lang="ru-RU" sz="100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Calibri" pitchFamily="34" charset="0"/>
              </a:rPr>
              <a:t> колегіум (колегіум-інтернат) - навчальний заклад II-III ступенів філологічно-філософського та (або) культурно-естетичного профілю;</a:t>
            </a:r>
          </a:p>
          <a:p>
            <a:pPr eaLnBrk="1" hangingPunct="1">
              <a:lnSpc>
                <a:spcPct val="80000"/>
              </a:lnSpc>
            </a:pPr>
            <a:endParaRPr lang="ru-RU" sz="100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Calibri" pitchFamily="34" charset="0"/>
              </a:rPr>
              <a:t> ліцей (ліцей-інтернат) - навчальний заклад III ступеня з профільним навчанням та допрофесійною підготовкою (може надавати освітні послуги II ступеня, починаючи з 8 класу)</a:t>
            </a:r>
            <a:r>
              <a:rPr lang="ru-RU" sz="220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576263"/>
          </a:xfrm>
        </p:spPr>
        <p:txBody>
          <a:bodyPr/>
          <a:lstStyle/>
          <a:p>
            <a:r>
              <a:rPr lang="uk-UA" sz="4000" b="1" smtClean="0">
                <a:solidFill>
                  <a:srgbClr val="008000"/>
                </a:solidFill>
              </a:rPr>
              <a:t>Структура ліцею</a:t>
            </a:r>
            <a:endParaRPr lang="ru-RU" sz="4000" b="1" smtClean="0">
              <a:solidFill>
                <a:srgbClr val="008000"/>
              </a:solidFill>
            </a:endParaRPr>
          </a:p>
        </p:txBody>
      </p:sp>
      <p:sp>
        <p:nvSpPr>
          <p:cNvPr id="8194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268413"/>
            <a:ext cx="8229600" cy="35290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z="2400" u="sng" smtClean="0"/>
              <a:t>Відповідає статті 9 Закону України “Про загальну </a:t>
            </a:r>
          </a:p>
          <a:p>
            <a:pPr>
              <a:buFont typeface="Arial" charset="0"/>
              <a:buNone/>
            </a:pPr>
            <a:r>
              <a:rPr lang="uk-UA" sz="2400" u="sng" smtClean="0"/>
              <a:t>середню освіту”:</a:t>
            </a:r>
          </a:p>
          <a:p>
            <a:r>
              <a:rPr lang="uk-UA" sz="2400" smtClean="0"/>
              <a:t>Балаклійський ліцей (9-11 класи);</a:t>
            </a:r>
          </a:p>
          <a:p>
            <a:r>
              <a:rPr lang="uk-UA" sz="2400" smtClean="0"/>
              <a:t>Великобурлуцький ліцей</a:t>
            </a:r>
            <a:r>
              <a:rPr lang="en-US" sz="2400" smtClean="0"/>
              <a:t> </a:t>
            </a:r>
            <a:r>
              <a:rPr lang="uk-UA" sz="2400" smtClean="0"/>
              <a:t>(9-11 класи);</a:t>
            </a:r>
            <a:endParaRPr lang="ru-RU" sz="2400" smtClean="0"/>
          </a:p>
          <a:p>
            <a:r>
              <a:rPr lang="uk-UA" sz="2400" smtClean="0"/>
              <a:t>Дворічанський ліцей (8-11 класи).</a:t>
            </a:r>
          </a:p>
          <a:p>
            <a:pPr>
              <a:buFont typeface="Arial" charset="0"/>
              <a:buNone/>
            </a:pPr>
            <a:endParaRPr lang="ru-RU" sz="2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uk-UA" sz="3600" b="1" smtClean="0">
                <a:solidFill>
                  <a:srgbClr val="008000"/>
                </a:solidFill>
              </a:rPr>
              <a:t>Структура ліцею</a:t>
            </a:r>
            <a:endParaRPr lang="ru-RU" sz="3600" b="1" smtClean="0">
              <a:solidFill>
                <a:srgbClr val="008000"/>
              </a:solidFill>
            </a:endParaRPr>
          </a:p>
        </p:txBody>
      </p:sp>
      <p:sp>
        <p:nvSpPr>
          <p:cNvPr id="9218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908050"/>
            <a:ext cx="8569325" cy="568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1800" u="sng" smtClean="0"/>
              <a:t>загальноосвітні класи І-ІІ ступенів;</a:t>
            </a:r>
          </a:p>
          <a:p>
            <a:pPr>
              <a:lnSpc>
                <a:spcPct val="80000"/>
              </a:lnSpc>
            </a:pPr>
            <a:r>
              <a:rPr lang="uk-UA" sz="1800" u="sng" smtClean="0"/>
              <a:t>ліцей – 10-11 класи: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smtClean="0"/>
              <a:t>Комсомольський ліцей (здійснює допрофесійне навчання);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smtClean="0"/>
              <a:t>Валківський ліцей;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smtClean="0"/>
              <a:t>Малоданилівський ліцей;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smtClean="0"/>
              <a:t>Зміївський ліцей;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smtClean="0"/>
              <a:t>Шелудківський ліцей;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smtClean="0"/>
              <a:t>Курилівський ліцей;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smtClean="0"/>
              <a:t>Краснопавлівський багатопрофільний ліцей;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smtClean="0"/>
              <a:t>Безлюдівський ліцей;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smtClean="0"/>
              <a:t>Будянський ліцей;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smtClean="0"/>
              <a:t>Мереф</a:t>
            </a:r>
            <a:r>
              <a:rPr lang="en-US" sz="1800" smtClean="0"/>
              <a:t>’</a:t>
            </a:r>
            <a:r>
              <a:rPr lang="uk-UA" sz="1800" smtClean="0"/>
              <a:t>янський ліцей;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smtClean="0"/>
              <a:t>Мереф</a:t>
            </a:r>
            <a:r>
              <a:rPr lang="en-US" sz="1800" smtClean="0"/>
              <a:t>’</a:t>
            </a:r>
            <a:r>
              <a:rPr lang="uk-UA" sz="1800" smtClean="0"/>
              <a:t>янський ліцей;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smtClean="0"/>
              <a:t>Південний ліцей;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smtClean="0"/>
              <a:t>Роганський аграрний ліцей;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smtClean="0"/>
              <a:t>Лозівський ліцей № 4 (один із профільних напрямів – суспільно-гуманітарний);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uk-UA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uk-UA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i="1" smtClean="0">
                <a:solidFill>
                  <a:schemeClr val="folHlink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uk-UA" sz="3600" b="1" smtClean="0">
                <a:solidFill>
                  <a:srgbClr val="008000"/>
                </a:solidFill>
              </a:rPr>
              <a:t>Структура ліцею</a:t>
            </a:r>
            <a:endParaRPr lang="ru-RU" sz="3600" b="1" smtClean="0">
              <a:solidFill>
                <a:srgbClr val="008000"/>
              </a:solidFill>
            </a:endParaRPr>
          </a:p>
        </p:txBody>
      </p:sp>
      <p:sp>
        <p:nvSpPr>
          <p:cNvPr id="10242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908050"/>
            <a:ext cx="8569325" cy="5399088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000" u="sng" smtClean="0"/>
              <a:t>Наявні порушення вимог законодавства: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000" smtClean="0"/>
              <a:t>Дергачівський ліцей</a:t>
            </a:r>
            <a:r>
              <a:rPr lang="uk-UA" sz="2000" i="1" smtClean="0">
                <a:solidFill>
                  <a:schemeClr val="folHlink"/>
                </a:solidFill>
              </a:rPr>
              <a:t> (суспільно-гуманітарний напрям);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000" smtClean="0"/>
              <a:t>Коротичанський ліцей</a:t>
            </a:r>
            <a:r>
              <a:rPr lang="uk-UA" sz="2000" i="1" smtClean="0">
                <a:solidFill>
                  <a:schemeClr val="folHlink"/>
                </a:solidFill>
              </a:rPr>
              <a:t> (суспільно-гуманітарний напрям);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000" smtClean="0"/>
              <a:t>Печенізький ліцей</a:t>
            </a:r>
            <a:r>
              <a:rPr lang="uk-UA" sz="2000" i="1" smtClean="0">
                <a:solidFill>
                  <a:schemeClr val="folHlink"/>
                </a:solidFill>
              </a:rPr>
              <a:t> (заявлені філологічний, суспільно-гуманітарний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000" i="1" smtClean="0">
                <a:solidFill>
                  <a:schemeClr val="folHlink"/>
                </a:solidFill>
              </a:rPr>
              <a:t>та художньо-естетичний напрями навчання в ліцеї);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000" smtClean="0"/>
              <a:t>Зачепилівський ліцей</a:t>
            </a:r>
            <a:r>
              <a:rPr lang="uk-UA" sz="2000" i="1" smtClean="0">
                <a:solidFill>
                  <a:schemeClr val="folHlink"/>
                </a:solidFill>
              </a:rPr>
              <a:t> (один із профільних напрямів – суспільно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000" i="1" smtClean="0">
                <a:solidFill>
                  <a:schemeClr val="folHlink"/>
                </a:solidFill>
              </a:rPr>
              <a:t>гуманітарний; не визначено, що школа ІІІ ступеня є ліцеєм)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000" smtClean="0"/>
              <a:t>Красноградський багатопрофільний ліцей (</a:t>
            </a:r>
            <a:r>
              <a:rPr lang="uk-UA" sz="2000" i="1" smtClean="0">
                <a:solidFill>
                  <a:schemeClr val="folHlink"/>
                </a:solidFill>
              </a:rPr>
              <a:t>один із профільних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000" i="1" smtClean="0">
                <a:solidFill>
                  <a:schemeClr val="folHlink"/>
                </a:solidFill>
              </a:rPr>
              <a:t>напрямів - суспільно-гуманітарний; не визначено, що школа     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000" i="1" smtClean="0">
                <a:solidFill>
                  <a:schemeClr val="folHlink"/>
                </a:solidFill>
              </a:rPr>
              <a:t>ІІІ ступеня є ліцеєм);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000" smtClean="0"/>
              <a:t>Богодухівський ліцей</a:t>
            </a:r>
            <a:r>
              <a:rPr lang="uk-UA" sz="2000" i="1" smtClean="0">
                <a:solidFill>
                  <a:schemeClr val="folHlink"/>
                </a:solidFill>
              </a:rPr>
              <a:t> (не визначена структура школи І-ІІ ступенів);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000" smtClean="0"/>
              <a:t>Шевченківський ліцей </a:t>
            </a:r>
            <a:r>
              <a:rPr lang="uk-UA" sz="2000" i="1" smtClean="0"/>
              <a:t>(наявна можливість запровадження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000" i="1" smtClean="0"/>
              <a:t>допрофесійного навчання;</a:t>
            </a:r>
            <a:r>
              <a:rPr lang="uk-UA" sz="2000" i="1" smtClean="0">
                <a:solidFill>
                  <a:schemeClr val="folHlink"/>
                </a:solidFill>
              </a:rPr>
              <a:t> не визначена структура школи                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000" i="1" smtClean="0">
                <a:solidFill>
                  <a:schemeClr val="folHlink"/>
                </a:solidFill>
              </a:rPr>
              <a:t>І-ІІ ступенів</a:t>
            </a:r>
            <a:r>
              <a:rPr lang="uk-UA" sz="2000" i="1" smtClean="0"/>
              <a:t>).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uk-UA" sz="2000" i="1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000" u="sng" smtClean="0"/>
              <a:t>Не визначена структура ліцею</a:t>
            </a:r>
            <a:r>
              <a:rPr lang="uk-UA" sz="2000" smtClean="0"/>
              <a:t>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000" smtClean="0"/>
              <a:t>Вовчанський ліцей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000" smtClean="0"/>
              <a:t>Нововодолазький ліцей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uk-UA" sz="3600" b="1" smtClean="0">
                <a:solidFill>
                  <a:srgbClr val="008000"/>
                </a:solidFill>
              </a:rPr>
              <a:t>Структура гімназії</a:t>
            </a:r>
            <a:endParaRPr lang="ru-RU" sz="3600" b="1" smtClean="0">
              <a:solidFill>
                <a:srgbClr val="008000"/>
              </a:solidFill>
            </a:endParaRPr>
          </a:p>
        </p:txBody>
      </p:sp>
      <p:sp>
        <p:nvSpPr>
          <p:cNvPr id="11266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z="2400" u="sng" smtClean="0"/>
              <a:t>Відповідає статті 9 Закону України “Про загальну </a:t>
            </a:r>
          </a:p>
          <a:p>
            <a:pPr>
              <a:buFont typeface="Arial" charset="0"/>
              <a:buNone/>
            </a:pPr>
            <a:r>
              <a:rPr lang="uk-UA" sz="2400" u="sng" smtClean="0"/>
              <a:t>середню освіту”:</a:t>
            </a:r>
          </a:p>
          <a:p>
            <a:r>
              <a:rPr lang="uk-UA" sz="2400" smtClean="0"/>
              <a:t>Куп</a:t>
            </a:r>
            <a:r>
              <a:rPr lang="en-US" sz="2400" smtClean="0"/>
              <a:t>’</a:t>
            </a:r>
            <a:r>
              <a:rPr lang="uk-UA" sz="2400" smtClean="0"/>
              <a:t>янська гімназія № 1 (5-11 класи);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uk-UA" sz="3600" b="1" smtClean="0">
                <a:solidFill>
                  <a:srgbClr val="008000"/>
                </a:solidFill>
              </a:rPr>
              <a:t>Структура гімназії</a:t>
            </a:r>
            <a:endParaRPr lang="ru-RU" sz="3600" b="1" smtClean="0">
              <a:solidFill>
                <a:srgbClr val="008000"/>
              </a:solidFill>
            </a:endParaRPr>
          </a:p>
        </p:txBody>
      </p:sp>
      <p:sp>
        <p:nvSpPr>
          <p:cNvPr id="12290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400" u="sng" smtClean="0"/>
              <a:t>загальноосвітні класи І ступеня;</a:t>
            </a:r>
          </a:p>
          <a:p>
            <a:pPr>
              <a:lnSpc>
                <a:spcPct val="90000"/>
              </a:lnSpc>
            </a:pPr>
            <a:r>
              <a:rPr lang="uk-UA" sz="2400" u="sng" smtClean="0"/>
              <a:t>гімназія – 5 -11 класи: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400" smtClean="0"/>
              <a:t>Дергачівська гімназія № 3;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400" smtClean="0"/>
              <a:t>Комсомольська гімназія № 2;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400" smtClean="0"/>
              <a:t>Золочівська гімназія;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400" smtClean="0"/>
              <a:t>Більшовицька гімназія;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400" smtClean="0"/>
              <a:t>Сахновщинська гімназія;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400" smtClean="0"/>
              <a:t>Ізюмська гімназія № 1;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400" smtClean="0"/>
              <a:t>Ізюмська гімназія № 3;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400" smtClean="0"/>
              <a:t>Лозівська гімназія;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400" smtClean="0"/>
              <a:t>Первомайська гімназія № 3;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400" smtClean="0"/>
              <a:t>Чугуївська гімназія № 5.</a:t>
            </a:r>
            <a:endParaRPr lang="ru-RU" sz="2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uk-UA" sz="3600" b="1" smtClean="0">
                <a:solidFill>
                  <a:srgbClr val="008000"/>
                </a:solidFill>
              </a:rPr>
              <a:t>Структура гімназії</a:t>
            </a:r>
            <a:endParaRPr lang="ru-RU" sz="3600" b="1" smtClean="0">
              <a:solidFill>
                <a:srgbClr val="008000"/>
              </a:solidFill>
            </a:endParaRPr>
          </a:p>
        </p:txBody>
      </p:sp>
      <p:sp>
        <p:nvSpPr>
          <p:cNvPr id="1331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uk-UA" sz="2400" smtClean="0"/>
              <a:t>5-11 класи гімназії:</a:t>
            </a:r>
          </a:p>
          <a:p>
            <a:r>
              <a:rPr lang="uk-UA" sz="2400" smtClean="0"/>
              <a:t>Куп</a:t>
            </a:r>
            <a:r>
              <a:rPr lang="en-US" sz="2400" smtClean="0"/>
              <a:t>’</a:t>
            </a:r>
            <a:r>
              <a:rPr lang="uk-UA" sz="2400" smtClean="0"/>
              <a:t>янська гімназія № 2 (1-4 класи з поглибленим вивченням іноземних мов);</a:t>
            </a:r>
          </a:p>
          <a:p>
            <a:r>
              <a:rPr lang="uk-UA" sz="2400" smtClean="0"/>
              <a:t>Роганська гімназія (спеціалізована школа І ступеня)</a:t>
            </a:r>
          </a:p>
          <a:p>
            <a:endParaRPr lang="ru-RU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634</Words>
  <Application>Microsoft Office PowerPoint</Application>
  <PresentationFormat>Экран (4:3)</PresentationFormat>
  <Paragraphs>121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Тема Office</vt:lpstr>
      <vt:lpstr>Тема Office</vt:lpstr>
      <vt:lpstr>Про виконання  частини 3 статті 11  Закону України «Про освіту» </vt:lpstr>
      <vt:lpstr>Закон України  “Про загальну середню освіту”</vt:lpstr>
      <vt:lpstr>Закон України  “Про загальну середню освіту”</vt:lpstr>
      <vt:lpstr>Структура ліцею</vt:lpstr>
      <vt:lpstr>Структура ліцею</vt:lpstr>
      <vt:lpstr>Структура ліцею</vt:lpstr>
      <vt:lpstr>Структура гімназії</vt:lpstr>
      <vt:lpstr>Структура гімназії</vt:lpstr>
      <vt:lpstr>Структура гімназії</vt:lpstr>
      <vt:lpstr>Структура гімназії</vt:lpstr>
      <vt:lpstr>Структура спеціалізованої школи</vt:lpstr>
      <vt:lpstr> </vt:lpstr>
      <vt:lpstr>Зміна типу навчального закладу</vt:lpstr>
      <vt:lpstr>Проблеми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Admin</cp:lastModifiedBy>
  <cp:revision>7</cp:revision>
  <dcterms:created xsi:type="dcterms:W3CDTF">2014-03-01T14:51:26Z</dcterms:created>
  <dcterms:modified xsi:type="dcterms:W3CDTF">2015-06-17T14:25:36Z</dcterms:modified>
</cp:coreProperties>
</file>