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61" r:id="rId4"/>
    <p:sldId id="275" r:id="rId5"/>
    <p:sldId id="271" r:id="rId6"/>
    <p:sldId id="273" r:id="rId7"/>
    <p:sldId id="262" r:id="rId8"/>
    <p:sldId id="27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97425"/>
            <a:ext cx="3346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3968-E9E8-41F0-BC95-F964BB1614A8}" type="datetimeFigureOut">
              <a:rPr lang="ru-RU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0ABB-DEC5-426A-AAEB-178D85CCA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5" name="Блок-схема: документ 7"/>
          <p:cNvSpPr/>
          <p:nvPr userDrawn="1"/>
        </p:nvSpPr>
        <p:spPr>
          <a:xfrm flipH="1">
            <a:off x="0" y="0"/>
            <a:ext cx="9144000" cy="659765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50" y="5135563"/>
            <a:ext cx="2735263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56FE-7177-43C1-AEC9-18A61208C7D3}" type="datetimeFigureOut">
              <a:rPr lang="ru-RU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2B09-9AA2-4FEC-83EA-DC0C8F042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575E5-B2AF-4A98-BD55-E00A6CB7BB66}" type="datetimeFigureOut">
              <a:rPr lang="ru-RU"/>
              <a:pPr>
                <a:defRPr/>
              </a:pPr>
              <a:t>21.08.2015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50B269-29E0-4D08-8D5C-1B1DE4887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>
            <a:spLocks noGrp="1"/>
          </p:cNvSpPr>
          <p:nvPr>
            <p:ph type="ctrTitle" idx="4294967295"/>
          </p:nvPr>
        </p:nvSpPr>
        <p:spPr>
          <a:xfrm>
            <a:off x="755650" y="765175"/>
            <a:ext cx="7702550" cy="37433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Про</a:t>
            </a:r>
            <a:r>
              <a:rPr lang="en-US" b="1" smtClean="0">
                <a:solidFill>
                  <a:srgbClr val="008000"/>
                </a:solidFill>
              </a:rPr>
              <a:t> </a:t>
            </a:r>
            <a:r>
              <a:rPr lang="uk-UA" b="1" smtClean="0">
                <a:solidFill>
                  <a:srgbClr val="008000"/>
                </a:solidFill>
              </a:rPr>
              <a:t>відповідність статутних документів</a:t>
            </a:r>
            <a:r>
              <a:rPr lang="ru-RU" b="1" smtClean="0">
                <a:solidFill>
                  <a:srgbClr val="008000"/>
                </a:solidFill>
              </a:rPr>
              <a:t/>
            </a:r>
            <a:br>
              <a:rPr lang="ru-RU" b="1" smtClean="0">
                <a:solidFill>
                  <a:srgbClr val="008000"/>
                </a:solidFill>
              </a:rPr>
            </a:br>
            <a:r>
              <a:rPr lang="ru-RU" b="1" smtClean="0">
                <a:solidFill>
                  <a:srgbClr val="008000"/>
                </a:solidFill>
              </a:rPr>
              <a:t>чинному законодавству України</a:t>
            </a:r>
            <a:r>
              <a:rPr lang="ru-RU" smtClean="0"/>
              <a:t> </a:t>
            </a:r>
          </a:p>
        </p:txBody>
      </p:sp>
      <p:sp>
        <p:nvSpPr>
          <p:cNvPr id="4098" name="Rectangle 6"/>
          <p:cNvSpPr>
            <a:spLocks noGrp="1"/>
          </p:cNvSpPr>
          <p:nvPr>
            <p:ph type="subTitle" idx="4294967295"/>
          </p:nvPr>
        </p:nvSpPr>
        <p:spPr>
          <a:xfrm>
            <a:off x="2484438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Коваленко В.О.,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головний спеціаліст відділу нормативності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smtClean="0">
                <a:solidFill>
                  <a:srgbClr val="003300"/>
                </a:solidFill>
              </a:rPr>
              <a:t>та якості освіти управління освіти і науки Департаменту науки і освіти Харківської обласної державної адміністрації</a:t>
            </a:r>
            <a:endParaRPr lang="ru-RU" sz="240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569325" cy="993775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8000"/>
                </a:solidFill>
              </a:rPr>
              <a:t>Закон України </a:t>
            </a:r>
            <a:br>
              <a:rPr lang="uk-UA" sz="3200" b="1" smtClean="0">
                <a:solidFill>
                  <a:srgbClr val="008000"/>
                </a:solidFill>
              </a:rPr>
            </a:br>
            <a:r>
              <a:rPr lang="uk-UA" sz="3200" b="1" smtClean="0">
                <a:solidFill>
                  <a:srgbClr val="008000"/>
                </a:solidFill>
              </a:rPr>
              <a:t>“Про загальну середню освіту”</a:t>
            </a:r>
            <a:endParaRPr lang="ru-RU" sz="3200" b="1" smtClean="0">
              <a:solidFill>
                <a:srgbClr val="008000"/>
              </a:solidFill>
            </a:endParaRPr>
          </a:p>
        </p:txBody>
      </p:sp>
      <p:sp>
        <p:nvSpPr>
          <p:cNvPr id="5122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u="sng" smtClean="0">
                <a:latin typeface="Times New Roman" pitchFamily="18" charset="0"/>
              </a:rPr>
              <a:t>Стаття 9. Типи загальноосвітніх та інших навчальних закладів системи загальної середньої освіти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спеціалізована школа (школа-інтернат) I-III ступенів з поглибленим вивченням окремих предметів та курсів;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гімназія (гімназія-інтернат) - навчальний заклад II-III ступенів з поглибленим вивченням окремих предметів відповідно до профілю;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колегіум (колегіум-інтернат) - навчальний заклад II-III ступенів філологічно-філософського та (або) культурно-естетичного профілю;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ліцей (ліцей-інтернат) - навчальний заклад III ступеня з профільним навчанням та допрофесійною підготовкою (може надавати освітні послуги II ступеня, починаючи з 8 класу);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загальноосвітні навчальні заклади можуть створювати </a:t>
            </a:r>
            <a:r>
              <a:rPr lang="ru-RU" sz="2000" u="sng" smtClean="0">
                <a:latin typeface="Times New Roman" pitchFamily="18" charset="0"/>
              </a:rPr>
              <a:t>навчально-виховні комплекси</a:t>
            </a:r>
            <a:r>
              <a:rPr lang="ru-RU" sz="2000" smtClean="0">
                <a:latin typeface="Times New Roman" pitchFamily="18" charset="0"/>
              </a:rPr>
              <a:t> у складі навчальних закладів різних типів і рівнів акредитації для задоволення допрофесійних і професійних запитів громадян, а також </a:t>
            </a:r>
            <a:r>
              <a:rPr lang="ru-RU" sz="2000" u="sng" smtClean="0">
                <a:latin typeface="Times New Roman" pitchFamily="18" charset="0"/>
              </a:rPr>
              <a:t>навчально-виховні об'єднання</a:t>
            </a:r>
            <a:r>
              <a:rPr lang="ru-RU" sz="2000" smtClean="0">
                <a:latin typeface="Times New Roman" pitchFamily="18" charset="0"/>
              </a:rPr>
              <a:t> з дошкільними та позашкільними навчальними закладами для задоволення освітніх і культурно-освітніх потреб.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r>
              <a:rPr lang="uk-UA" sz="3600" b="1" smtClean="0">
                <a:solidFill>
                  <a:srgbClr val="008000"/>
                </a:solidFill>
                <a:latin typeface="Times New Roman" pitchFamily="18" charset="0"/>
              </a:rPr>
              <a:t>Структура навчальних закладів</a:t>
            </a:r>
            <a:endParaRPr lang="ru-RU" sz="36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268413"/>
            <a:ext cx="8086725" cy="453707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800" u="sng" smtClean="0">
                <a:latin typeface="Times New Roman" pitchFamily="18" charset="0"/>
              </a:rPr>
              <a:t>Відповідає статті 9 Закону України “Про загальну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800" u="sng" smtClean="0">
                <a:latin typeface="Times New Roman" pitchFamily="18" charset="0"/>
              </a:rPr>
              <a:t>середню освіту”: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ХПЗОШ І-ІІІ ст. “Початок мудрості”;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ХПЗОШ І-ІІІ ст. “ЛЄСТВІЦА”;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ХПАХЛ;</a:t>
            </a:r>
          </a:p>
          <a:p>
            <a:pPr>
              <a:lnSpc>
                <a:spcPct val="80000"/>
              </a:lnSpc>
            </a:pPr>
            <a:endParaRPr lang="uk-UA" sz="2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</a:t>
            </a:r>
            <a:r>
              <a:rPr lang="uk-UA" sz="2800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800" smtClean="0">
                <a:latin typeface="Times New Roman" pitchFamily="18" charset="0"/>
              </a:rPr>
              <a:t> “Ліцей Шаалавім”;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</a:t>
            </a:r>
            <a:r>
              <a:rPr lang="uk-UA" sz="2800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800" smtClean="0">
                <a:latin typeface="Times New Roman" pitchFamily="18" charset="0"/>
              </a:rPr>
              <a:t> “СТАРТ – ШКОЛА”;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</a:t>
            </a:r>
            <a:r>
              <a:rPr lang="uk-UA" sz="2800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800" smtClean="0">
                <a:latin typeface="Times New Roman" pitchFamily="18" charset="0"/>
              </a:rPr>
              <a:t> “МИР”;</a:t>
            </a:r>
          </a:p>
          <a:p>
            <a:pPr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ХП</a:t>
            </a:r>
            <a:r>
              <a:rPr lang="uk-UA" sz="2800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800" smtClean="0">
                <a:latin typeface="Times New Roman" pitchFamily="18" charset="0"/>
              </a:rPr>
              <a:t> “Гармонія”;</a:t>
            </a:r>
          </a:p>
          <a:p>
            <a:pPr>
              <a:lnSpc>
                <a:spcPct val="80000"/>
              </a:lnSpc>
            </a:pPr>
            <a:endParaRPr lang="uk-UA" sz="2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Структура НВК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u="sng" smtClean="0">
                <a:latin typeface="Times New Roman" pitchFamily="18" charset="0"/>
              </a:rPr>
              <a:t>ХП</a:t>
            </a:r>
            <a:r>
              <a:rPr lang="uk-UA" u="sng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u="sng" smtClean="0">
                <a:latin typeface="Times New Roman" pitchFamily="18" charset="0"/>
              </a:rPr>
              <a:t> “Гімназія ОЧАГ”:</a:t>
            </a:r>
          </a:p>
          <a:p>
            <a:pPr>
              <a:buFontTx/>
              <a:buChar char="-"/>
            </a:pPr>
            <a:r>
              <a:rPr lang="uk-UA" smtClean="0">
                <a:solidFill>
                  <a:schemeClr val="folHlink"/>
                </a:solidFill>
                <a:latin typeface="Times New Roman" pitchFamily="18" charset="0"/>
              </a:rPr>
              <a:t>дошкільний підрозділ (не працює);</a:t>
            </a:r>
          </a:p>
          <a:p>
            <a:pPr>
              <a:buFontTx/>
              <a:buChar char="-"/>
            </a:pPr>
            <a:r>
              <a:rPr lang="uk-UA" smtClean="0">
                <a:latin typeface="Times New Roman" pitchFamily="18" charset="0"/>
              </a:rPr>
              <a:t>школа І-ІІІ ступенів;</a:t>
            </a:r>
          </a:p>
          <a:p>
            <a:pPr>
              <a:buFont typeface="Arial" charset="0"/>
              <a:buNone/>
            </a:pPr>
            <a:r>
              <a:rPr lang="uk-UA" u="sng" smtClean="0">
                <a:latin typeface="Times New Roman" pitchFamily="18" charset="0"/>
              </a:rPr>
              <a:t>ХПС</a:t>
            </a:r>
            <a:r>
              <a:rPr lang="uk-UA" u="sng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u="sng" smtClean="0">
                <a:latin typeface="Times New Roman" pitchFamily="18" charset="0"/>
              </a:rPr>
              <a:t> “Фенікс”:</a:t>
            </a:r>
          </a:p>
          <a:p>
            <a:pPr>
              <a:buFontTx/>
              <a:buChar char="-"/>
            </a:pPr>
            <a:r>
              <a:rPr lang="uk-UA" smtClean="0">
                <a:latin typeface="Times New Roman" pitchFamily="18" charset="0"/>
              </a:rPr>
              <a:t>дошкільний підрозділ;</a:t>
            </a:r>
          </a:p>
          <a:p>
            <a:pPr>
              <a:buFontTx/>
              <a:buChar char="-"/>
            </a:pPr>
            <a:r>
              <a:rPr lang="uk-UA" smtClean="0">
                <a:latin typeface="Times New Roman" pitchFamily="18" charset="0"/>
              </a:rPr>
              <a:t>шкільний підрозділ;</a:t>
            </a:r>
          </a:p>
          <a:p>
            <a:pPr>
              <a:buFontTx/>
              <a:buChar char="-"/>
            </a:pPr>
            <a:r>
              <a:rPr lang="uk-UA" smtClean="0">
                <a:solidFill>
                  <a:schemeClr val="folHlink"/>
                </a:solidFill>
                <a:latin typeface="Times New Roman" pitchFamily="18" charset="0"/>
              </a:rPr>
              <a:t>позашкільний підрозділ (не працює);</a:t>
            </a:r>
          </a:p>
          <a:p>
            <a:pPr>
              <a:buFontTx/>
              <a:buChar char="-"/>
            </a:pPr>
            <a:endParaRPr lang="uk-UA" smtClean="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  <a:latin typeface="Times New Roman" pitchFamily="18" charset="0"/>
              </a:rPr>
              <a:t>Структура НВК</a:t>
            </a:r>
            <a:endParaRPr lang="ru-RU" sz="40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424862" cy="5472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 u="sng" smtClean="0">
                <a:latin typeface="Times New Roman" pitchFamily="18" charset="0"/>
              </a:rPr>
              <a:t>ХП</a:t>
            </a:r>
            <a:r>
              <a:rPr lang="uk-UA" sz="2400" u="sng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400" u="sng" smtClean="0">
                <a:latin typeface="Times New Roman" pitchFamily="18" charset="0"/>
              </a:rPr>
              <a:t> “Центр розвитку дитини “Інтелект”: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дошкільний підрозділ;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400" smtClean="0">
                <a:latin typeface="Times New Roman" pitchFamily="18" charset="0"/>
              </a:rPr>
              <a:t>-   спеціалізовані </a:t>
            </a:r>
            <a:r>
              <a:rPr lang="uk-UA" sz="2400" smtClean="0">
                <a:solidFill>
                  <a:schemeClr val="folHlink"/>
                </a:solidFill>
                <a:latin typeface="Times New Roman" pitchFamily="18" charset="0"/>
              </a:rPr>
              <a:t>1-4 класи</a:t>
            </a:r>
            <a:r>
              <a:rPr lang="uk-UA" sz="2400" smtClean="0">
                <a:latin typeface="Times New Roman" pitchFamily="18" charset="0"/>
              </a:rPr>
              <a:t> з поглибленим вивченням іноземної мови</a:t>
            </a:r>
            <a:r>
              <a:rPr lang="uk-UA" sz="2400" smtClean="0"/>
              <a:t>;</a:t>
            </a:r>
            <a:endParaRPr lang="ru-RU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u="sng" smtClean="0">
                <a:latin typeface="Times New Roman" pitchFamily="18" charset="0"/>
              </a:rPr>
              <a:t>ХП</a:t>
            </a:r>
            <a:r>
              <a:rPr lang="uk-UA" sz="2400" u="sng" smtClean="0">
                <a:solidFill>
                  <a:schemeClr val="folHlink"/>
                </a:solidFill>
                <a:latin typeface="Times New Roman" pitchFamily="18" charset="0"/>
              </a:rPr>
              <a:t>НВК </a:t>
            </a:r>
            <a:r>
              <a:rPr lang="uk-UA" sz="2400" u="sng" smtClean="0">
                <a:latin typeface="Times New Roman" pitchFamily="18" charset="0"/>
              </a:rPr>
              <a:t>“Благовіст”: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дошкільний підрозділ;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школа І-ІІ ступенів;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ліцей – навчальний заклад ІІІ ступеня з профільним навчанням і </a:t>
            </a:r>
            <a:r>
              <a:rPr lang="uk-UA" sz="2400" smtClean="0">
                <a:solidFill>
                  <a:schemeClr val="folHlink"/>
                </a:solidFill>
                <a:latin typeface="Times New Roman" pitchFamily="18" charset="0"/>
              </a:rPr>
              <a:t>допрофільною підготовкою</a:t>
            </a:r>
            <a:r>
              <a:rPr lang="uk-UA" sz="2400" smtClean="0">
                <a:latin typeface="Times New Roman" pitchFamily="18" charset="0"/>
              </a:rPr>
              <a:t>…(</a:t>
            </a:r>
            <a:r>
              <a:rPr lang="uk-UA" sz="2400" smtClean="0">
                <a:solidFill>
                  <a:schemeClr val="folHlink"/>
                </a:solidFill>
                <a:latin typeface="Times New Roman" pitchFamily="18" charset="0"/>
              </a:rPr>
              <a:t>один із профілей іноземна філологія, відсутність допрофесійної підготовки</a:t>
            </a:r>
            <a:r>
              <a:rPr lang="uk-UA" sz="2400" smtClean="0"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400" u="sng" smtClean="0">
                <a:latin typeface="Times New Roman" pitchFamily="18" charset="0"/>
              </a:rPr>
              <a:t>ХП</a:t>
            </a:r>
            <a:r>
              <a:rPr lang="uk-UA" sz="2400" u="sng" smtClean="0">
                <a:solidFill>
                  <a:schemeClr val="folHlink"/>
                </a:solidFill>
                <a:latin typeface="Times New Roman" pitchFamily="18" charset="0"/>
              </a:rPr>
              <a:t>НВК</a:t>
            </a:r>
            <a:r>
              <a:rPr lang="uk-UA" sz="2400" u="sng" smtClean="0">
                <a:latin typeface="Times New Roman" pitchFamily="18" charset="0"/>
              </a:rPr>
              <a:t> “Вересень”: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дошкільний підрозділ;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latin typeface="Times New Roman" pitchFamily="18" charset="0"/>
              </a:rPr>
              <a:t>школа І-ІІІ ступенів;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400" smtClean="0">
                <a:solidFill>
                  <a:schemeClr val="folHlink"/>
                </a:solidFill>
                <a:latin typeface="Times New Roman" pitchFamily="18" charset="0"/>
              </a:rPr>
              <a:t>гімназійні класи (6-11) до повного переходу шкільного підрозділу до школи ІІ-ІІІ ступенів…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Структура НВК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u="sng" smtClean="0"/>
              <a:t>ХП</a:t>
            </a:r>
            <a:r>
              <a:rPr lang="ru-RU" sz="2400" u="sng" smtClean="0">
                <a:solidFill>
                  <a:schemeClr val="folHlink"/>
                </a:solidFill>
              </a:rPr>
              <a:t>НВК</a:t>
            </a:r>
            <a:r>
              <a:rPr lang="ru-RU" sz="2400" u="sng" smtClean="0"/>
              <a:t> «Авторськая школа Бойка»: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дошкільний навчальний заклад (ясла-садок) комбінованого типу;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шкільний підрозділ: спеціалізована школа                   І-ІІІ ступенів з поглибленим вивченням англійської мови;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дитячий навчально-оздоровчий табір…;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центр розвитку дітей дошкільного віку;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консультаційний центр “Дитячий психолог”;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екзаменаційний центр з міжнародного тестування англійської мови;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курси іноземних мов.</a:t>
            </a: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uk-UA" sz="4000" b="1" smtClean="0">
                <a:solidFill>
                  <a:srgbClr val="008000"/>
                </a:solidFill>
              </a:rPr>
              <a:t>Структура ліцею</a:t>
            </a:r>
            <a:endParaRPr lang="ru-RU" sz="4000" b="1" smtClean="0">
              <a:solidFill>
                <a:srgbClr val="008000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69325" cy="51133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u="sng" smtClean="0"/>
              <a:t>ХПЛ “Професіонал” </a:t>
            </a:r>
          </a:p>
          <a:p>
            <a:pPr>
              <a:buFont typeface="Arial" charset="0"/>
              <a:buNone/>
            </a:pPr>
            <a:r>
              <a:rPr lang="uk-UA" sz="2800" smtClean="0"/>
              <a:t>- загальноосвітні класи І-ІІ ступенів;</a:t>
            </a:r>
          </a:p>
          <a:p>
            <a:pPr>
              <a:buFont typeface="Arial" charset="0"/>
              <a:buNone/>
            </a:pPr>
            <a:r>
              <a:rPr lang="uk-UA" sz="2800" smtClean="0"/>
              <a:t>- ліцей – 10-11 класи </a:t>
            </a:r>
            <a:r>
              <a:rPr lang="uk-UA" sz="2800" smtClean="0">
                <a:solidFill>
                  <a:schemeClr val="folHlink"/>
                </a:solidFill>
              </a:rPr>
              <a:t>(один із профілей іноземна філологія, відсутність допрофесійного навчання);</a:t>
            </a:r>
          </a:p>
          <a:p>
            <a:pPr>
              <a:buFont typeface="Arial" charset="0"/>
              <a:buNone/>
            </a:pPr>
            <a:endParaRPr lang="uk-UA" sz="2800" smtClean="0">
              <a:solidFill>
                <a:schemeClr val="folHlink"/>
              </a:solidFill>
            </a:endParaRPr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r>
              <a:rPr lang="uk-UA" i="1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uk-UA" sz="3800" b="1" smtClean="0">
                <a:solidFill>
                  <a:srgbClr val="008000"/>
                </a:solidFill>
              </a:rPr>
              <a:t>Структура спеціалізованих шкіл</a:t>
            </a:r>
            <a:endParaRPr lang="ru-RU" sz="3800" b="1" smtClean="0">
              <a:solidFill>
                <a:srgbClr val="008000"/>
              </a:solidFill>
            </a:endParaRP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577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u="sng" smtClean="0"/>
              <a:t>ХПСШ І-ІІІ ст. “Харківський колегіум”:</a:t>
            </a:r>
            <a:endParaRPr lang="en-US" sz="2400" u="sng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400" smtClean="0"/>
              <a:t>спеціалізована школа І-ІІІ ст. з поглибленим вивченням іноземної мови (</a:t>
            </a:r>
            <a:r>
              <a:rPr lang="uk-UA" sz="2400" smtClean="0">
                <a:solidFill>
                  <a:schemeClr val="folHlink"/>
                </a:solidFill>
              </a:rPr>
              <a:t>у 10-11-х класах відсутня спеціалізація, не здійснюється поглиблене вивчення іноземної мови; навчання за історичним і математичним профілями</a:t>
            </a:r>
            <a:r>
              <a:rPr lang="uk-UA" sz="240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2400" u="sng" smtClean="0"/>
              <a:t>СЕПШ І-ІІІ ст. з поглибленим вивченням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400" u="sng" smtClean="0"/>
              <a:t>іноземної мови ПВНЗ ХГУ “НУА”: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400" smtClean="0"/>
              <a:t>-   спеціалізована школа І-ІІІ ст. з поглибленим вивченням іноземної мови (англійської). </a:t>
            </a:r>
            <a:r>
              <a:rPr lang="uk-UA" sz="2400" smtClean="0">
                <a:solidFill>
                  <a:schemeClr val="folHlink"/>
                </a:solidFill>
              </a:rPr>
              <a:t>В основній і старшій школі запроваджено поглиблене вивчення основ економіки та правознавства</a:t>
            </a:r>
            <a:endParaRPr lang="ru-RU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391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Тема Office</vt:lpstr>
      <vt:lpstr>Тема Office</vt:lpstr>
      <vt:lpstr>Про відповідність статутних документів чинному законодавству України </vt:lpstr>
      <vt:lpstr>Закон України  “Про загальну середню освіту”</vt:lpstr>
      <vt:lpstr>Структура навчальних закладів</vt:lpstr>
      <vt:lpstr>Структура НВК</vt:lpstr>
      <vt:lpstr>Структура НВК</vt:lpstr>
      <vt:lpstr>Структура НВК</vt:lpstr>
      <vt:lpstr>Структура ліцею</vt:lpstr>
      <vt:lpstr>Структура спеціалізованих шкіл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8</cp:revision>
  <dcterms:created xsi:type="dcterms:W3CDTF">2014-03-01T14:51:26Z</dcterms:created>
  <dcterms:modified xsi:type="dcterms:W3CDTF">2015-08-21T04:08:41Z</dcterms:modified>
</cp:coreProperties>
</file>