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70" r:id="rId5"/>
    <p:sldId id="263" r:id="rId6"/>
    <p:sldId id="267" r:id="rId7"/>
    <p:sldId id="264" r:id="rId8"/>
    <p:sldId id="268" r:id="rId9"/>
    <p:sldId id="265" r:id="rId10"/>
    <p:sldId id="269" r:id="rId11"/>
    <p:sldId id="273" r:id="rId12"/>
    <p:sldId id="272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3772-B0A5-4171-979E-47969EDBA161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981DC-068C-4827-B8FA-C188BFD32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E21E-4BCB-4DDD-ACBB-BF32A09D6A0E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E37A3-190F-4A20-ABA3-593C10067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BE0B1-1AF3-4F31-9416-DBBF48A9465E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FD53-F569-4FBE-806B-623608BE4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7381B-2FA9-44D4-A822-CC4C88BBF880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E555-DC8A-45F5-A777-3393E73EF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0C08D-E88C-4D1E-B7EC-195DDEC98F95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D7A5-9ADB-4679-A44F-D16C50A2D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338AB-C04F-4493-BA19-2EBE22B996A3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4694B-34C5-427B-B837-C782BBD94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5237-DD0C-4EFF-92DA-9E6840878D62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0090-004F-41B7-828E-EBC2B79DA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16614-0AE9-477D-8F9E-43E36B5D62C4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5FD-578C-4DB6-BCA9-F37BB9B54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5DAEA-DC11-4093-8B0E-18C20DC618E7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BB05-B0F7-4F30-8636-FBECF2064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0FB49-4F9D-4C01-8B1C-2146F099E4AB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F2531-7BE8-4F6F-9FB5-6E0DC5551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2BB2-BA3E-4AA7-84F3-A8E8EA8AF825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1C5D7-A9B3-4D92-B90E-3EAB7E0CD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39A6-65E9-4F5B-B169-93A5DCAE1E49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6D185-04C0-4D96-8D78-FB3550D36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3231-4F99-4541-8111-C8E5606AC5DC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EF8EC-B2EE-4AC3-9418-15BCEF796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9D2EA-7C87-4F22-A3B9-1F8627CC48A4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E3DF7-3174-44A3-91BC-A94FBE4A7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323E-45CC-4B20-A235-65C58FBA6856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8D25-4BD3-4DD5-83E2-8E85BB8D6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849CD3-6EF3-477C-B4D4-4637F5AE94EF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863FCD-0922-493D-8960-FF7D648A9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  <p:sldLayoutId id="2147483650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одзаголовок 2"/>
          <p:cNvSpPr>
            <a:spLocks noGrp="1"/>
          </p:cNvSpPr>
          <p:nvPr>
            <p:ph type="subTitle" idx="4294967295"/>
          </p:nvPr>
        </p:nvSpPr>
        <p:spPr>
          <a:xfrm rot="20774942">
            <a:off x="2124075" y="4076700"/>
            <a:ext cx="4824413" cy="196691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b="1" i="1" smtClean="0">
                <a:cs typeface="Times New Roman" pitchFamily="18" charset="0"/>
              </a:rPr>
              <a:t>Коваленко В.О., 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b="1" i="1" smtClean="0">
                <a:cs typeface="Times New Roman" pitchFamily="18" charset="0"/>
              </a:rPr>
              <a:t>головний спеціаліст відділу</a:t>
            </a:r>
            <a:r>
              <a:rPr lang="en-US" sz="1800" b="1" i="1" smtClean="0">
                <a:cs typeface="Times New Roman" pitchFamily="18" charset="0"/>
              </a:rPr>
              <a:t> </a:t>
            </a:r>
            <a:r>
              <a:rPr lang="ru-RU" sz="1800" b="1" i="1" smtClean="0">
                <a:cs typeface="Times New Roman" pitchFamily="18" charset="0"/>
              </a:rPr>
              <a:t>нормативності та якості освіти управління освіти і науки Департаменту науки і освіти Харківської обласної державної адміністрації</a:t>
            </a:r>
          </a:p>
        </p:txBody>
      </p:sp>
      <p:sp>
        <p:nvSpPr>
          <p:cNvPr id="17410" name="Заголовок 1"/>
          <p:cNvSpPr txBox="1">
            <a:spLocks/>
          </p:cNvSpPr>
          <p:nvPr/>
        </p:nvSpPr>
        <p:spPr bwMode="auto">
          <a:xfrm rot="-884014">
            <a:off x="1546225" y="1925638"/>
            <a:ext cx="5684838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3200" b="1">
                <a:solidFill>
                  <a:srgbClr val="C00000"/>
                </a:solidFill>
              </a:rPr>
              <a:t>Про підсумки експертизи організованого початку </a:t>
            </a:r>
            <a:br>
              <a:rPr lang="uk-UA" sz="3200" b="1">
                <a:solidFill>
                  <a:srgbClr val="C00000"/>
                </a:solidFill>
              </a:rPr>
            </a:br>
            <a:r>
              <a:rPr lang="uk-UA" sz="3200" b="1">
                <a:solidFill>
                  <a:srgbClr val="C00000"/>
                </a:solidFill>
              </a:rPr>
              <a:t>201</a:t>
            </a:r>
            <a:r>
              <a:rPr lang="en-US" sz="3200" b="1">
                <a:solidFill>
                  <a:srgbClr val="C00000"/>
                </a:solidFill>
              </a:rPr>
              <a:t>5</a:t>
            </a:r>
            <a:r>
              <a:rPr lang="uk-UA" sz="3200" b="1">
                <a:solidFill>
                  <a:srgbClr val="C00000"/>
                </a:solidFill>
              </a:rPr>
              <a:t>/201</a:t>
            </a:r>
            <a:r>
              <a:rPr lang="en-US" sz="3200" b="1">
                <a:solidFill>
                  <a:srgbClr val="C00000"/>
                </a:solidFill>
              </a:rPr>
              <a:t>6</a:t>
            </a:r>
            <a:r>
              <a:rPr lang="uk-UA" sz="3200" b="1">
                <a:solidFill>
                  <a:srgbClr val="C00000"/>
                </a:solidFill>
              </a:rPr>
              <a:t> навчального року</a:t>
            </a:r>
            <a:endParaRPr lang="ru-RU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8000"/>
                </a:solidFill>
              </a:rPr>
              <a:t>Здійснення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контроль-аналітичної діяльності</a:t>
            </a:r>
            <a:endParaRPr lang="ru-RU" sz="2800" b="1" smtClean="0">
              <a:solidFill>
                <a:srgbClr val="008000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64235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100" smtClean="0"/>
              <a:t>Невідповідність із робочим навчальним планом назв навчальних предметів у розкладах уроків у Борівській ЗОШ № 1,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2100" smtClean="0"/>
              <a:t>     Вищесолоненській ЗОШ Борівського району.</a:t>
            </a:r>
          </a:p>
          <a:p>
            <a:pPr eaLnBrk="1" hangingPunct="1">
              <a:lnSpc>
                <a:spcPct val="80000"/>
              </a:lnSpc>
            </a:pPr>
            <a:r>
              <a:rPr lang="uk-UA" sz="2100" smtClean="0"/>
              <a:t>У Вищесолоненській ЗОШ Борівського району до розкладу уроків внесені факультативи.</a:t>
            </a: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uk-UA" sz="2100" smtClean="0"/>
              <a:t>У ЗНЗ Куп</a:t>
            </a:r>
            <a:r>
              <a:rPr lang="en-US" sz="2100" smtClean="0"/>
              <a:t>’</a:t>
            </a:r>
            <a:r>
              <a:rPr lang="uk-UA" sz="2100" smtClean="0"/>
              <a:t>янського району індивідуальні навчальні плани складено без урахування інклюзії учнів.</a:t>
            </a:r>
          </a:p>
          <a:p>
            <a:pPr eaLnBrk="1" hangingPunct="1">
              <a:lnSpc>
                <a:spcPct val="80000"/>
              </a:lnSpc>
            </a:pPr>
            <a:r>
              <a:rPr lang="uk-UA" sz="2100" smtClean="0"/>
              <a:t>З порушеннями ведеться облік дітей в алфавітних книгах Сенківської ЗОШ, Кислівської ЗОШ, Лісностінівської ЗОШ, Грушівської ЗОШ, Курилівського ліцею Купянського району, Бірківського НВК, Нововодолазького НВК Нововодолазького району, Борівської ЗОШ     № 2, Богуславської ЗОШ, Піско-Радківської ЗОШ, Шийківської ЗОШ, Чернещинського НВК, Підвисочанської ЗОШ, Підлиманської ЗОШ, Вищесолоненківської ЗОШ Борівського району.</a:t>
            </a:r>
          </a:p>
          <a:p>
            <a:pPr eaLnBrk="1" hangingPunct="1">
              <a:lnSpc>
                <a:spcPct val="80000"/>
              </a:lnSpc>
            </a:pPr>
            <a:r>
              <a:rPr lang="uk-UA" sz="2100" smtClean="0"/>
              <a:t>Не підраховано середній бал у книзі видачі свідоцтв про базову загальну середню освіту у Піско-Радківсткій ЗОШ Борівського району.</a:t>
            </a:r>
          </a:p>
          <a:p>
            <a:pPr eaLnBrk="1" hangingPunct="1">
              <a:lnSpc>
                <a:spcPct val="80000"/>
              </a:lnSpc>
            </a:pPr>
            <a:r>
              <a:rPr lang="uk-UA" sz="2100" smtClean="0"/>
              <a:t>У книгах видачі свідоцтв про базову загальну середню освіту та атестатів про загальну середню освіту не виставлені бали за ДПА у Підвисочанській ЗОШ Борівського району.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uk-UA" sz="2800" b="1" smtClean="0">
                <a:solidFill>
                  <a:srgbClr val="008000"/>
                </a:solidFill>
              </a:rPr>
              <a:t>Здійснення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контроль-аналітичної діяльності</a:t>
            </a:r>
            <a:endParaRPr lang="ru-RU" sz="2800" b="1" smtClean="0">
              <a:solidFill>
                <a:srgbClr val="008000"/>
              </a:solidFill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250825" y="1125538"/>
            <a:ext cx="864235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100" smtClean="0"/>
              <a:t>У книгах видачі свідоцтв про базову загальну середню освіту та атестатів про загальну середню освіту бали за ДПА з математики виставлені у колонку з алгебри і початків аналізу у Богуславській ЗОШ, Борівській ЗОШ № 2 Борівського району.</a:t>
            </a:r>
          </a:p>
          <a:p>
            <a:pPr eaLnBrk="1" hangingPunct="1">
              <a:lnSpc>
                <a:spcPct val="80000"/>
              </a:lnSpc>
            </a:pPr>
            <a:r>
              <a:rPr lang="uk-UA" sz="2100" smtClean="0"/>
              <a:t>Книги видачі свідоцтв про базову загальну середню освіту та атестатів про загальну середню освіту не завірені підписами начальника МОУО та директора школи, печатками. 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У наказах з руху учнів має місце посилання на нормативні документи, що втратили чинність у Подолянській ЗОШ, Грушівській ЗОШ, Новоосинівській ЗОШ Куп</a:t>
            </a:r>
            <a:r>
              <a:rPr lang="en-US" sz="2100" smtClean="0"/>
              <a:t>’</a:t>
            </a:r>
            <a:r>
              <a:rPr lang="uk-UA" sz="2100" smtClean="0"/>
              <a:t>янського району, Новоплатонівській ЗОШ, Піско-Радківській ЗОШ, Першотравневій ЗОШ, Чернещинському НВК Борівського району.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Накази з руху учнів не мають літерного шифрування у Борівській ЗОШ № 2, Богуславській ЗОШ Борівського району.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У Просянській ЗОШ, Моначінівській ЗОШ, Нечволодівському НВК Куп</a:t>
            </a:r>
            <a:r>
              <a:rPr lang="en-US" sz="2100" smtClean="0"/>
              <a:t>’</a:t>
            </a:r>
            <a:r>
              <a:rPr lang="uk-UA" sz="2100" smtClean="0"/>
              <a:t>янського району в наказах з руху учнів відсутня констатуюча частина. 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У Підлиманській ЗОШ, Борівській ЗОШ № 2 Борівського району відсутні накази про переведення учнів.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8000"/>
                </a:solidFill>
              </a:rPr>
              <a:t>Здійснення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контроль-аналітичної діяльності</a:t>
            </a:r>
            <a:endParaRPr lang="ru-RU" sz="2800" b="1" smtClean="0">
              <a:solidFill>
                <a:srgbClr val="008000"/>
              </a:solidFill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052513"/>
            <a:ext cx="86423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100" smtClean="0"/>
              <a:t>Невідповідність номерів алфавітної книги та особових справ учнів Нововодолазького НВК Нововодолазького району з 01.09.2011 по 01.09.2015.</a:t>
            </a:r>
          </a:p>
          <a:p>
            <a:pPr>
              <a:lnSpc>
                <a:spcPct val="90000"/>
              </a:lnSpc>
            </a:pPr>
            <a:r>
              <a:rPr lang="uk-UA" sz="2100" smtClean="0"/>
              <a:t>В особових справах учнів 10 класів відсутні бали за ДПА попереднього навчального року у Кругляківській ЗОШ, Грушівській ЗОШ, Кислівській ЗОШ, Гусинській ЗОШ, Курилівському ліцеї Куп</a:t>
            </a:r>
            <a:r>
              <a:rPr lang="en-US" sz="2100" smtClean="0"/>
              <a:t>’</a:t>
            </a:r>
            <a:r>
              <a:rPr lang="uk-UA" sz="2100" smtClean="0"/>
              <a:t>янського району, Вищесолоненській ЗОШ Борівського району. </a:t>
            </a:r>
          </a:p>
          <a:p>
            <a:pPr>
              <a:lnSpc>
                <a:spcPct val="90000"/>
              </a:lnSpc>
            </a:pPr>
            <a:r>
              <a:rPr lang="uk-UA" sz="2100" smtClean="0"/>
              <a:t>В особових справах учнів Смородківської ЗОШ Куп</a:t>
            </a:r>
            <a:r>
              <a:rPr lang="en-US" sz="2100" smtClean="0"/>
              <a:t>’</a:t>
            </a:r>
            <a:r>
              <a:rPr lang="uk-UA" sz="2100" smtClean="0"/>
              <a:t>янського району не заповнені листи з руху учнів.</a:t>
            </a:r>
          </a:p>
          <a:p>
            <a:pPr eaLnBrk="1" hangingPunct="1">
              <a:lnSpc>
                <a:spcPct val="90000"/>
              </a:lnSpc>
            </a:pPr>
            <a:r>
              <a:rPr lang="uk-UA" sz="2100" smtClean="0"/>
              <a:t>У заявах на зарахування учнів до 1, 10 класів Богуславської ЗОШ, Піско-Радківської ЗОШ, Підвисочанської ЗОШ Борівського району не зазначена мова навчання.</a:t>
            </a:r>
          </a:p>
          <a:p>
            <a:pPr eaLnBrk="1" hangingPunct="1">
              <a:lnSpc>
                <a:spcPct val="90000"/>
              </a:lnSpc>
            </a:pPr>
            <a:r>
              <a:rPr lang="uk-UA" sz="2100" smtClean="0"/>
              <a:t>У характеристиках учнів 1-го класу визначено рівень навчальних досягнень у ЗНЗ м. Первомайського, Борівського, Коломацького, Куп</a:t>
            </a:r>
            <a:r>
              <a:rPr lang="en-US" sz="2100" smtClean="0"/>
              <a:t>’</a:t>
            </a:r>
            <a:r>
              <a:rPr lang="uk-UA" sz="2100" smtClean="0"/>
              <a:t>янського районів.  </a:t>
            </a:r>
          </a:p>
          <a:p>
            <a:pPr eaLnBrk="1" hangingPunct="1">
              <a:lnSpc>
                <a:spcPct val="90000"/>
              </a:lnSpc>
            </a:pPr>
            <a:r>
              <a:rPr lang="uk-UA" sz="2100" smtClean="0"/>
              <a:t>Не завірені копії документів в особових справах учнів 10 класів Ізюмської ЗОШ, Першотравневої ЗОШ, Шейківської ЗОШ, Підвисочанської ЗОШ, Чернещинського НВК Борівського району.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8000"/>
                </a:solidFill>
              </a:rPr>
              <a:t>Загальний результат</a:t>
            </a:r>
            <a:endParaRPr lang="ru-RU" sz="3200" b="1" smtClean="0">
              <a:solidFill>
                <a:srgbClr val="008000"/>
              </a:solidFill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>
            <p:ph idx="1"/>
          </p:nvPr>
        </p:nvGraphicFramePr>
        <p:xfrm>
          <a:off x="179388" y="1052513"/>
          <a:ext cx="7632700" cy="5616575"/>
        </p:xfrm>
        <a:graphic>
          <a:graphicData uri="http://schemas.openxmlformats.org/presentationml/2006/ole">
            <p:oleObj spid="_x0000_s32773" name="Диаграмма" r:id="rId3" imgW="8219969" imgH="4543522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8000"/>
                </a:solidFill>
              </a:rPr>
              <a:t>Здійснено</a:t>
            </a:r>
            <a:r>
              <a:rPr lang="uk-UA" sz="3200" b="1" i="1" smtClean="0">
                <a:solidFill>
                  <a:srgbClr val="008000"/>
                </a:solidFill>
              </a:rPr>
              <a:t> </a:t>
            </a:r>
            <a:r>
              <a:rPr lang="uk-UA" sz="3200" b="1" smtClean="0">
                <a:solidFill>
                  <a:srgbClr val="008000"/>
                </a:solidFill>
              </a:rPr>
              <a:t>експертизу організованого початку 201</a:t>
            </a:r>
            <a:r>
              <a:rPr lang="en-US" sz="3200" b="1" smtClean="0">
                <a:solidFill>
                  <a:srgbClr val="008000"/>
                </a:solidFill>
              </a:rPr>
              <a:t>5</a:t>
            </a:r>
            <a:r>
              <a:rPr lang="uk-UA" sz="3200" b="1" smtClean="0">
                <a:solidFill>
                  <a:srgbClr val="008000"/>
                </a:solidFill>
              </a:rPr>
              <a:t>/201</a:t>
            </a:r>
            <a:r>
              <a:rPr lang="en-US" sz="3200" b="1" smtClean="0">
                <a:solidFill>
                  <a:srgbClr val="008000"/>
                </a:solidFill>
              </a:rPr>
              <a:t>6</a:t>
            </a:r>
            <a:r>
              <a:rPr lang="uk-UA" sz="3200" b="1" smtClean="0">
                <a:solidFill>
                  <a:srgbClr val="008000"/>
                </a:solidFill>
              </a:rPr>
              <a:t> навчального року</a:t>
            </a:r>
            <a:endParaRPr lang="ru-RU" smtClean="0">
              <a:solidFill>
                <a:srgbClr val="008000"/>
              </a:solidFill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uk-UA" smtClean="0">
                <a:latin typeface="Arial" charset="0"/>
              </a:rPr>
              <a:t>Борівський район</a:t>
            </a:r>
          </a:p>
          <a:p>
            <a:pPr eaLnBrk="1" hangingPunct="1"/>
            <a:r>
              <a:rPr lang="uk-UA" smtClean="0">
                <a:latin typeface="Arial" charset="0"/>
              </a:rPr>
              <a:t>Коломацький район</a:t>
            </a:r>
          </a:p>
          <a:p>
            <a:pPr eaLnBrk="1" hangingPunct="1"/>
            <a:r>
              <a:rPr lang="uk-UA" smtClean="0">
                <a:latin typeface="Arial" charset="0"/>
              </a:rPr>
              <a:t>Куп</a:t>
            </a:r>
            <a:r>
              <a:rPr lang="en-US" smtClean="0">
                <a:latin typeface="Arial" charset="0"/>
              </a:rPr>
              <a:t>’</a:t>
            </a:r>
            <a:r>
              <a:rPr lang="uk-UA" smtClean="0">
                <a:latin typeface="Arial" charset="0"/>
              </a:rPr>
              <a:t>янський район</a:t>
            </a:r>
          </a:p>
          <a:p>
            <a:pPr eaLnBrk="1" hangingPunct="1"/>
            <a:r>
              <a:rPr lang="uk-UA" smtClean="0">
                <a:latin typeface="Arial" charset="0"/>
              </a:rPr>
              <a:t>Нововодолазький район</a:t>
            </a:r>
          </a:p>
          <a:p>
            <a:pPr eaLnBrk="1" hangingPunct="1"/>
            <a:r>
              <a:rPr lang="uk-UA" smtClean="0">
                <a:latin typeface="Arial" charset="0"/>
              </a:rPr>
              <a:t>м. Первомайський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8000"/>
                </a:solidFill>
              </a:rPr>
              <a:t>Напрями експертизи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9458" name="Oval 5"/>
          <p:cNvSpPr>
            <a:spLocks noChangeArrowheads="1"/>
          </p:cNvSpPr>
          <p:nvPr/>
        </p:nvSpPr>
        <p:spPr bwMode="auto">
          <a:xfrm>
            <a:off x="3708400" y="1196975"/>
            <a:ext cx="5184775" cy="15843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Планування та проведення заходів </a:t>
            </a:r>
          </a:p>
          <a:p>
            <a:pPr algn="ctr"/>
            <a:r>
              <a:rPr lang="uk-UA"/>
              <a:t>організованого початку </a:t>
            </a:r>
          </a:p>
          <a:p>
            <a:pPr algn="ctr"/>
            <a:r>
              <a:rPr lang="uk-UA"/>
              <a:t>2015/2016 навчального року</a:t>
            </a:r>
            <a:endParaRPr lang="ru-RU"/>
          </a:p>
        </p:txBody>
      </p:sp>
      <p:sp>
        <p:nvSpPr>
          <p:cNvPr id="19459" name="Oval 6"/>
          <p:cNvSpPr>
            <a:spLocks noChangeArrowheads="1"/>
          </p:cNvSpPr>
          <p:nvPr/>
        </p:nvSpPr>
        <p:spPr bwMode="auto">
          <a:xfrm>
            <a:off x="250825" y="2492375"/>
            <a:ext cx="4319588" cy="1800225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Здійснення методичного супроводу </a:t>
            </a:r>
          </a:p>
          <a:p>
            <a:pPr algn="ctr"/>
            <a:r>
              <a:rPr lang="uk-UA"/>
              <a:t>організованого початку </a:t>
            </a:r>
          </a:p>
          <a:p>
            <a:pPr algn="ctr"/>
            <a:r>
              <a:rPr lang="uk-UA"/>
              <a:t>2015/2016 навчального року</a:t>
            </a:r>
            <a:endParaRPr lang="ru-RU"/>
          </a:p>
        </p:txBody>
      </p:sp>
      <p:sp>
        <p:nvSpPr>
          <p:cNvPr id="19460" name="Oval 7"/>
          <p:cNvSpPr>
            <a:spLocks noChangeArrowheads="1"/>
          </p:cNvSpPr>
          <p:nvPr/>
        </p:nvSpPr>
        <p:spPr bwMode="auto">
          <a:xfrm>
            <a:off x="3995738" y="4005263"/>
            <a:ext cx="4103687" cy="180022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dirty="0"/>
              <a:t>Здійснення </a:t>
            </a:r>
          </a:p>
          <a:p>
            <a:pPr algn="ctr"/>
            <a:r>
              <a:rPr lang="uk-UA" smtClean="0"/>
              <a:t>контрольно-аналітичної </a:t>
            </a:r>
            <a:r>
              <a:rPr lang="uk-UA" dirty="0"/>
              <a:t>діяльності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8000"/>
                </a:solidFill>
                <a:latin typeface="Times New Roman" pitchFamily="18" charset="0"/>
              </a:rPr>
              <a:t>Результати експертизи оцінювалися за такими рівнями</a:t>
            </a:r>
            <a:endParaRPr lang="ru-RU" sz="3600" b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Високий рівень – 1,00 – 0,95</a:t>
            </a:r>
          </a:p>
          <a:p>
            <a:pPr eaLnBrk="1" hangingPunct="1"/>
            <a:r>
              <a:rPr lang="uk-UA" smtClean="0"/>
              <a:t>Достатній рівень – 0,94 – 0,65</a:t>
            </a:r>
          </a:p>
          <a:p>
            <a:pPr eaLnBrk="1" hangingPunct="1"/>
            <a:r>
              <a:rPr lang="uk-UA" smtClean="0"/>
              <a:t>Середній рівень – 0,64 – 0,35</a:t>
            </a:r>
          </a:p>
          <a:p>
            <a:pPr eaLnBrk="1" hangingPunct="1"/>
            <a:r>
              <a:rPr lang="uk-UA" smtClean="0"/>
              <a:t>Низький рівень – 0,34 – 0,00</a:t>
            </a: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Заголовок 1"/>
          <p:cNvSpPr txBox="1">
            <a:spLocks/>
          </p:cNvSpPr>
          <p:nvPr/>
        </p:nvSpPr>
        <p:spPr bwMode="auto">
          <a:xfrm>
            <a:off x="539750" y="404813"/>
            <a:ext cx="8064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90" name="Прямоугольник 3"/>
          <p:cNvSpPr>
            <a:spLocks noChangeArrowheads="1"/>
          </p:cNvSpPr>
          <p:nvPr/>
        </p:nvSpPr>
        <p:spPr bwMode="auto">
          <a:xfrm>
            <a:off x="539750" y="1268413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Times New Roman" pitchFamily="18" charset="0"/>
              </a:rPr>
              <a:t> </a:t>
            </a:r>
            <a:endParaRPr lang="ru-RU" sz="2400" i="1">
              <a:latin typeface="Times New Roman" pitchFamily="18" charset="0"/>
            </a:endParaRP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ph idx="4294967295"/>
          </p:nvPr>
        </p:nvGraphicFramePr>
        <p:xfrm>
          <a:off x="179388" y="1484313"/>
          <a:ext cx="7129462" cy="5184775"/>
        </p:xfrm>
        <a:graphic>
          <a:graphicData uri="http://schemas.openxmlformats.org/presentationml/2006/ole">
            <p:oleObj spid="_x0000_s20488" name="Диаграмма" r:id="rId3" imgW="8229687" imgH="5848381" progId="MSGraph.Chart.8">
              <p:embed followColorScheme="full"/>
            </p:oleObj>
          </a:graphicData>
        </a:graphic>
      </p:graphicFrame>
      <p:sp>
        <p:nvSpPr>
          <p:cNvPr id="20491" name="Rectangle 6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964612" cy="1223963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8000"/>
                </a:solidFill>
              </a:rPr>
              <a:t>Планування та проведення заходів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організованого початку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2015/2016 навчального року</a:t>
            </a:r>
            <a:endParaRPr lang="ru-RU" sz="28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8000"/>
                </a:solidFill>
              </a:rPr>
              <a:t>Планування та проведення заходів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організованого початку навчального року</a:t>
            </a:r>
            <a:endParaRPr lang="ru-RU" sz="2800" b="1" smtClean="0">
              <a:solidFill>
                <a:srgbClr val="008000"/>
              </a:solidFill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Не в повному обсязі сформована нормативна база з питань організованого початку 2015/2016 навчального року</a:t>
            </a:r>
            <a:r>
              <a:rPr lang="ru-RU" sz="2400" smtClean="0"/>
              <a:t> у Борівському, Коломацькому районах.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У наказах відділу освіти Коломацького району про організований початок навчального року відсутні посилання на нормативні документи.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З порушеннями сформовані статистичні звіти РВК-77 у Борівському, Коломацькому, Нововодолазькому районах.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Станом на 29.09.2015 не сформовано ст</a:t>
            </a:r>
            <a:r>
              <a:rPr lang="en-US" sz="2400" smtClean="0"/>
              <a:t>a</a:t>
            </a:r>
            <a:r>
              <a:rPr lang="uk-UA" sz="2400" smtClean="0"/>
              <a:t>тистичний звіт РВК-77 у Піско-Радківській ЗОШ Борівського району.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Не в повному обсязі сформовані документи учнів, які здобувають освіту за індивідуальною формою навчання у Борівському, Коломацькому, Куп</a:t>
            </a:r>
            <a:r>
              <a:rPr lang="en-US" sz="2400" smtClean="0"/>
              <a:t>’</a:t>
            </a:r>
            <a:r>
              <a:rPr lang="uk-UA" sz="2400" smtClean="0"/>
              <a:t>янському районах.</a:t>
            </a: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4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8000"/>
                </a:solidFill>
              </a:rPr>
              <a:t>Здійснення методичного супроводу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організованого початку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2015/2016 навчального року</a:t>
            </a:r>
            <a:endParaRPr lang="ru-RU" sz="2800" b="1" smtClean="0">
              <a:solidFill>
                <a:srgbClr val="008000"/>
              </a:solidFill>
            </a:endParaRP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ph idx="1"/>
          </p:nvPr>
        </p:nvGraphicFramePr>
        <p:xfrm>
          <a:off x="0" y="1700213"/>
          <a:ext cx="7812088" cy="4897437"/>
        </p:xfrm>
        <a:graphic>
          <a:graphicData uri="http://schemas.openxmlformats.org/presentationml/2006/ole">
            <p:oleObj spid="_x0000_s25605" name="Диаграмма" r:id="rId3" imgW="8229687" imgH="455297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13787" cy="1296988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8000"/>
                </a:solidFill>
              </a:rPr>
              <a:t>Здійснення методичного супроводу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організованого початку 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2015/2016 навчального року</a:t>
            </a:r>
            <a:endParaRPr lang="ru-RU" sz="2800" b="1" smtClean="0">
              <a:solidFill>
                <a:srgbClr val="008000"/>
              </a:solidFill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79388" y="1844675"/>
            <a:ext cx="8713787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smtClean="0"/>
              <a:t>На методичних радах та засіданнях методичних об</a:t>
            </a:r>
            <a:r>
              <a:rPr lang="en-US" sz="2800" smtClean="0"/>
              <a:t>’</a:t>
            </a:r>
            <a:r>
              <a:rPr lang="uk-UA" sz="2800" smtClean="0"/>
              <a:t>єднань у Борівському, Коломацькому районах питання організованого початку навчального року розглянуті формально.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/>
              <a:t>План роботи методичного кабінету Борівського району містить посилання на документи, що втратили чинність, складений формально.</a:t>
            </a:r>
            <a:endParaRPr lang="ru-RU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8000"/>
                </a:solidFill>
              </a:rPr>
              <a:t>Здійснення </a:t>
            </a:r>
            <a:br>
              <a:rPr lang="uk-UA" sz="2800" b="1" smtClean="0">
                <a:solidFill>
                  <a:srgbClr val="008000"/>
                </a:solidFill>
              </a:rPr>
            </a:br>
            <a:r>
              <a:rPr lang="uk-UA" sz="2800" b="1" smtClean="0">
                <a:solidFill>
                  <a:srgbClr val="008000"/>
                </a:solidFill>
              </a:rPr>
              <a:t>контроль-аналітичної діяльності</a:t>
            </a:r>
            <a:endParaRPr lang="ru-RU" sz="2800" b="1" smtClean="0">
              <a:solidFill>
                <a:srgbClr val="008000"/>
              </a:solidFill>
            </a:endParaRP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ph idx="1"/>
          </p:nvPr>
        </p:nvGraphicFramePr>
        <p:xfrm>
          <a:off x="179388" y="1341438"/>
          <a:ext cx="7561262" cy="5256212"/>
        </p:xfrm>
        <a:graphic>
          <a:graphicData uri="http://schemas.openxmlformats.org/presentationml/2006/ole">
            <p:oleObj spid="_x0000_s26629" name="Диаграмма" r:id="rId3" imgW="8219969" imgH="4543522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721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Диаграмма</vt:lpstr>
      <vt:lpstr>Слайд 1</vt:lpstr>
      <vt:lpstr>Здійснено експертизу організованого початку 2015/2016 навчального року</vt:lpstr>
      <vt:lpstr>Напрями експертизи</vt:lpstr>
      <vt:lpstr>Результати експертизи оцінювалися за такими рівнями</vt:lpstr>
      <vt:lpstr>Планування та проведення заходів  організованого початку  2015/2016 навчального року</vt:lpstr>
      <vt:lpstr>Планування та проведення заходів  організованого початку навчального року</vt:lpstr>
      <vt:lpstr>Здійснення методичного супроводу  організованого початку  2015/2016 навчального року</vt:lpstr>
      <vt:lpstr>Здійснення методичного супроводу  організованого початку  2015/2016 навчального року</vt:lpstr>
      <vt:lpstr>Здійснення  контроль-аналітичної діяльності</vt:lpstr>
      <vt:lpstr>Здійснення  контроль-аналітичної діяльності</vt:lpstr>
      <vt:lpstr>Здійснення  контроль-аналітичної діяльності</vt:lpstr>
      <vt:lpstr>Здійснення  контроль-аналітичної діяльності</vt:lpstr>
      <vt:lpstr>Загальний результат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Your User Name</cp:lastModifiedBy>
  <cp:revision>16</cp:revision>
  <dcterms:created xsi:type="dcterms:W3CDTF">2013-07-29T17:42:42Z</dcterms:created>
  <dcterms:modified xsi:type="dcterms:W3CDTF">2015-10-28T07:10:03Z</dcterms:modified>
</cp:coreProperties>
</file>