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70" r:id="rId3"/>
    <p:sldId id="272" r:id="rId4"/>
    <p:sldId id="271" r:id="rId5"/>
    <p:sldId id="261" r:id="rId6"/>
    <p:sldId id="263" r:id="rId7"/>
    <p:sldId id="264" r:id="rId8"/>
    <p:sldId id="265" r:id="rId9"/>
    <p:sldId id="267" r:id="rId10"/>
    <p:sldId id="266" r:id="rId11"/>
    <p:sldId id="273" r:id="rId12"/>
    <p:sldId id="274" r:id="rId13"/>
    <p:sldId id="282" r:id="rId14"/>
    <p:sldId id="275" r:id="rId15"/>
    <p:sldId id="276" r:id="rId16"/>
    <p:sldId id="283" r:id="rId17"/>
    <p:sldId id="28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CCFF99"/>
    <a:srgbClr val="FFCC99"/>
    <a:srgbClr val="FFFFCC"/>
    <a:srgbClr val="CCFFFF"/>
    <a:srgbClr val="99FF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A86899-CBCA-4BE0-88FF-FBF23F76335C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AC883D1-4E3A-41FC-8E79-BFD7C2375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28B3D-0750-4AA1-B996-AC97936E356C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4DBA9-FFFD-42A7-BC67-6B0297324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4C9D5-E937-4878-9ADA-2EDB20324588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42428-72FC-41DF-AA33-41C3A81A8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88B40-F9C4-4464-A7EC-C558BB6ED23C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6D3EB-3040-44CB-841A-B52731741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2CE81-E7C8-4F6D-B2BF-A24B98364840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BB8-4E61-4503-9BD0-0A99F467F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AE2F7-64D1-4AF3-8FF7-8CB25CDC910E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7260C-FEB0-4885-A76E-1B521BCA7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8BD66-2577-4C18-AB6F-2A730630C9BB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29A3F-FAAC-4EE1-966E-E10118A7D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FE4F0-3EF3-4948-99B9-1EE819551961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47DD7-2BFB-4203-A33E-B74C879A3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126F8-F9FA-4583-B49A-391F8633786C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D7FA6-7C3C-4C89-82CD-DE4AFBBDD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28-1882-494C-B317-821DAB9570FF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7D382-566B-48F7-8D6D-E9AB16D77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68D18-A21C-4F19-8E83-FFA050BA35DF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4E72D-524E-4644-A4AC-EE7AB4FB9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D5875-F6E1-4B1A-BBC7-F83873E002D3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8A25D-9491-4FCF-A746-DC15D7E03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80ACC0-BCCC-45AB-953C-331453D8DF09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A618F0-55BA-40E0-9C5C-B545FD459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/>
          </p:cNvSpPr>
          <p:nvPr>
            <p:ph type="subTitle" idx="4294967295"/>
          </p:nvPr>
        </p:nvSpPr>
        <p:spPr>
          <a:xfrm>
            <a:off x="611188" y="5084763"/>
            <a:ext cx="5969000" cy="1393825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uk-UA" sz="2000" b="1" i="1" smtClean="0">
                <a:solidFill>
                  <a:srgbClr val="005000"/>
                </a:solidFill>
              </a:rPr>
              <a:t>Коваленко В.О., 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uk-UA" sz="2000" b="1" i="1" smtClean="0">
                <a:solidFill>
                  <a:srgbClr val="005000"/>
                </a:solidFill>
              </a:rPr>
              <a:t>головний спеціаліст відділу нормативності 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uk-UA" sz="2000" b="1" i="1" smtClean="0">
                <a:solidFill>
                  <a:srgbClr val="005000"/>
                </a:solidFill>
              </a:rPr>
              <a:t>та якості освіти управління освіти і науки 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uk-UA" sz="2000" b="1" i="1" smtClean="0">
                <a:solidFill>
                  <a:srgbClr val="005000"/>
                </a:solidFill>
              </a:rPr>
              <a:t>Департаменту науки і освіти Харківської обласної державної адміністрації</a:t>
            </a:r>
            <a:endParaRPr lang="ru-RU" sz="2000" b="1" i="1" smtClean="0">
              <a:solidFill>
                <a:srgbClr val="005000"/>
              </a:solidFill>
            </a:endParaRPr>
          </a:p>
        </p:txBody>
      </p:sp>
      <p:sp>
        <p:nvSpPr>
          <p:cNvPr id="14339" name="Rectangle 5"/>
          <p:cNvSpPr>
            <a:spLocks noGrp="1"/>
          </p:cNvSpPr>
          <p:nvPr>
            <p:ph type="ctrTitle" idx="4294967295"/>
          </p:nvPr>
        </p:nvSpPr>
        <p:spPr>
          <a:xfrm>
            <a:off x="684213" y="1196975"/>
            <a:ext cx="7847012" cy="2879725"/>
          </a:xfrm>
        </p:spPr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6600"/>
                </a:solidFill>
              </a:rPr>
              <a:t>П</a:t>
            </a:r>
            <a:r>
              <a:rPr lang="ru-RU" sz="4000" b="1" smtClean="0">
                <a:solidFill>
                  <a:srgbClr val="006600"/>
                </a:solidFill>
              </a:rPr>
              <a:t>ро підсумки контролю </a:t>
            </a:r>
            <a:br>
              <a:rPr lang="ru-RU" sz="4000" b="1" smtClean="0">
                <a:solidFill>
                  <a:srgbClr val="006600"/>
                </a:solidFill>
              </a:rPr>
            </a:br>
            <a:r>
              <a:rPr lang="ru-RU" sz="4000" b="1" smtClean="0">
                <a:solidFill>
                  <a:srgbClr val="006600"/>
                </a:solidFill>
              </a:rPr>
              <a:t>за діяльністю навчальних закладів із високим та середнім ступенем ризику</a:t>
            </a:r>
            <a:br>
              <a:rPr lang="ru-RU" sz="4000" b="1" smtClean="0">
                <a:solidFill>
                  <a:srgbClr val="006600"/>
                </a:solidFill>
              </a:rPr>
            </a:br>
            <a:r>
              <a:rPr lang="ru-RU" sz="4000" b="1" smtClean="0">
                <a:solidFill>
                  <a:srgbClr val="006600"/>
                </a:solidFill>
              </a:rPr>
              <a:t> в ІІІ кварталі 201</a:t>
            </a:r>
            <a:r>
              <a:rPr lang="en-US" sz="4000" b="1" smtClean="0">
                <a:solidFill>
                  <a:srgbClr val="006600"/>
                </a:solidFill>
              </a:rPr>
              <a:t>5</a:t>
            </a:r>
            <a:r>
              <a:rPr lang="ru-RU" sz="4000" b="1" smtClean="0">
                <a:solidFill>
                  <a:srgbClr val="006600"/>
                </a:solidFill>
              </a:rPr>
              <a:t>  року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smtClean="0">
                <a:solidFill>
                  <a:srgbClr val="006600"/>
                </a:solidFill>
              </a:rPr>
              <a:t>Управління </a:t>
            </a:r>
            <a:br>
              <a:rPr lang="uk-UA" sz="3200" b="1" smtClean="0">
                <a:solidFill>
                  <a:srgbClr val="006600"/>
                </a:solidFill>
              </a:rPr>
            </a:br>
            <a:r>
              <a:rPr lang="uk-UA" sz="3200" b="1" smtClean="0">
                <a:solidFill>
                  <a:srgbClr val="006600"/>
                </a:solidFill>
              </a:rPr>
              <a:t>загальноосвітнім навчальним закладом</a:t>
            </a:r>
            <a:endParaRPr lang="ru-RU" sz="3200" b="1" smtClean="0">
              <a:solidFill>
                <a:srgbClr val="006600"/>
              </a:solidFill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200" smtClean="0"/>
              <a:t>Не сформовані органи громадського самоврядування у Кіндрашівській ЗОШ Куп</a:t>
            </a:r>
            <a:r>
              <a:rPr lang="en-US" sz="2200" smtClean="0"/>
              <a:t>’</a:t>
            </a:r>
            <a:r>
              <a:rPr lang="uk-UA" sz="2200" smtClean="0"/>
              <a:t>янської РР.</a:t>
            </a:r>
          </a:p>
          <a:p>
            <a:r>
              <a:rPr lang="uk-UA" sz="2200" smtClean="0"/>
              <a:t>З порушеннями сформовано склад загальних зборів (конференції) у Шевченківському ліцеї Шевченківського району.</a:t>
            </a:r>
          </a:p>
          <a:p>
            <a:r>
              <a:rPr lang="uk-UA" sz="2200" smtClean="0"/>
              <a:t>Не відповідають вимогам ведення ділових паперів протоколи педагогічної ради та рада школи у Кіндрашівській ЗОШ Куп</a:t>
            </a:r>
            <a:r>
              <a:rPr lang="en-US" sz="2200" smtClean="0"/>
              <a:t>’</a:t>
            </a:r>
            <a:r>
              <a:rPr lang="uk-UA" sz="2200" smtClean="0"/>
              <a:t>янської РР.</a:t>
            </a:r>
          </a:p>
          <a:p>
            <a:r>
              <a:rPr lang="uk-UA" sz="2200" smtClean="0"/>
              <a:t>У звіті директора на загальних зборах (конференції) про роботу Шевченківського ліцею Шевченківського району зроблені посилання на нормативні документи, що втратили чинність.</a:t>
            </a:r>
          </a:p>
          <a:p>
            <a:pPr>
              <a:buFont typeface="Arial" charset="0"/>
              <a:buNone/>
            </a:pPr>
            <a:endParaRPr lang="ru-RU" sz="22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33375"/>
            <a:ext cx="8229600" cy="733425"/>
          </a:xfrm>
        </p:spPr>
        <p:txBody>
          <a:bodyPr/>
          <a:lstStyle/>
          <a:p>
            <a:pPr eaLnBrk="1" hangingPunct="1"/>
            <a:r>
              <a:rPr lang="uk-UA" altLang="ru-RU" sz="3200" b="1" smtClean="0">
                <a:solidFill>
                  <a:srgbClr val="005000"/>
                </a:solidFill>
              </a:rPr>
              <a:t>Дошкільні навчальні заклади із високим ступенем ризику</a:t>
            </a:r>
            <a:endParaRPr lang="ru-RU" altLang="ru-RU" sz="3200" b="1" smtClean="0">
              <a:solidFill>
                <a:srgbClr val="005000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4294967295"/>
          </p:nvPr>
        </p:nvSpPr>
        <p:spPr>
          <a:xfrm>
            <a:off x="304800" y="1219200"/>
            <a:ext cx="8610600" cy="5486400"/>
          </a:xfrm>
        </p:spPr>
        <p:txBody>
          <a:bodyPr/>
          <a:lstStyle/>
          <a:p>
            <a:pPr marL="354013" indent="-354013" eaLnBrk="1" hangingPunct="1"/>
            <a:r>
              <a:rPr lang="uk-UA" altLang="ru-RU" sz="2400" smtClean="0"/>
              <a:t>Рябоконівський дошкільний навчальний заклад (дитячий садок) Рябоконівської сільської ради Краснокутського району</a:t>
            </a:r>
            <a:r>
              <a:rPr lang="ru-RU" altLang="ru-RU" sz="2400" smtClean="0"/>
              <a:t>,</a:t>
            </a:r>
            <a:endParaRPr lang="uk-UA" altLang="ru-RU" sz="2400" smtClean="0"/>
          </a:p>
          <a:p>
            <a:pPr marL="354013" indent="-354013" eaLnBrk="1" hangingPunct="1"/>
            <a:r>
              <a:rPr lang="uk-UA" altLang="ru-RU" sz="2400" smtClean="0"/>
              <a:t>Глушківський дошкільний навчальний заклад «Берізка» Глушківської сільської ради Куп’янського району</a:t>
            </a:r>
            <a:r>
              <a:rPr lang="en-US" altLang="ru-RU" sz="2400" smtClean="0"/>
              <a:t>,</a:t>
            </a:r>
            <a:r>
              <a:rPr lang="ru-RU" altLang="ru-RU" sz="2400" smtClean="0"/>
              <a:t> </a:t>
            </a:r>
          </a:p>
          <a:p>
            <a:pPr marL="354013" indent="-354013" eaLnBrk="1" hangingPunct="1"/>
            <a:r>
              <a:rPr lang="uk-UA" altLang="ru-RU" sz="2400" smtClean="0"/>
              <a:t>Дошкільний навчальний заклад (дитячий садок) «Добрячок» Знам'янської сільської ради Нововодолазького району</a:t>
            </a:r>
            <a:r>
              <a:rPr lang="en-US" altLang="ru-RU" sz="2400" smtClean="0"/>
              <a:t>,</a:t>
            </a:r>
            <a:r>
              <a:rPr lang="ru-RU" altLang="ru-RU" sz="2400" smtClean="0"/>
              <a:t> </a:t>
            </a:r>
            <a:endParaRPr lang="en-US" altLang="ru-RU" sz="2400" smtClean="0"/>
          </a:p>
          <a:p>
            <a:pPr marL="354013" indent="-354013">
              <a:spcAft>
                <a:spcPts val="600"/>
              </a:spcAft>
            </a:pPr>
            <a:r>
              <a:rPr lang="uk-UA" altLang="ru-RU" sz="2400" smtClean="0"/>
              <a:t>Куп’янський дошкільний навчальний заклад-ясла-садок № 4 комбінованого типу Куп’янської міської ради</a:t>
            </a:r>
            <a:r>
              <a:rPr lang="en-US" altLang="ru-RU" sz="2400" smtClean="0"/>
              <a:t>,</a:t>
            </a:r>
            <a:endParaRPr lang="uk-UA" altLang="ru-RU" sz="2400" smtClean="0"/>
          </a:p>
          <a:p>
            <a:pPr marL="354013" indent="-354013">
              <a:spcAft>
                <a:spcPts val="600"/>
              </a:spcAft>
            </a:pPr>
            <a:r>
              <a:rPr lang="uk-UA" altLang="ru-RU" sz="2400" smtClean="0"/>
              <a:t>Куп’янський дошкільний навчальний заклад-ясла-садок № 8 комбінованого типу Куп’янської міської ради</a:t>
            </a:r>
            <a:r>
              <a:rPr lang="en-US" altLang="ru-RU" sz="2400" smtClean="0"/>
              <a:t>.</a:t>
            </a:r>
            <a:endParaRPr lang="ru-RU" altLang="ru-RU" sz="2400" smtClean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19100" y="333375"/>
            <a:ext cx="8229600" cy="1038225"/>
          </a:xfrm>
        </p:spPr>
        <p:txBody>
          <a:bodyPr/>
          <a:lstStyle/>
          <a:p>
            <a:pPr eaLnBrk="1" hangingPunct="1"/>
            <a:r>
              <a:rPr lang="uk-UA" altLang="ru-RU" sz="3200" b="1" smtClean="0">
                <a:solidFill>
                  <a:srgbClr val="006600"/>
                </a:solidFill>
              </a:rPr>
              <a:t>Дошкільні навчальні заклади із середнім  ступенем ризику</a:t>
            </a:r>
            <a:endParaRPr lang="ru-RU" altLang="ru-RU" sz="3200" b="1" smtClean="0">
              <a:solidFill>
                <a:srgbClr val="006600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524000"/>
            <a:ext cx="8353425" cy="2481263"/>
          </a:xfrm>
        </p:spPr>
        <p:txBody>
          <a:bodyPr/>
          <a:lstStyle/>
          <a:p>
            <a:pPr marL="269875" indent="-269875" eaLnBrk="1" hangingPunct="1"/>
            <a:endParaRPr lang="ru-RU" altLang="ru-RU" sz="2200" smtClean="0"/>
          </a:p>
          <a:p>
            <a:pPr marL="269875" indent="-269875" eaLnBrk="1" hangingPunct="1"/>
            <a:r>
              <a:rPr lang="az-Cyrl-AZ" alt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uk-UA" altLang="ru-RU" sz="2400" smtClean="0">
                <a:latin typeface="Arial" charset="0"/>
              </a:rPr>
              <a:t>Козачолопанський дошкільний навчальний заклад (ясла-садок) «Сонях» Козачолопанської селищної ради Дергачівського району</a:t>
            </a:r>
            <a:r>
              <a:rPr lang="en-US" altLang="ru-RU" sz="2400" smtClean="0">
                <a:latin typeface="Arial" charset="0"/>
              </a:rPr>
              <a:t>.</a:t>
            </a:r>
            <a:r>
              <a:rPr lang="ru-RU" altLang="ru-RU" sz="280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title" idx="4294967295"/>
          </p:nvPr>
        </p:nvSpPr>
        <p:spPr>
          <a:xfrm>
            <a:off x="539750" y="260350"/>
            <a:ext cx="8229600" cy="1008063"/>
          </a:xfrm>
        </p:spPr>
        <p:txBody>
          <a:bodyPr/>
          <a:lstStyle/>
          <a:p>
            <a:r>
              <a:rPr lang="uk-UA" sz="3200" b="1" smtClean="0">
                <a:solidFill>
                  <a:srgbClr val="006600"/>
                </a:solidFill>
              </a:rPr>
              <a:t>Інспектування </a:t>
            </a:r>
            <a:br>
              <a:rPr lang="uk-UA" sz="3200" b="1" smtClean="0">
                <a:solidFill>
                  <a:srgbClr val="006600"/>
                </a:solidFill>
              </a:rPr>
            </a:br>
            <a:r>
              <a:rPr lang="uk-UA" sz="3200" b="1" smtClean="0">
                <a:solidFill>
                  <a:srgbClr val="006600"/>
                </a:solidFill>
              </a:rPr>
              <a:t>загальноосвітніх навчальних закладів</a:t>
            </a:r>
            <a:endParaRPr lang="ru-RU" sz="3200" b="1" smtClean="0">
              <a:solidFill>
                <a:srgbClr val="006600"/>
              </a:solidFill>
            </a:endParaRPr>
          </a:p>
        </p:txBody>
      </p:sp>
      <p:sp>
        <p:nvSpPr>
          <p:cNvPr id="26626" name="AutoShape 4"/>
          <p:cNvSpPr>
            <a:spLocks noChangeArrowheads="1"/>
          </p:cNvSpPr>
          <p:nvPr/>
        </p:nvSpPr>
        <p:spPr bwMode="auto">
          <a:xfrm>
            <a:off x="395288" y="1125538"/>
            <a:ext cx="4319587" cy="1223962"/>
          </a:xfrm>
          <a:prstGeom prst="horizontalScroll">
            <a:avLst>
              <a:gd name="adj" fmla="val 125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/>
              <a:t>Загальна характеристика </a:t>
            </a:r>
            <a:endParaRPr lang="en-US" sz="1600"/>
          </a:p>
          <a:p>
            <a:pPr algn="ctr"/>
            <a:r>
              <a:rPr lang="ru-RU" sz="1600"/>
              <a:t>та організаційно-правові засади</a:t>
            </a:r>
            <a:endParaRPr lang="en-US" sz="1600"/>
          </a:p>
          <a:p>
            <a:pPr algn="ctr"/>
            <a:r>
              <a:rPr lang="ru-RU" sz="1600"/>
              <a:t> діяльності </a:t>
            </a:r>
          </a:p>
        </p:txBody>
      </p:sp>
      <p:sp>
        <p:nvSpPr>
          <p:cNvPr id="26627" name="AutoShape 5"/>
          <p:cNvSpPr>
            <a:spLocks noChangeArrowheads="1"/>
          </p:cNvSpPr>
          <p:nvPr/>
        </p:nvSpPr>
        <p:spPr bwMode="auto">
          <a:xfrm>
            <a:off x="395288" y="5157788"/>
            <a:ext cx="4321175" cy="1366837"/>
          </a:xfrm>
          <a:prstGeom prst="horizontalScroll">
            <a:avLst>
              <a:gd name="adj" fmla="val 125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600"/>
              <a:t>Забезпечення розвитку та ефективність </a:t>
            </a:r>
            <a:endParaRPr lang="en-US" sz="1600"/>
          </a:p>
          <a:p>
            <a:pPr algn="ctr"/>
            <a:r>
              <a:rPr lang="uk-UA" sz="1600"/>
              <a:t>використання матеріально-технічної </a:t>
            </a:r>
            <a:endParaRPr lang="en-US" sz="1600"/>
          </a:p>
          <a:p>
            <a:pPr algn="ctr"/>
            <a:r>
              <a:rPr lang="uk-UA" sz="1600"/>
              <a:t>та навчально-методичної бази</a:t>
            </a:r>
            <a:r>
              <a:rPr lang="ru-RU"/>
              <a:t> </a:t>
            </a:r>
          </a:p>
        </p:txBody>
      </p:sp>
      <p:sp>
        <p:nvSpPr>
          <p:cNvPr id="26628" name="AutoShape 6"/>
          <p:cNvSpPr>
            <a:spLocks noChangeArrowheads="1"/>
          </p:cNvSpPr>
          <p:nvPr/>
        </p:nvSpPr>
        <p:spPr bwMode="auto">
          <a:xfrm>
            <a:off x="468313" y="2205038"/>
            <a:ext cx="4248150" cy="1944687"/>
          </a:xfrm>
          <a:prstGeom prst="horizontalScroll">
            <a:avLst>
              <a:gd name="adj" fmla="val 125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/>
              <a:t>Дотримання вимог Базового компонента </a:t>
            </a:r>
            <a:endParaRPr lang="en-US" sz="1600"/>
          </a:p>
          <a:p>
            <a:pPr algn="ctr"/>
            <a:r>
              <a:rPr lang="ru-RU" sz="1600"/>
              <a:t>дошкільної освіти. Організація </a:t>
            </a:r>
            <a:endParaRPr lang="en-US" sz="1600"/>
          </a:p>
          <a:p>
            <a:pPr algn="ctr"/>
            <a:r>
              <a:rPr lang="ru-RU" sz="1600"/>
              <a:t>навчально-виховної, навчально-</a:t>
            </a:r>
            <a:endParaRPr lang="en-US" sz="1600"/>
          </a:p>
          <a:p>
            <a:pPr algn="ctr"/>
            <a:r>
              <a:rPr lang="ru-RU" sz="1600"/>
              <a:t>методичної і науково-дослідницької та </a:t>
            </a:r>
            <a:endParaRPr lang="en-US" sz="1600"/>
          </a:p>
          <a:p>
            <a:pPr algn="ctr"/>
            <a:r>
              <a:rPr lang="ru-RU" sz="1600"/>
              <a:t>експериментальної роботи </a:t>
            </a:r>
          </a:p>
        </p:txBody>
      </p:sp>
      <p:sp>
        <p:nvSpPr>
          <p:cNvPr id="26629" name="AutoShape 7"/>
          <p:cNvSpPr>
            <a:spLocks noChangeArrowheads="1"/>
          </p:cNvSpPr>
          <p:nvPr/>
        </p:nvSpPr>
        <p:spPr bwMode="auto">
          <a:xfrm>
            <a:off x="4932363" y="2565400"/>
            <a:ext cx="3744912" cy="1439863"/>
          </a:xfrm>
          <a:prstGeom prst="horizontalScroll">
            <a:avLst>
              <a:gd name="adj" fmla="val 125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600"/>
              <a:t>Ефективність використання </a:t>
            </a:r>
            <a:endParaRPr lang="en-US" sz="1600"/>
          </a:p>
          <a:p>
            <a:pPr algn="ctr"/>
            <a:r>
              <a:rPr lang="uk-UA" sz="1600"/>
              <a:t>педагогічного (кадрового) </a:t>
            </a:r>
            <a:endParaRPr lang="en-US" sz="1600"/>
          </a:p>
          <a:p>
            <a:pPr algn="ctr"/>
            <a:r>
              <a:rPr lang="uk-UA" sz="1600"/>
              <a:t>потенціалу</a:t>
            </a:r>
            <a:r>
              <a:rPr lang="ru-RU"/>
              <a:t> </a:t>
            </a:r>
          </a:p>
        </p:txBody>
      </p:sp>
      <p:sp>
        <p:nvSpPr>
          <p:cNvPr id="26630" name="AutoShape 8"/>
          <p:cNvSpPr>
            <a:spLocks noChangeArrowheads="1"/>
          </p:cNvSpPr>
          <p:nvPr/>
        </p:nvSpPr>
        <p:spPr bwMode="auto">
          <a:xfrm>
            <a:off x="5003800" y="5373688"/>
            <a:ext cx="3744913" cy="1285875"/>
          </a:xfrm>
          <a:prstGeom prst="horizontalScroll">
            <a:avLst>
              <a:gd name="adj" fmla="val 125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/>
              <a:t>Якість надання дошкільної освіти</a:t>
            </a:r>
            <a:r>
              <a:rPr lang="ru-RU"/>
              <a:t> </a:t>
            </a:r>
          </a:p>
        </p:txBody>
      </p:sp>
      <p:sp>
        <p:nvSpPr>
          <p:cNvPr id="26631" name="AutoShape 9"/>
          <p:cNvSpPr>
            <a:spLocks noChangeArrowheads="1"/>
          </p:cNvSpPr>
          <p:nvPr/>
        </p:nvSpPr>
        <p:spPr bwMode="auto">
          <a:xfrm>
            <a:off x="4932363" y="1341438"/>
            <a:ext cx="3816350" cy="1223962"/>
          </a:xfrm>
          <a:prstGeom prst="horizontalScroll">
            <a:avLst>
              <a:gd name="adj" fmla="val 125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/>
              <a:t>Формування дитячого </a:t>
            </a:r>
            <a:endParaRPr lang="en-US" sz="1600"/>
          </a:p>
          <a:p>
            <a:pPr algn="ctr"/>
            <a:r>
              <a:rPr lang="ru-RU" sz="1600"/>
              <a:t>контингенту 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468313" y="4076700"/>
            <a:ext cx="4248150" cy="1143000"/>
          </a:xfrm>
          <a:prstGeom prst="horizontalScroll">
            <a:avLst>
              <a:gd name="adj" fmla="val 125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Управління </a:t>
            </a:r>
            <a:endParaRPr lang="en-US" sz="1600"/>
          </a:p>
          <a:p>
            <a:pPr algn="ctr"/>
            <a:r>
              <a:rPr lang="ru-RU" sz="1600"/>
              <a:t>дошкільним навчальним закладом 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4932363" y="3789363"/>
            <a:ext cx="3816350" cy="1727200"/>
          </a:xfrm>
          <a:prstGeom prst="horizontalScroll">
            <a:avLst>
              <a:gd name="adj" fmla="val 125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Соціальний захист, збереження </a:t>
            </a:r>
            <a:endParaRPr lang="en-US" sz="1600"/>
          </a:p>
          <a:p>
            <a:pPr algn="ctr"/>
            <a:r>
              <a:rPr lang="ru-RU" sz="1600"/>
              <a:t>та зміцнення здоров’я дітей. </a:t>
            </a:r>
            <a:endParaRPr lang="en-US" sz="1600"/>
          </a:p>
          <a:p>
            <a:pPr algn="ctr"/>
            <a:r>
              <a:rPr lang="ru-RU" sz="1600"/>
              <a:t>Охорона праці і безпека </a:t>
            </a:r>
            <a:endParaRPr lang="en-US" sz="1600"/>
          </a:p>
          <a:p>
            <a:pPr algn="ctr"/>
            <a:r>
              <a:rPr lang="ru-RU" sz="1600"/>
              <a:t>життєдіяльності учасників </a:t>
            </a:r>
            <a:endParaRPr lang="en-US" sz="1600"/>
          </a:p>
          <a:p>
            <a:pPr algn="ctr"/>
            <a:r>
              <a:rPr lang="ru-RU" sz="1600"/>
              <a:t>навчально-виховного процесу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76250"/>
            <a:ext cx="8664575" cy="865188"/>
          </a:xfrm>
        </p:spPr>
        <p:txBody>
          <a:bodyPr/>
          <a:lstStyle/>
          <a:p>
            <a:pPr eaLnBrk="1" hangingPunct="1"/>
            <a:r>
              <a:rPr lang="uk-UA" altLang="ru-RU" sz="2400" b="1" smtClean="0">
                <a:solidFill>
                  <a:srgbClr val="006600"/>
                </a:solidFill>
              </a:rPr>
              <a:t>Організація навчально-виховної, навчально-методичної і</a:t>
            </a:r>
            <a:r>
              <a:rPr lang="en-US" altLang="ru-RU" sz="2400" b="1" smtClean="0">
                <a:solidFill>
                  <a:srgbClr val="006600"/>
                </a:solidFill>
              </a:rPr>
              <a:t> </a:t>
            </a:r>
            <a:r>
              <a:rPr lang="uk-UA" altLang="ru-RU" sz="2400" b="1" smtClean="0">
                <a:solidFill>
                  <a:srgbClr val="006600"/>
                </a:solidFill>
              </a:rPr>
              <a:t>науково-дослідницької та експериментальної роботи</a:t>
            </a:r>
            <a:r>
              <a:rPr lang="ru-RU" altLang="ru-RU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12875"/>
            <a:ext cx="8424863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200" smtClean="0">
                <a:latin typeface="Arial" charset="0"/>
              </a:rPr>
              <a:t>Режим роботи закладу не погоджено з відповідним органом управління охорони здоров’я</a:t>
            </a:r>
            <a:r>
              <a:rPr lang="en-US" altLang="ru-RU" sz="2200" smtClean="0">
                <a:latin typeface="Arial" charset="0"/>
              </a:rPr>
              <a:t>.</a:t>
            </a:r>
            <a:endParaRPr lang="uk-UA" altLang="ru-RU" sz="22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uk-UA" altLang="ru-RU" sz="2200" smtClean="0">
                <a:latin typeface="Arial" charset="0"/>
              </a:rPr>
              <a:t>Медичні картки дітей  не відповідають встановленій формі  (ф.026/о)</a:t>
            </a:r>
            <a:r>
              <a:rPr lang="en-US" altLang="ru-RU" sz="2200" smtClean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uk-UA" altLang="ru-RU" sz="2200" smtClean="0">
                <a:latin typeface="Arial" charset="0"/>
              </a:rPr>
              <a:t>Не впорядковано до вимог  Інструкції з організації харчування дітей у дошкільних навчальних закладах ведення відповідних журналів</a:t>
            </a:r>
            <a:r>
              <a:rPr lang="ru-RU" altLang="ru-RU" sz="2200" smtClean="0">
                <a:latin typeface="Arial" charset="0"/>
              </a:rPr>
              <a:t> </a:t>
            </a:r>
            <a:endParaRPr lang="en-US" altLang="ru-RU" sz="220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ru-RU" sz="2200" smtClean="0">
                <a:latin typeface="Arial" charset="0"/>
              </a:rPr>
              <a:t>     </a:t>
            </a:r>
            <a:r>
              <a:rPr lang="uk-UA" altLang="ru-RU" sz="2200" smtClean="0">
                <a:latin typeface="Arial" charset="0"/>
              </a:rPr>
              <a:t>у Куп’янськ</a:t>
            </a:r>
            <a:r>
              <a:rPr lang="ru-RU" altLang="ru-RU" sz="2200" smtClean="0">
                <a:latin typeface="Arial" charset="0"/>
              </a:rPr>
              <a:t>ому ДНЗ </a:t>
            </a:r>
            <a:r>
              <a:rPr lang="uk-UA" altLang="ru-RU" sz="2200" smtClean="0">
                <a:latin typeface="Arial" charset="0"/>
              </a:rPr>
              <a:t>яслах-садку № 8 комбінованого типу Куп’янської міської ради, Куп’янськ</a:t>
            </a:r>
            <a:r>
              <a:rPr lang="ru-RU" altLang="ru-RU" sz="2200" smtClean="0">
                <a:latin typeface="Arial" charset="0"/>
              </a:rPr>
              <a:t>ому ДНЗ </a:t>
            </a:r>
            <a:r>
              <a:rPr lang="uk-UA" altLang="ru-RU" sz="2200" smtClean="0">
                <a:latin typeface="Arial" charset="0"/>
              </a:rPr>
              <a:t>яслах-садку № </a:t>
            </a:r>
            <a:r>
              <a:rPr lang="ru-RU" altLang="ru-RU" sz="2200" smtClean="0">
                <a:latin typeface="Arial" charset="0"/>
              </a:rPr>
              <a:t>4 </a:t>
            </a:r>
            <a:r>
              <a:rPr lang="uk-UA" altLang="ru-RU" sz="2200" smtClean="0">
                <a:latin typeface="Arial" charset="0"/>
              </a:rPr>
              <a:t>комбінованого типу Куп’янської міської ради, Глушківськ</a:t>
            </a:r>
            <a:r>
              <a:rPr lang="ru-RU" altLang="ru-RU" sz="2200" smtClean="0">
                <a:latin typeface="Arial" charset="0"/>
              </a:rPr>
              <a:t>ому ДНЗ</a:t>
            </a:r>
            <a:r>
              <a:rPr lang="uk-UA" altLang="ru-RU" sz="2200" smtClean="0">
                <a:latin typeface="Arial" charset="0"/>
              </a:rPr>
              <a:t> «Берізка» Глушківської сільської ради Куп’янського району</a:t>
            </a:r>
          </a:p>
          <a:p>
            <a:pPr>
              <a:lnSpc>
                <a:spcPct val="80000"/>
              </a:lnSpc>
            </a:pPr>
            <a:r>
              <a:rPr lang="ru-RU" altLang="ru-RU" sz="2200" smtClean="0"/>
              <a:t>Н</a:t>
            </a:r>
            <a:r>
              <a:rPr lang="uk-UA" altLang="ru-RU" sz="2200" smtClean="0"/>
              <a:t>е відповідає нормативним вимогам 	</a:t>
            </a:r>
            <a:r>
              <a:rPr lang="ru-RU" altLang="ru-RU" sz="2200" smtClean="0"/>
              <a:t>д</a:t>
            </a:r>
            <a:r>
              <a:rPr lang="uk-UA" altLang="ru-RU" sz="2200" smtClean="0"/>
              <a:t>опустиме навчальне навантаження для дітей у ДНЗ (дитячий садок) «Добрячок» Знам'янської сільської ради Нововодолазького району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altLang="ru-RU" sz="2200" smtClean="0"/>
              <a:t> </a:t>
            </a:r>
            <a:r>
              <a:rPr lang="en-US" altLang="ru-RU" sz="2200" smtClean="0"/>
              <a:t>    </a:t>
            </a:r>
            <a:r>
              <a:rPr lang="uk-UA" altLang="ru-RU" sz="2000" i="1" smtClean="0"/>
              <a:t>(наказ Міністерства освіти і науки від 20.04.2015 № 446 «Про затвердження гранично допустимого навчального навантаження на дитину у дошкільних навчальних закладах різних типів і форм власності»</a:t>
            </a:r>
            <a:r>
              <a:rPr lang="ru-RU" altLang="ru-RU" sz="2000" i="1" smtClean="0"/>
              <a:t>)</a:t>
            </a:r>
            <a:r>
              <a:rPr lang="en-US" altLang="ru-RU" sz="2000" i="1" smtClean="0"/>
              <a:t>.</a:t>
            </a:r>
            <a:endParaRPr lang="uk-UA" altLang="ru-RU" sz="2000" i="1" smtClean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813"/>
            <a:ext cx="8839200" cy="890587"/>
          </a:xfrm>
        </p:spPr>
        <p:txBody>
          <a:bodyPr/>
          <a:lstStyle/>
          <a:p>
            <a:pPr eaLnBrk="1" hangingPunct="1"/>
            <a:r>
              <a:rPr lang="en-US" altLang="ru-RU" sz="2800" b="1" smtClean="0">
                <a:solidFill>
                  <a:srgbClr val="006600"/>
                </a:solidFill>
                <a:latin typeface="Arial" charset="0"/>
              </a:rPr>
              <a:t>Загальна характеристика та                          організаційно-правові засади діяльності</a:t>
            </a:r>
            <a:r>
              <a:rPr lang="ru-RU" altLang="ru-RU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4313"/>
            <a:ext cx="8353425" cy="5221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200" smtClean="0"/>
              <a:t>У штатному розписі Рябоконівськ</a:t>
            </a:r>
            <a:r>
              <a:rPr lang="ru-RU" altLang="ru-RU" sz="2200" smtClean="0"/>
              <a:t>ого ДНЗ </a:t>
            </a:r>
            <a:r>
              <a:rPr lang="uk-UA" altLang="ru-RU" sz="2200" smtClean="0"/>
              <a:t> (дитячий садок) Рябоконівської сільської ради Краснокутського району не передбачено посаду музичного керівника та медичної сестри</a:t>
            </a:r>
            <a:r>
              <a:rPr lang="ru-RU" altLang="ru-RU" sz="2200" smtClean="0"/>
              <a:t>, </a:t>
            </a:r>
            <a:r>
              <a:rPr lang="uk-UA" altLang="ru-RU" sz="2200" smtClean="0"/>
              <a:t> не облаштовано медичний кабінет та ізолятор</a:t>
            </a:r>
            <a:r>
              <a:rPr lang="en-US" altLang="ru-RU" sz="2200" smtClean="0"/>
              <a:t>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ru-RU" sz="2200" smtClean="0"/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uk-UA" altLang="ru-RU" sz="2400" b="1" smtClean="0">
                <a:solidFill>
                  <a:srgbClr val="006600"/>
                </a:solidFill>
              </a:rPr>
              <a:t>Ефективність використання педагогічного </a:t>
            </a:r>
            <a:endParaRPr lang="en-US" altLang="ru-RU" sz="2400" b="1" smtClean="0">
              <a:solidFill>
                <a:srgbClr val="006600"/>
              </a:solidFill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uk-UA" altLang="ru-RU" sz="2400" b="1" smtClean="0">
                <a:solidFill>
                  <a:srgbClr val="006600"/>
                </a:solidFill>
              </a:rPr>
              <a:t>(кадрового) потенціалу</a:t>
            </a:r>
            <a:endParaRPr lang="en-US" altLang="ru-RU" sz="2400" b="1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uk-UA" altLang="ru-RU" sz="2200" smtClean="0"/>
              <a:t>Відсутня відповідна фахова освіта у завідувач</a:t>
            </a:r>
            <a:r>
              <a:rPr lang="ru-RU" altLang="ru-RU" sz="2200" smtClean="0"/>
              <a:t>ів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altLang="ru-RU" sz="2200" smtClean="0"/>
              <a:t>	Рябоконівськ</a:t>
            </a:r>
            <a:r>
              <a:rPr lang="ru-RU" altLang="ru-RU" sz="2200" smtClean="0"/>
              <a:t>ого ДНЗ </a:t>
            </a:r>
            <a:r>
              <a:rPr lang="uk-UA" altLang="ru-RU" sz="2200" smtClean="0"/>
              <a:t> (дитячий садок) Рябоконівської сільської ради Краснокутського району, Козачолопанськ</a:t>
            </a:r>
            <a:r>
              <a:rPr lang="ru-RU" altLang="ru-RU" sz="2200" smtClean="0"/>
              <a:t>ого ДНЗ</a:t>
            </a:r>
            <a:r>
              <a:rPr lang="uk-UA" altLang="ru-RU" sz="2200" smtClean="0"/>
              <a:t> (ясла-садок) «Сонях» Козачолопанської селищної ради Дергачівського району  </a:t>
            </a:r>
            <a:r>
              <a:rPr lang="ru-RU" altLang="ru-RU" sz="2200" smtClean="0"/>
              <a:t> </a:t>
            </a:r>
            <a:r>
              <a:rPr lang="uk-UA" altLang="ru-RU" sz="2200" smtClean="0"/>
              <a:t>Куп’янськ</a:t>
            </a:r>
            <a:r>
              <a:rPr lang="ru-RU" altLang="ru-RU" sz="2200" smtClean="0"/>
              <a:t>ого ДНЗ </a:t>
            </a:r>
            <a:r>
              <a:rPr lang="uk-UA" altLang="ru-RU" sz="2200" smtClean="0"/>
              <a:t>яслах-садк</a:t>
            </a:r>
            <a:r>
              <a:rPr lang="ru-RU" altLang="ru-RU" sz="2200" smtClean="0"/>
              <a:t>у</a:t>
            </a:r>
            <a:r>
              <a:rPr lang="uk-UA" altLang="ru-RU" sz="2200" smtClean="0"/>
              <a:t> № 8 комбінованого типу Куп’янської міської ради,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altLang="ru-RU" sz="2200" smtClean="0"/>
              <a:t>	Куп’янськ</a:t>
            </a:r>
            <a:r>
              <a:rPr lang="ru-RU" altLang="ru-RU" sz="2200" smtClean="0"/>
              <a:t>ого ДНЗ </a:t>
            </a:r>
            <a:r>
              <a:rPr lang="uk-UA" altLang="ru-RU" sz="2200" smtClean="0"/>
              <a:t>яслах-садку № </a:t>
            </a:r>
            <a:r>
              <a:rPr lang="ru-RU" altLang="ru-RU" sz="2200" smtClean="0"/>
              <a:t>4 </a:t>
            </a:r>
            <a:r>
              <a:rPr lang="uk-UA" altLang="ru-RU" sz="2200" smtClean="0"/>
              <a:t>комбінованого типу Куп’янської міської ради,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altLang="ru-RU" sz="2200" smtClean="0"/>
              <a:t>	ДНЗ (дитячий садок) «Добрячок» Знам'янської сільської ради Нововодолазького району</a:t>
            </a:r>
            <a:r>
              <a:rPr lang="en-US" altLang="ru-RU" sz="2200" smtClean="0"/>
              <a:t>.</a:t>
            </a:r>
            <a:endParaRPr lang="uk-UA" altLang="ru-RU" sz="2200" b="1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uk-UA" sz="2800" b="1" smtClean="0">
                <a:solidFill>
                  <a:srgbClr val="006600"/>
                </a:solidFill>
                <a:latin typeface="Arial" charset="0"/>
              </a:rPr>
              <a:t>Формування дитячого контингенту</a:t>
            </a:r>
            <a:r>
              <a:rPr lang="ru-RU" sz="4000" smtClean="0"/>
              <a:t> 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400" smtClean="0"/>
              <a:t>Потребує впорядкування до нормативних вимог ведення журналу прибуття (вибуття) дітей у закладі у ДНЗ (дитячий садок) «Добрячок» Знам'янської сільської ради Нововодолазького району, Куп’янськ</a:t>
            </a:r>
            <a:r>
              <a:rPr lang="ru-RU" altLang="ru-RU" sz="2400" smtClean="0"/>
              <a:t>ому ДНЗ </a:t>
            </a:r>
            <a:r>
              <a:rPr lang="uk-UA" altLang="ru-RU" sz="2400" smtClean="0"/>
              <a:t>яслах-садку № 8 комбінованого типу Куп’янської міської ради</a:t>
            </a:r>
            <a:r>
              <a:rPr lang="en-US" altLang="ru-RU" sz="2400" smtClean="0"/>
              <a:t>.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Кількість дітей у вікових групах за списками перевищує нормативи наповнюваності груп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400" smtClean="0"/>
              <a:t>	у </a:t>
            </a:r>
            <a:r>
              <a:rPr lang="uk-UA" altLang="ru-RU" sz="2400" smtClean="0"/>
              <a:t>Рябоконівськ</a:t>
            </a:r>
            <a:r>
              <a:rPr lang="ru-RU" altLang="ru-RU" sz="2400" smtClean="0"/>
              <a:t>ому ДНЗ </a:t>
            </a:r>
            <a:r>
              <a:rPr lang="uk-UA" altLang="ru-RU" sz="2400" smtClean="0"/>
              <a:t> (дитячий садок) Рябоконівської сільської ради Краснокутського району, Козачолопанськ</a:t>
            </a:r>
            <a:r>
              <a:rPr lang="ru-RU" altLang="ru-RU" sz="2400" smtClean="0"/>
              <a:t>ому ДНЗ</a:t>
            </a:r>
            <a:r>
              <a:rPr lang="uk-UA" altLang="ru-RU" sz="2400" smtClean="0"/>
              <a:t> (ясла-садок) «Сонях» Козачолопанської селищної ради Дергачівського району,  </a:t>
            </a:r>
            <a:r>
              <a:rPr lang="ru-RU" altLang="ru-RU" sz="2400" smtClean="0"/>
              <a:t> </a:t>
            </a:r>
            <a:r>
              <a:rPr lang="uk-UA" altLang="ru-RU" sz="2400" smtClean="0"/>
              <a:t>Куп’янськ</a:t>
            </a:r>
            <a:r>
              <a:rPr lang="ru-RU" altLang="ru-RU" sz="2400" smtClean="0"/>
              <a:t>ому ДНЗ </a:t>
            </a:r>
            <a:r>
              <a:rPr lang="uk-UA" altLang="ru-RU" sz="2400" smtClean="0"/>
              <a:t>яслах-садк</a:t>
            </a:r>
            <a:r>
              <a:rPr lang="ru-RU" altLang="ru-RU" sz="2400" smtClean="0"/>
              <a:t>у</a:t>
            </a:r>
            <a:r>
              <a:rPr lang="uk-UA" altLang="ru-RU" sz="2400" smtClean="0"/>
              <a:t> № 8 комбінованого типу Куп’янської міської ради,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altLang="ru-RU" sz="2400" smtClean="0"/>
              <a:t>	Куп’янськ</a:t>
            </a:r>
            <a:r>
              <a:rPr lang="ru-RU" altLang="ru-RU" sz="2400" smtClean="0"/>
              <a:t>ому ДНЗ </a:t>
            </a:r>
            <a:r>
              <a:rPr lang="uk-UA" altLang="ru-RU" sz="2400" smtClean="0"/>
              <a:t>яслах-садку № </a:t>
            </a:r>
            <a:r>
              <a:rPr lang="ru-RU" altLang="ru-RU" sz="2400" smtClean="0"/>
              <a:t>4 </a:t>
            </a:r>
            <a:r>
              <a:rPr lang="uk-UA" altLang="ru-RU" sz="2400" smtClean="0"/>
              <a:t>комбінованого типу Куп’янської міської ради</a:t>
            </a:r>
            <a:r>
              <a:rPr lang="en-US" altLang="ru-RU" sz="2400" smtClean="0"/>
              <a:t>.</a:t>
            </a:r>
            <a:r>
              <a:rPr lang="uk-UA" altLang="ru-RU" sz="2400" smtClean="0"/>
              <a:t> </a:t>
            </a:r>
            <a:endParaRPr lang="ru-RU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smtClean="0">
                <a:solidFill>
                  <a:srgbClr val="006600"/>
                </a:solidFill>
              </a:rPr>
              <a:t>Якість надання дошкільної освіти</a:t>
            </a:r>
            <a:r>
              <a:rPr lang="ru-RU" smtClean="0"/>
              <a:t> 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400" smtClean="0"/>
              <a:t>За наслідками здійснення державного нагляду(контролю) за діяльністю </a:t>
            </a:r>
            <a:r>
              <a:rPr lang="uk-UA" altLang="ru-RU" sz="2400" smtClean="0"/>
              <a:t>Глушківськ</a:t>
            </a:r>
            <a:r>
              <a:rPr lang="ru-RU" altLang="ru-RU" sz="2400" smtClean="0"/>
              <a:t>ого ДНЗ</a:t>
            </a:r>
            <a:r>
              <a:rPr lang="uk-UA" altLang="ru-RU" sz="2400" smtClean="0"/>
              <a:t> «Берізка» Глушківської сільської ради Куп’янського району </a:t>
            </a:r>
            <a:r>
              <a:rPr lang="uk-UA" sz="2400" smtClean="0"/>
              <a:t> у 2014 році (протокол від 17.11.2014) не усунуто зауваження щодо внесення змін до статуту в частині визначення типу закладу та порядку прийому дітей</a:t>
            </a:r>
            <a:r>
              <a:rPr lang="en-US" sz="2400" smtClean="0"/>
              <a:t>.</a:t>
            </a:r>
            <a:endParaRPr lang="ru-RU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91512" cy="3024187"/>
          </a:xfrm>
        </p:spPr>
        <p:txBody>
          <a:bodyPr/>
          <a:lstStyle/>
          <a:p>
            <a:r>
              <a:rPr lang="uk-UA" sz="2800" b="1" smtClean="0">
                <a:solidFill>
                  <a:srgbClr val="006600"/>
                </a:solidFill>
              </a:rPr>
              <a:t>Наказ Департаменту науки і освіти Харківської обласної державної адміністрації </a:t>
            </a:r>
            <a:r>
              <a:rPr lang="en-US" sz="2800" b="1" smtClean="0">
                <a:solidFill>
                  <a:srgbClr val="006600"/>
                </a:solidFill>
              </a:rPr>
              <a:t/>
            </a:r>
            <a:br>
              <a:rPr lang="en-US" sz="2800" b="1" smtClean="0">
                <a:solidFill>
                  <a:srgbClr val="006600"/>
                </a:solidFill>
              </a:rPr>
            </a:br>
            <a:r>
              <a:rPr lang="uk-UA" sz="2800" b="1" smtClean="0">
                <a:solidFill>
                  <a:srgbClr val="006600"/>
                </a:solidFill>
              </a:rPr>
              <a:t>від 30.06.2015 № 337 “Про здійснення державного нагляду (контролю) за діяльністю дошкільних </a:t>
            </a:r>
            <a:br>
              <a:rPr lang="uk-UA" sz="2800" b="1" smtClean="0">
                <a:solidFill>
                  <a:srgbClr val="006600"/>
                </a:solidFill>
              </a:rPr>
            </a:br>
            <a:r>
              <a:rPr lang="uk-UA" sz="2800" b="1" smtClean="0">
                <a:solidFill>
                  <a:srgbClr val="006600"/>
                </a:solidFill>
              </a:rPr>
              <a:t>та загальноосвітніх навчальних закладів із високим і середнім ступенями ризику </a:t>
            </a:r>
            <a:br>
              <a:rPr lang="uk-UA" sz="2800" b="1" smtClean="0">
                <a:solidFill>
                  <a:srgbClr val="006600"/>
                </a:solidFill>
              </a:rPr>
            </a:br>
            <a:r>
              <a:rPr lang="uk-UA" sz="2800" b="1" smtClean="0">
                <a:solidFill>
                  <a:srgbClr val="006600"/>
                </a:solidFill>
              </a:rPr>
              <a:t>в ІІ</a:t>
            </a:r>
            <a:r>
              <a:rPr lang="en-US" sz="2800" b="1" smtClean="0">
                <a:solidFill>
                  <a:srgbClr val="006600"/>
                </a:solidFill>
              </a:rPr>
              <a:t>I</a:t>
            </a:r>
            <a:r>
              <a:rPr lang="uk-UA" sz="2800" b="1" smtClean="0">
                <a:solidFill>
                  <a:srgbClr val="006600"/>
                </a:solidFill>
              </a:rPr>
              <a:t> кварталі 2015 року”</a:t>
            </a:r>
            <a:endParaRPr lang="ru-RU" sz="2800" b="1" smtClean="0">
              <a:solidFill>
                <a:srgbClr val="006600"/>
              </a:solidFill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457200" y="3573463"/>
            <a:ext cx="8229600" cy="2951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 smtClean="0"/>
              <a:t>Дергачівський район – 1 ДНЗ;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Краснокутський район – 1 ДНЗ;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Нововодолазький район – 1 ДНЗ;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м. Куп</a:t>
            </a:r>
            <a:r>
              <a:rPr lang="en-US" sz="2400" smtClean="0"/>
              <a:t>’</a:t>
            </a:r>
            <a:r>
              <a:rPr lang="uk-UA" sz="2400" smtClean="0"/>
              <a:t>янськ – 2 ДНЗ;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Куп</a:t>
            </a:r>
            <a:r>
              <a:rPr lang="en-US" sz="2400" smtClean="0"/>
              <a:t>’</a:t>
            </a:r>
            <a:r>
              <a:rPr lang="uk-UA" sz="2400" smtClean="0"/>
              <a:t>янський район – 1 ДНЗ, 4 ЗНЗ;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Шевченківский район – 1 ЗНЗ;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м. Первомайський – 1 ЗНЗ, 1 МНВК;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навчальні заклади обласного підпорядкування – 1 ЗНЗ.</a:t>
            </a:r>
            <a:endParaRPr lang="ru-RU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3200" b="1" smtClean="0">
                <a:solidFill>
                  <a:srgbClr val="106620"/>
                </a:solidFill>
              </a:rPr>
              <a:t>Інспектування </a:t>
            </a:r>
            <a:br>
              <a:rPr lang="uk-UA" sz="3200" b="1" smtClean="0">
                <a:solidFill>
                  <a:srgbClr val="106620"/>
                </a:solidFill>
              </a:rPr>
            </a:br>
            <a:r>
              <a:rPr lang="uk-UA" sz="3200" b="1" smtClean="0">
                <a:solidFill>
                  <a:srgbClr val="106620"/>
                </a:solidFill>
              </a:rPr>
              <a:t>загальноосвітніх навчальних закладів</a:t>
            </a:r>
            <a:endParaRPr lang="ru-RU" sz="3200" b="1" smtClean="0">
              <a:solidFill>
                <a:srgbClr val="106620"/>
              </a:solidFill>
            </a:endParaRPr>
          </a:p>
        </p:txBody>
      </p:sp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8175" y="-242888"/>
            <a:ext cx="1301115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title" idx="4294967295"/>
          </p:nvPr>
        </p:nvSpPr>
        <p:spPr>
          <a:xfrm>
            <a:off x="539750" y="260350"/>
            <a:ext cx="8229600" cy="1008063"/>
          </a:xfrm>
        </p:spPr>
        <p:txBody>
          <a:bodyPr/>
          <a:lstStyle/>
          <a:p>
            <a:r>
              <a:rPr lang="uk-UA" sz="3200" b="1" smtClean="0">
                <a:solidFill>
                  <a:srgbClr val="006600"/>
                </a:solidFill>
              </a:rPr>
              <a:t>Інспектування </a:t>
            </a:r>
            <a:br>
              <a:rPr lang="uk-UA" sz="3200" b="1" smtClean="0">
                <a:solidFill>
                  <a:srgbClr val="006600"/>
                </a:solidFill>
              </a:rPr>
            </a:br>
            <a:r>
              <a:rPr lang="uk-UA" sz="3200" b="1" smtClean="0">
                <a:solidFill>
                  <a:srgbClr val="006600"/>
                </a:solidFill>
              </a:rPr>
              <a:t>загальноосвітніх навчальних закладів</a:t>
            </a:r>
            <a:endParaRPr lang="ru-RU" sz="3200" b="1" smtClean="0">
              <a:solidFill>
                <a:srgbClr val="006600"/>
              </a:solidFill>
            </a:endParaRPr>
          </a:p>
        </p:txBody>
      </p:sp>
      <p:sp>
        <p:nvSpPr>
          <p:cNvPr id="17410" name="AutoShape 4"/>
          <p:cNvSpPr>
            <a:spLocks noChangeArrowheads="1"/>
          </p:cNvSpPr>
          <p:nvPr/>
        </p:nvSpPr>
        <p:spPr bwMode="auto">
          <a:xfrm>
            <a:off x="395288" y="1125538"/>
            <a:ext cx="4319587" cy="1800225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Нормативно-правові підстави </a:t>
            </a:r>
            <a:endParaRPr lang="en-US"/>
          </a:p>
          <a:p>
            <a:pPr algn="ctr"/>
            <a:r>
              <a:rPr lang="uk-UA"/>
              <a:t>для провадження діяльності </a:t>
            </a:r>
            <a:endParaRPr lang="en-US"/>
          </a:p>
          <a:p>
            <a:pPr algn="ctr"/>
            <a:r>
              <a:rPr lang="uk-UA"/>
              <a:t>з надання освітніх послуг </a:t>
            </a:r>
            <a:endParaRPr lang="en-US"/>
          </a:p>
          <a:p>
            <a:pPr algn="ctr"/>
            <a:r>
              <a:rPr lang="uk-UA"/>
              <a:t>у сфері загальної середньої освіти</a:t>
            </a:r>
            <a:endParaRPr lang="ru-RU"/>
          </a:p>
        </p:txBody>
      </p:sp>
      <p:sp>
        <p:nvSpPr>
          <p:cNvPr id="17411" name="AutoShape 5"/>
          <p:cNvSpPr>
            <a:spLocks noChangeArrowheads="1"/>
          </p:cNvSpPr>
          <p:nvPr/>
        </p:nvSpPr>
        <p:spPr bwMode="auto">
          <a:xfrm>
            <a:off x="395288" y="4724400"/>
            <a:ext cx="4321175" cy="1584325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Забезпечення розвитку </a:t>
            </a:r>
            <a:endParaRPr lang="en-US"/>
          </a:p>
          <a:p>
            <a:pPr algn="ctr"/>
            <a:r>
              <a:rPr lang="uk-UA"/>
              <a:t>та ефективність використання </a:t>
            </a:r>
            <a:endParaRPr lang="en-US"/>
          </a:p>
          <a:p>
            <a:pPr algn="ctr"/>
            <a:r>
              <a:rPr lang="uk-UA"/>
              <a:t>матеріально-технічної та </a:t>
            </a:r>
            <a:endParaRPr lang="en-US"/>
          </a:p>
          <a:p>
            <a:pPr algn="ctr"/>
            <a:r>
              <a:rPr lang="uk-UA"/>
              <a:t>навчально-методичної бази</a:t>
            </a:r>
            <a:endParaRPr lang="ru-RU"/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395288" y="2781300"/>
            <a:ext cx="4321175" cy="2087563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700"/>
              <a:t>Дотримання вимог державних </a:t>
            </a:r>
            <a:endParaRPr lang="en-US" sz="1700"/>
          </a:p>
          <a:p>
            <a:pPr algn="ctr"/>
            <a:r>
              <a:rPr lang="uk-UA" sz="1700"/>
              <a:t>стандартів загальної середньої освіти. </a:t>
            </a:r>
            <a:endParaRPr lang="en-US" sz="1700"/>
          </a:p>
          <a:p>
            <a:pPr algn="ctr"/>
            <a:r>
              <a:rPr lang="uk-UA" sz="1700"/>
              <a:t>Організація навчально-виховної, </a:t>
            </a:r>
            <a:endParaRPr lang="en-US" sz="1700"/>
          </a:p>
          <a:p>
            <a:pPr algn="ctr"/>
            <a:r>
              <a:rPr lang="uk-UA" sz="1700"/>
              <a:t>навчально-методичної і наукової роботи</a:t>
            </a:r>
            <a:endParaRPr lang="ru-RU" sz="1700"/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5148263" y="3357563"/>
            <a:ext cx="3744912" cy="1789112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Ефективність використання </a:t>
            </a:r>
            <a:endParaRPr lang="en-US"/>
          </a:p>
          <a:p>
            <a:pPr algn="ctr"/>
            <a:r>
              <a:rPr lang="uk-UA"/>
              <a:t>педагогічного потенціалу</a:t>
            </a:r>
            <a:endParaRPr lang="ru-RU"/>
          </a:p>
        </p:txBody>
      </p:sp>
      <p:sp>
        <p:nvSpPr>
          <p:cNvPr id="17414" name="AutoShape 8"/>
          <p:cNvSpPr>
            <a:spLocks noChangeArrowheads="1"/>
          </p:cNvSpPr>
          <p:nvPr/>
        </p:nvSpPr>
        <p:spPr bwMode="auto">
          <a:xfrm>
            <a:off x="5148263" y="5013325"/>
            <a:ext cx="3671887" cy="1646238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Управління загальноосвітнім</a:t>
            </a:r>
            <a:endParaRPr lang="en-US"/>
          </a:p>
          <a:p>
            <a:pPr algn="ctr"/>
            <a:r>
              <a:rPr lang="uk-UA"/>
              <a:t> навчальним закладом</a:t>
            </a:r>
            <a:endParaRPr lang="ru-RU"/>
          </a:p>
        </p:txBody>
      </p:sp>
      <p:sp>
        <p:nvSpPr>
          <p:cNvPr id="17415" name="AutoShape 9"/>
          <p:cNvSpPr>
            <a:spLocks noChangeArrowheads="1"/>
          </p:cNvSpPr>
          <p:nvPr/>
        </p:nvSpPr>
        <p:spPr bwMode="auto">
          <a:xfrm>
            <a:off x="5076825" y="1700213"/>
            <a:ext cx="3671888" cy="17272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Формування учнівського </a:t>
            </a:r>
            <a:endParaRPr lang="en-US"/>
          </a:p>
          <a:p>
            <a:pPr algn="ctr"/>
            <a:r>
              <a:rPr lang="uk-UA"/>
              <a:t>контингенту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18487" cy="1209675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006600"/>
                </a:solidFill>
              </a:rPr>
              <a:t>Нормативно-правові підстави для провадження діяльності з надання освітніх послуг у сфері загальної середньої освіти</a:t>
            </a:r>
            <a:endParaRPr lang="ru-RU" sz="2800" b="1" smtClean="0">
              <a:solidFill>
                <a:srgbClr val="006600"/>
              </a:solidFill>
            </a:endParaRPr>
          </a:p>
        </p:txBody>
      </p:sp>
      <p:sp>
        <p:nvSpPr>
          <p:cNvPr id="18434" name="Содержимое 5"/>
          <p:cNvSpPr>
            <a:spLocks noGrp="1"/>
          </p:cNvSpPr>
          <p:nvPr>
            <p:ph type="body" idx="1"/>
          </p:nvPr>
        </p:nvSpPr>
        <p:spPr>
          <a:xfrm>
            <a:off x="468313" y="1916113"/>
            <a:ext cx="8229600" cy="42386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6C0000"/>
              </a:buClr>
              <a:buSzPct val="80000"/>
              <a:buFontTx/>
              <a:buChar char="•"/>
            </a:pPr>
            <a:r>
              <a:rPr lang="en-US" sz="2400" smtClean="0"/>
              <a:t> </a:t>
            </a:r>
            <a:r>
              <a:rPr lang="uk-UA" sz="2400" smtClean="0"/>
              <a:t>Порушення статті 9 Закону України “Про загальну середню освіту” у Шевченківському ліцеї Шевченківської РР.</a:t>
            </a:r>
          </a:p>
          <a:p>
            <a:pPr eaLnBrk="1" hangingPunct="1">
              <a:spcBef>
                <a:spcPct val="0"/>
              </a:spcBef>
              <a:buClr>
                <a:srgbClr val="6C0000"/>
              </a:buClr>
              <a:buSzPct val="80000"/>
              <a:buFontTx/>
              <a:buChar char="•"/>
            </a:pPr>
            <a:r>
              <a:rPr lang="uk-UA" sz="2400" smtClean="0"/>
              <a:t>У статуті Піщанської ЗОШ Куп</a:t>
            </a:r>
            <a:r>
              <a:rPr lang="en-US" sz="2400" smtClean="0"/>
              <a:t>’</a:t>
            </a:r>
            <a:r>
              <a:rPr lang="uk-UA" sz="2400" smtClean="0"/>
              <a:t>янського району не визначена структура школи, відсутні посилання на право надання початкової та базової загальної середнтої освіти.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720725"/>
          </a:xfrm>
        </p:spPr>
        <p:txBody>
          <a:bodyPr/>
          <a:lstStyle/>
          <a:p>
            <a:r>
              <a:rPr lang="uk-UA" sz="3200" b="1" smtClean="0">
                <a:solidFill>
                  <a:srgbClr val="006600"/>
                </a:solidFill>
              </a:rPr>
              <a:t>Формування учнівського контингенту</a:t>
            </a:r>
            <a:endParaRPr lang="ru-RU" sz="3200" b="1" smtClean="0">
              <a:solidFill>
                <a:srgbClr val="006600"/>
              </a:solidFill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 smtClean="0"/>
              <a:t>З порушеннями сформовано статистичний звіт РВК-77 у Кіндрашівській ЗОШ Куп</a:t>
            </a:r>
            <a:r>
              <a:rPr lang="en-US" sz="2400" smtClean="0"/>
              <a:t>’</a:t>
            </a:r>
            <a:r>
              <a:rPr lang="uk-UA" sz="2400" smtClean="0"/>
              <a:t>янської РР, не дотримуються вимог щодо документації обліку дітей шкільного віку у Пристінській ЗОШ Куп</a:t>
            </a:r>
            <a:r>
              <a:rPr lang="en-US" sz="2400" smtClean="0"/>
              <a:t>’</a:t>
            </a:r>
            <a:r>
              <a:rPr lang="uk-UA" sz="2400" smtClean="0"/>
              <a:t>янської РР, Первомайській ЗОШ № 7 Первомайської МР.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uk-UA" sz="2400" smtClean="0"/>
              <a:t>Накази з руху учнів не мають літерного шифрування</a:t>
            </a:r>
            <a:r>
              <a:rPr lang="en-US" sz="2400" smtClean="0"/>
              <a:t> </a:t>
            </a:r>
            <a:r>
              <a:rPr lang="uk-UA" sz="2400" smtClean="0"/>
              <a:t>у Кіндрашівській ЗОШ Куп</a:t>
            </a:r>
            <a:r>
              <a:rPr lang="en-US" sz="2400" smtClean="0"/>
              <a:t>’</a:t>
            </a:r>
            <a:r>
              <a:rPr lang="uk-UA" sz="2400" smtClean="0"/>
              <a:t>янської РР.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У наказах з руху учнів Кіндрашівської ЗОШ Куп</a:t>
            </a:r>
            <a:r>
              <a:rPr lang="en-US" sz="2400" smtClean="0"/>
              <a:t>’</a:t>
            </a:r>
            <a:r>
              <a:rPr lang="uk-UA" sz="2400" smtClean="0"/>
              <a:t>янського РР відсутні посилання на нормативні документи, розпорядча частина.</a:t>
            </a:r>
            <a:endParaRPr lang="ru-RU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250825" y="333375"/>
            <a:ext cx="8642350" cy="1079500"/>
          </a:xfrm>
        </p:spPr>
        <p:txBody>
          <a:bodyPr/>
          <a:lstStyle/>
          <a:p>
            <a:r>
              <a:rPr lang="uk-UA" sz="2800" b="1" smtClean="0">
                <a:solidFill>
                  <a:srgbClr val="006600"/>
                </a:solidFill>
              </a:rPr>
              <a:t>Дотримання вимог державних стандартів</a:t>
            </a:r>
            <a:br>
              <a:rPr lang="uk-UA" sz="2800" b="1" smtClean="0">
                <a:solidFill>
                  <a:srgbClr val="006600"/>
                </a:solidFill>
              </a:rPr>
            </a:br>
            <a:r>
              <a:rPr lang="uk-UA" sz="2800" b="1" smtClean="0">
                <a:solidFill>
                  <a:srgbClr val="006600"/>
                </a:solidFill>
              </a:rPr>
              <a:t>загальної середньої освіти. Організація навчально-виховної, навчально-методичної і наукової роботи.</a:t>
            </a:r>
            <a:endParaRPr lang="ru-RU" sz="2800" b="1" smtClean="0">
              <a:solidFill>
                <a:srgbClr val="006600"/>
              </a:solidFill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323850" y="1484313"/>
            <a:ext cx="8496300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100" smtClean="0"/>
              <a:t>У робочому навчальному плані Піщанської ЗОШ Куп</a:t>
            </a:r>
            <a:r>
              <a:rPr lang="en-US" sz="2100" smtClean="0"/>
              <a:t>’</a:t>
            </a:r>
            <a:r>
              <a:rPr lang="uk-UA" sz="2100" smtClean="0"/>
              <a:t>янської РР, Шевченківському ліцеї Шевченківської РР зроблені посилання на нормативні документи, що втратили чинність.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Невідповідність із робочим навчальним планом назв навчальних предметів у розкладі уроків Кіндрашівської ЗОШ Куп</a:t>
            </a:r>
            <a:r>
              <a:rPr lang="en-US" sz="2100" smtClean="0"/>
              <a:t>’</a:t>
            </a:r>
            <a:r>
              <a:rPr lang="uk-UA" sz="2100" smtClean="0"/>
              <a:t>янської РР, Шевченківському ліцеї Шевченківської РР.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Книги видачі свідоцтв про базову загальну середню освіту та атестатів про повну загальну середню освіту не відповідають встановленим зразкам </a:t>
            </a:r>
            <a:r>
              <a:rPr lang="uk-UA" sz="2100" i="1" smtClean="0"/>
              <a:t>(з 2004 року ведуться в одному канцелярському зошиті в клітинку</a:t>
            </a:r>
            <a:r>
              <a:rPr lang="ru-RU" sz="2100" i="1" smtClean="0"/>
              <a:t>)</a:t>
            </a:r>
            <a:r>
              <a:rPr lang="ru-RU" sz="2100" smtClean="0"/>
              <a:t> у </a:t>
            </a:r>
            <a:r>
              <a:rPr lang="uk-UA" sz="2100" smtClean="0"/>
              <a:t>Кіндрашівській ЗОШ Куп</a:t>
            </a:r>
            <a:r>
              <a:rPr lang="en-US" sz="2100" smtClean="0"/>
              <a:t>’</a:t>
            </a:r>
            <a:r>
              <a:rPr lang="uk-UA" sz="2100" smtClean="0"/>
              <a:t>янської РР.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Не відповідають встановленим зразкам книга видачі свідоцтв про базову загальну середню освіту у Пристінській ЗОШ Куп</a:t>
            </a:r>
            <a:r>
              <a:rPr lang="en-US" sz="2100" smtClean="0"/>
              <a:t>’</a:t>
            </a:r>
            <a:r>
              <a:rPr lang="uk-UA" sz="2100" smtClean="0"/>
              <a:t>янської РР, книга видачі атестатів про повну загальну середню освіту у Первомайській ЗОШ № 7 Первомайської МР.</a:t>
            </a:r>
          </a:p>
          <a:p>
            <a:pPr eaLnBrk="1" hangingPunct="1">
              <a:lnSpc>
                <a:spcPct val="80000"/>
              </a:lnSpc>
            </a:pPr>
            <a:r>
              <a:rPr lang="uk-UA" sz="2100" smtClean="0"/>
              <a:t>У книзі видачі свідоцтв про базову загальну середню освіту бали за ДПА з математики виставлені у колонку з алгебри у Пристінській ЗОШ Куп</a:t>
            </a:r>
            <a:r>
              <a:rPr lang="en-US" sz="2100" smtClean="0"/>
              <a:t>’</a:t>
            </a:r>
            <a:r>
              <a:rPr lang="uk-UA" sz="2100" smtClean="0"/>
              <a:t>янської РР.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323850" y="274638"/>
            <a:ext cx="8496300" cy="1143000"/>
          </a:xfrm>
        </p:spPr>
        <p:txBody>
          <a:bodyPr/>
          <a:lstStyle/>
          <a:p>
            <a:r>
              <a:rPr lang="uk-UA" sz="2800" b="1" smtClean="0">
                <a:solidFill>
                  <a:srgbClr val="006600"/>
                </a:solidFill>
              </a:rPr>
              <a:t>Дотримання вимог державних стандартів</a:t>
            </a:r>
            <a:br>
              <a:rPr lang="uk-UA" sz="2800" b="1" smtClean="0">
                <a:solidFill>
                  <a:srgbClr val="006600"/>
                </a:solidFill>
              </a:rPr>
            </a:br>
            <a:r>
              <a:rPr lang="uk-UA" sz="2800" b="1" smtClean="0">
                <a:solidFill>
                  <a:srgbClr val="006600"/>
                </a:solidFill>
              </a:rPr>
              <a:t>загальної середньої освіти. Організація навчально-виховної, навчально-методичної і наукової роботи.</a:t>
            </a:r>
            <a:endParaRPr lang="ru-RU" sz="2800" b="1" smtClean="0">
              <a:solidFill>
                <a:srgbClr val="006600"/>
              </a:solidFill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200" smtClean="0"/>
              <a:t>У характеристиках учнів 1-го класу визначено рівень навчальних досягнень у Кіндрашівській ЗОШ, Піщанській ЗОШ, Пристінської Куп</a:t>
            </a:r>
            <a:r>
              <a:rPr lang="en-US" sz="2200" smtClean="0"/>
              <a:t>’</a:t>
            </a:r>
            <a:r>
              <a:rPr lang="uk-UA" sz="2200" smtClean="0"/>
              <a:t>янської РР, Первомайській ЗОШ № 7 Первомайської МР.</a:t>
            </a:r>
            <a:endParaRPr lang="ru-RU" sz="2200" smtClean="0"/>
          </a:p>
          <a:p>
            <a:r>
              <a:rPr lang="uk-UA" sz="2200" smtClean="0"/>
              <a:t>Наявні порушення установленого порядку здійснення заохочення учнів за відмінні успіхи у навчанні у Кіндрашівській ЗОШ, Курилівській ЗОШ, Піщанській ЗОШ, Пристінської Куп</a:t>
            </a:r>
            <a:r>
              <a:rPr lang="en-US" sz="2200" smtClean="0"/>
              <a:t>’</a:t>
            </a:r>
            <a:r>
              <a:rPr lang="uk-UA" sz="2200" smtClean="0"/>
              <a:t>янської РР.</a:t>
            </a:r>
          </a:p>
          <a:p>
            <a:r>
              <a:rPr lang="uk-UA" sz="2200" smtClean="0"/>
              <a:t>Не дотримуються вимог до ведення класних журналів та оцінювання навчальних досягнень учнів у Піщанській ЗОШ Куп</a:t>
            </a:r>
            <a:r>
              <a:rPr lang="en-US" sz="2200" smtClean="0"/>
              <a:t>’</a:t>
            </a:r>
            <a:r>
              <a:rPr lang="uk-UA" sz="2200" smtClean="0"/>
              <a:t>янської РР.</a:t>
            </a:r>
          </a:p>
          <a:p>
            <a:endParaRPr lang="ru-RU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smtClean="0">
                <a:solidFill>
                  <a:srgbClr val="006600"/>
                </a:solidFill>
              </a:rPr>
              <a:t>Ефективність </a:t>
            </a:r>
            <a:br>
              <a:rPr lang="uk-UA" sz="3200" b="1" smtClean="0">
                <a:solidFill>
                  <a:srgbClr val="006600"/>
                </a:solidFill>
              </a:rPr>
            </a:br>
            <a:r>
              <a:rPr lang="uk-UA" sz="3200" b="1" smtClean="0">
                <a:solidFill>
                  <a:srgbClr val="006600"/>
                </a:solidFill>
              </a:rPr>
              <a:t>використання педагогічного потенціалу</a:t>
            </a:r>
            <a:endParaRPr lang="ru-RU" sz="3200" b="1" smtClean="0">
              <a:solidFill>
                <a:srgbClr val="006600"/>
              </a:solidFill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200" smtClean="0"/>
              <a:t>Відсутні письмові згоди вчителів на встановлення  педагогічного навантаження  обсягом менше тарифної ставки у Курилівській ЗОШ Куп</a:t>
            </a:r>
            <a:r>
              <a:rPr lang="en-US" sz="2200" smtClean="0"/>
              <a:t>’</a:t>
            </a:r>
            <a:r>
              <a:rPr lang="uk-UA" sz="2200" smtClean="0"/>
              <a:t>янської РР.</a:t>
            </a:r>
          </a:p>
          <a:p>
            <a:r>
              <a:rPr lang="uk-UA" sz="2200" smtClean="0"/>
              <a:t>У Первомайській ЗОШ № 7 Первомайської МР наявна вакансія практичного психолога.</a:t>
            </a:r>
          </a:p>
          <a:p>
            <a:endParaRPr lang="ru-RU" sz="22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</TotalTime>
  <Words>1114</Words>
  <Application>Microsoft Office PowerPoint</Application>
  <PresentationFormat>Экран (4:3)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Calibri</vt:lpstr>
      <vt:lpstr>Тема Office</vt:lpstr>
      <vt:lpstr>Тема Office</vt:lpstr>
      <vt:lpstr>Про підсумки контролю  за діяльністю навчальних закладів із високим та середнім ступенем ризику  в ІІІ кварталі 2015  року</vt:lpstr>
      <vt:lpstr>Наказ Департаменту науки і освіти Харківської обласної державної адміністрації  від 30.06.2015 № 337 “Про здійснення державного нагляду (контролю) за діяльністю дошкільних  та загальноосвітніх навчальних закладів із високим і середнім ступенями ризику  в ІІI кварталі 2015 року”</vt:lpstr>
      <vt:lpstr>Інспектування  загальноосвітніх навчальних закладів</vt:lpstr>
      <vt:lpstr>Інспектування  загальноосвітніх навчальних закладів</vt:lpstr>
      <vt:lpstr>Нормативно-правові підстави для провадження діяльності з надання освітніх послуг у сфері загальної середньої освіти</vt:lpstr>
      <vt:lpstr>Формування учнівського контингенту</vt:lpstr>
      <vt:lpstr>Дотримання вимог державних стандартів загальної середньої освіти. Організація навчально-виховної, навчально-методичної і наукової роботи.</vt:lpstr>
      <vt:lpstr>Дотримання вимог державних стандартів загальної середньої освіти. Організація навчально-виховної, навчально-методичної і наукової роботи.</vt:lpstr>
      <vt:lpstr>Ефективність  використання педагогічного потенціалу</vt:lpstr>
      <vt:lpstr>Управління  загальноосвітнім навчальним закладом</vt:lpstr>
      <vt:lpstr>Дошкільні навчальні заклади із високим ступенем ризику</vt:lpstr>
      <vt:lpstr>Дошкільні навчальні заклади із середнім  ступенем ризику</vt:lpstr>
      <vt:lpstr>Інспектування  загальноосвітніх навчальних закладів</vt:lpstr>
      <vt:lpstr>Організація навчально-виховної, навчально-методичної і науково-дослідницької та експериментальної роботи </vt:lpstr>
      <vt:lpstr>Загальна характеристика та                          організаційно-правові засади діяльності </vt:lpstr>
      <vt:lpstr>Формування дитячого контингенту </vt:lpstr>
      <vt:lpstr>Якість надання дошкільної освіти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Admin</cp:lastModifiedBy>
  <cp:revision>32</cp:revision>
  <dcterms:created xsi:type="dcterms:W3CDTF">2014-08-08T16:01:14Z</dcterms:created>
  <dcterms:modified xsi:type="dcterms:W3CDTF">2015-10-27T20:27:52Z</dcterms:modified>
</cp:coreProperties>
</file>