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57" r:id="rId2"/>
    <p:sldId id="262" r:id="rId3"/>
    <p:sldId id="265" r:id="rId4"/>
    <p:sldId id="270" r:id="rId5"/>
    <p:sldId id="271" r:id="rId6"/>
    <p:sldId id="272" r:id="rId7"/>
    <p:sldId id="274" r:id="rId8"/>
    <p:sldId id="273" r:id="rId9"/>
    <p:sldId id="263" r:id="rId10"/>
    <p:sldId id="264" r:id="rId11"/>
    <p:sldId id="267" r:id="rId12"/>
    <p:sldId id="268" r:id="rId13"/>
    <p:sldId id="269" r:id="rId14"/>
    <p:sldId id="275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66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2-3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6" descr="2-2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A6354-52DB-48CE-99F1-A94A26EF3BC1}" type="datetimeFigureOut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247D7-D9E0-4302-9526-B04CC91AFB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-3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9" descr="7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DEF13-700F-44E7-9DFE-30DB573085A0}" type="datetimeFigureOut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3FD5C-9F5B-491F-BF78-5D3D3820BA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" name="Дата 6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4F049B-C857-4C11-8869-841BBC02AE75}" type="datetimeFigureOut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0F6F5D-4DB6-4AD9-8084-252ABBCDA5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po.if.ua/predmety/trudove/index.php" TargetMode="External"/><Relationship Id="rId2" Type="http://schemas.openxmlformats.org/officeDocument/2006/relationships/hyperlink" Target="http://mon.gov.ua/activity/education/zagalna-serednya/navchalni-programy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r>
              <a:rPr lang="uk-UA" b="1" smtClean="0">
                <a:solidFill>
                  <a:srgbClr val="000066"/>
                </a:solidFill>
                <a:latin typeface="Calibri" pitchFamily="34" charset="0"/>
              </a:rPr>
              <a:t>Про формування атестаційної справи навчального закладу</a:t>
            </a:r>
            <a:r>
              <a:rPr lang="uk-UA" smtClean="0">
                <a:latin typeface="Calibri" pitchFamily="34" charset="0"/>
              </a:rPr>
              <a:t> </a:t>
            </a:r>
            <a:endParaRPr lang="ru-RU" smtClean="0">
              <a:latin typeface="Calibri" pitchFamily="34" charset="0"/>
            </a:endParaRPr>
          </a:p>
        </p:txBody>
      </p:sp>
      <p:sp>
        <p:nvSpPr>
          <p:cNvPr id="4098" name="Rectangle 5"/>
          <p:cNvSpPr>
            <a:spLocks noGrp="1"/>
          </p:cNvSpPr>
          <p:nvPr>
            <p:ph type="subTitle" idx="4294967295"/>
          </p:nvPr>
        </p:nvSpPr>
        <p:spPr>
          <a:xfrm>
            <a:off x="2484438" y="4797425"/>
            <a:ext cx="6400800" cy="1752600"/>
          </a:xfrm>
        </p:spPr>
        <p:txBody>
          <a:bodyPr/>
          <a:lstStyle/>
          <a:p>
            <a:pPr marL="0" indent="0" algn="r" eaLnBrk="1" hangingPunct="1">
              <a:lnSpc>
                <a:spcPct val="90000"/>
              </a:lnSpc>
              <a:buFont typeface="Arial" charset="0"/>
              <a:buNone/>
            </a:pPr>
            <a:r>
              <a:rPr lang="uk-UA" sz="2400" smtClean="0">
                <a:solidFill>
                  <a:srgbClr val="000066"/>
                </a:solidFill>
                <a:latin typeface="Calibri" pitchFamily="34" charset="0"/>
              </a:rPr>
              <a:t>Коваленко В.О., головний спеціаліст відділу нормативності та якості освіти управління освіти і науки Департаменту науки і освіти Харківської обласної державної адміністрації</a:t>
            </a:r>
            <a:endParaRPr lang="ru-RU" sz="2400" smtClean="0">
              <a:solidFill>
                <a:srgbClr val="000066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0066"/>
                </a:solidFill>
              </a:rPr>
              <a:t>Навчальні програми для 10-11 класів</a:t>
            </a:r>
          </a:p>
        </p:txBody>
      </p:sp>
      <p:sp>
        <p:nvSpPr>
          <p:cNvPr id="13314" name="Rectangle 8"/>
          <p:cNvSpPr>
            <a:spLocks noGrp="1"/>
          </p:cNvSpPr>
          <p:nvPr>
            <p:ph type="body" idx="4294967295"/>
          </p:nvPr>
        </p:nvSpPr>
        <p:spPr>
          <a:xfrm>
            <a:off x="250825" y="908050"/>
            <a:ext cx="8642350" cy="568960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b="1" smtClean="0">
                <a:solidFill>
                  <a:srgbClr val="FF0066"/>
                </a:solidFill>
              </a:rPr>
              <a:t>     </a:t>
            </a:r>
            <a:r>
              <a:rPr lang="ru-RU" sz="2000" b="1" smtClean="0">
                <a:solidFill>
                  <a:srgbClr val="FF0066"/>
                </a:solidFill>
              </a:rPr>
              <a:t>Технології. Варіативні модулі 10-11 класи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Технологія бісерного плетіння на дротяній основі.		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Технологія художнього різьблення по дереву.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Технологія геометричного гострокутного гуцульського різьблення.	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Основи лісового господарства.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Технологія виготовлення малих архітектурних форм.		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Технологія вишивання технікою мережки.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Технологія художнього набивання на тканині.		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Технологія плетіння спицями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Технологія рельєфного різьблення.			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Технологія розпису на склі.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Технологія соломоплетіння. 			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Технологія інкрустації виробів з деревини.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Технологія токарної обробки деревини.			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Технологія вишивання стрічками.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Технологія виготовлення м’якої іграшки.		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Технологія виготовлення штучних квітів.</a:t>
            </a:r>
          </a:p>
          <a:p>
            <a:pPr>
              <a:lnSpc>
                <a:spcPct val="80000"/>
              </a:lnSpc>
            </a:pPr>
            <a:r>
              <a:rPr lang="uk-UA" sz="2000" smtClean="0"/>
              <a:t>Технологія вишивання (весільний рушник). </a:t>
            </a:r>
          </a:p>
          <a:p>
            <a:pPr>
              <a:lnSpc>
                <a:spcPct val="80000"/>
              </a:lnSpc>
            </a:pPr>
            <a:r>
              <a:rPr lang="uk-UA" sz="2000" smtClean="0"/>
              <a:t>Технологія вишивання (сорочки).</a:t>
            </a:r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ru-RU" sz="3200" b="1" smtClean="0">
                <a:solidFill>
                  <a:srgbClr val="000066"/>
                </a:solidFill>
              </a:rPr>
              <a:t>Навчальні програми для 10-11 класів</a:t>
            </a:r>
          </a:p>
        </p:txBody>
      </p:sp>
      <p:sp>
        <p:nvSpPr>
          <p:cNvPr id="14338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908050"/>
            <a:ext cx="8229600" cy="56165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000" smtClean="0"/>
              <a:t>Технологiя вишивання бicером. </a:t>
            </a:r>
          </a:p>
          <a:p>
            <a:pPr>
              <a:lnSpc>
                <a:spcPct val="80000"/>
              </a:lnSpc>
            </a:pPr>
            <a:r>
              <a:rPr lang="uk-UA" sz="2000" smtClean="0"/>
              <a:t>Технологія бісерного ткацтва. </a:t>
            </a:r>
          </a:p>
          <a:p>
            <a:pPr>
              <a:lnSpc>
                <a:spcPct val="80000"/>
              </a:lnSpc>
            </a:pPr>
            <a:r>
              <a:rPr lang="uk-UA" sz="2000" smtClean="0"/>
              <a:t>Технологія декупажу. 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Технологія ліплення.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Технологія ручного ткацтва.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Технологія виготовлення подарункових упаковок.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Технологія виготовлення дитячого одягу.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 Технологія матчворку (конструювання із сірників). 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 Технологія дизайну предметів інтер’єру.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 Об’ємне комп’ютерне моделювання.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 Технологія виготовлення виробів із сучасних деревних матеріалів.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 Технологія аплікації з текстильних матеріалів та фурнітури.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 Технологія виготовлення народної ляльки-оберега. 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 Технологія вишивання шовковими стрічками.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 Технологія писанкарства.			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 Технологія клаптикового шиття (печворк).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Технологія хлібопекарського та кондитерського виробництва.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 Технологія об’ємної вишивки.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ru-RU" sz="3200" b="1" smtClean="0">
                <a:solidFill>
                  <a:srgbClr val="000066"/>
                </a:solidFill>
              </a:rPr>
              <a:t>Навчальні програми для 10-11 класів</a:t>
            </a:r>
          </a:p>
        </p:txBody>
      </p:sp>
      <p:sp>
        <p:nvSpPr>
          <p:cNvPr id="15362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908050"/>
            <a:ext cx="8229600" cy="5689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smtClean="0"/>
              <a:t>Технологія виготовлення листівок.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Технологія ниткової графіки.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 Технологія художньої обробки деревини випилюванням.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 Технологія в’язання гачком.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 Технологія дизайну інтер’єру.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 Технологія пірографії (випалювання на деревині).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 Технологія дизайну шкільних та офісних меблів.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 Технологія ручного розпису тканини.</a:t>
            </a:r>
          </a:p>
          <a:p>
            <a:pPr>
              <a:lnSpc>
                <a:spcPct val="80000"/>
              </a:lnSpc>
            </a:pPr>
            <a:r>
              <a:rPr lang="uk-UA" sz="2000" smtClean="0"/>
              <a:t> Технологія пошиття домашнього взуття (капці). </a:t>
            </a:r>
            <a:endParaRPr lang="ru-RU" sz="2000" smtClean="0"/>
          </a:p>
          <a:p>
            <a:pPr>
              <a:lnSpc>
                <a:spcPct val="80000"/>
              </a:lnSpc>
            </a:pPr>
            <a:r>
              <a:rPr lang="uk-UA" sz="2000" smtClean="0"/>
              <a:t> Технологія валяння виробів. </a:t>
            </a:r>
          </a:p>
          <a:p>
            <a:pPr>
              <a:lnSpc>
                <a:spcPct val="80000"/>
              </a:lnSpc>
            </a:pPr>
            <a:r>
              <a:rPr lang="uk-UA" sz="2000" smtClean="0"/>
              <a:t> Технологія мозаїки по деревині (маркетрі). Інтарсія. </a:t>
            </a:r>
          </a:p>
          <a:p>
            <a:pPr>
              <a:lnSpc>
                <a:spcPct val="80000"/>
              </a:lnSpc>
            </a:pPr>
            <a:r>
              <a:rPr lang="uk-UA" sz="2000" smtClean="0"/>
              <a:t> Технологія макетування (зброї). </a:t>
            </a:r>
            <a:endParaRPr lang="ru-RU" sz="2000" smtClean="0"/>
          </a:p>
          <a:p>
            <a:pPr>
              <a:lnSpc>
                <a:spcPct val="80000"/>
              </a:lnSpc>
            </a:pPr>
            <a:r>
              <a:rPr lang="uk-UA" sz="2000" smtClean="0"/>
              <a:t> Технологія довбарства. </a:t>
            </a:r>
          </a:p>
          <a:p>
            <a:pPr>
              <a:lnSpc>
                <a:spcPct val="80000"/>
              </a:lnSpc>
            </a:pPr>
            <a:r>
              <a:rPr lang="uk-UA" sz="2000" smtClean="0"/>
              <a:t> Технологія виготовлення виробів із екструдованого   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uk-UA" sz="2000" smtClean="0"/>
              <a:t>      пінополістиролу. </a:t>
            </a:r>
          </a:p>
          <a:p>
            <a:pPr>
              <a:lnSpc>
                <a:spcPct val="80000"/>
              </a:lnSpc>
            </a:pPr>
            <a:r>
              <a:rPr lang="uk-UA" sz="2000" smtClean="0"/>
              <a:t> Технологія художньої в’язі. </a:t>
            </a:r>
          </a:p>
          <a:p>
            <a:pPr>
              <a:lnSpc>
                <a:spcPct val="80000"/>
              </a:lnSpc>
            </a:pPr>
            <a:r>
              <a:rPr lang="uk-UA" sz="2000" smtClean="0"/>
              <a:t> Технологія шкіряної пластики. </a:t>
            </a:r>
          </a:p>
          <a:p>
            <a:pPr>
              <a:lnSpc>
                <a:spcPct val="80000"/>
              </a:lnSpc>
            </a:pPr>
            <a:r>
              <a:rPr lang="uk-UA" sz="2000" smtClean="0"/>
              <a:t> Технологія ремонту та виготовлення меблів. </a:t>
            </a:r>
          </a:p>
          <a:p>
            <a:pPr>
              <a:lnSpc>
                <a:spcPct val="80000"/>
              </a:lnSpc>
            </a:pPr>
            <a:r>
              <a:rPr lang="uk-UA" sz="2000" smtClean="0"/>
              <a:t> Технологія виготовлення штучних приманок для вудіння риби.</a:t>
            </a:r>
            <a:endParaRPr lang="ru-RU" sz="200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uk-UA" sz="3600" b="1" smtClean="0">
                <a:solidFill>
                  <a:srgbClr val="000066"/>
                </a:solidFill>
              </a:rPr>
              <a:t>Адреси сайтів</a:t>
            </a:r>
            <a:endParaRPr lang="ru-RU" sz="3600" b="1" smtClean="0">
              <a:solidFill>
                <a:srgbClr val="000066"/>
              </a:solidFill>
            </a:endParaRPr>
          </a:p>
        </p:txBody>
      </p:sp>
      <p:sp>
        <p:nvSpPr>
          <p:cNvPr id="16386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r>
              <a:rPr lang="ru-RU" sz="2400" u="sng" smtClean="0">
                <a:solidFill>
                  <a:srgbClr val="FF0066"/>
                </a:solidFill>
                <a:hlinkClick r:id="rId2"/>
              </a:rPr>
              <a:t>http://mon.gov.ua/activity/education/zagalna-serednya/navchalni-programy.html</a:t>
            </a:r>
            <a:r>
              <a:rPr lang="ru-RU" sz="2400" u="sng" smtClean="0">
                <a:solidFill>
                  <a:srgbClr val="FF0066"/>
                </a:solidFill>
              </a:rPr>
              <a:t> </a:t>
            </a:r>
          </a:p>
          <a:p>
            <a:pPr>
              <a:buFont typeface="Arial" charset="0"/>
              <a:buNone/>
            </a:pPr>
            <a:r>
              <a:rPr lang="ru-RU" sz="2400" smtClean="0">
                <a:solidFill>
                  <a:srgbClr val="FF0066"/>
                </a:solidFill>
              </a:rPr>
              <a:t>    (навчальні програми);</a:t>
            </a:r>
          </a:p>
          <a:p>
            <a:pPr>
              <a:buFont typeface="Arial" charset="0"/>
              <a:buNone/>
            </a:pPr>
            <a:endParaRPr lang="ru-RU" sz="2400" smtClean="0">
              <a:solidFill>
                <a:srgbClr val="FF0066"/>
              </a:solidFill>
            </a:endParaRPr>
          </a:p>
          <a:p>
            <a:r>
              <a:rPr lang="ru-RU" sz="2400" u="sng" smtClean="0">
                <a:solidFill>
                  <a:srgbClr val="FF0066"/>
                </a:solidFill>
                <a:hlinkClick r:id="rId3"/>
              </a:rPr>
              <a:t>http://www.ippo.if.ua/predmety/trudove/index.php</a:t>
            </a:r>
            <a:r>
              <a:rPr lang="ru-RU" sz="2400" u="sng" smtClean="0">
                <a:solidFill>
                  <a:srgbClr val="FF0066"/>
                </a:solidFill>
              </a:rPr>
              <a:t> </a:t>
            </a:r>
            <a:r>
              <a:rPr lang="ru-RU" sz="2400" smtClean="0">
                <a:solidFill>
                  <a:srgbClr val="FF0066"/>
                </a:solidFill>
              </a:rPr>
              <a:t>(варіативні модулі)</a:t>
            </a:r>
          </a:p>
          <a:p>
            <a:endParaRPr lang="ru-RU" sz="2400" smtClean="0">
              <a:solidFill>
                <a:srgbClr val="FF0066"/>
              </a:solidFill>
            </a:endParaRPr>
          </a:p>
          <a:p>
            <a:endParaRPr lang="ru-RU" sz="240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561975"/>
          </a:xfrm>
        </p:spPr>
        <p:txBody>
          <a:bodyPr/>
          <a:lstStyle/>
          <a:p>
            <a:r>
              <a:rPr lang="uk-UA" sz="4000" smtClean="0">
                <a:solidFill>
                  <a:srgbClr val="000066"/>
                </a:solidFill>
              </a:rPr>
              <a:t> </a:t>
            </a:r>
            <a:endParaRPr lang="ru-RU" sz="4000" smtClean="0">
              <a:solidFill>
                <a:srgbClr val="000066"/>
              </a:solidFill>
            </a:endParaRPr>
          </a:p>
        </p:txBody>
      </p:sp>
      <p:sp>
        <p:nvSpPr>
          <p:cNvPr id="17410" name="WordArt 5"/>
          <p:cNvSpPr>
            <a:spLocks noChangeArrowheads="1" noChangeShapeType="1" noTextEdit="1"/>
          </p:cNvSpPr>
          <p:nvPr/>
        </p:nvSpPr>
        <p:spPr bwMode="auto">
          <a:xfrm>
            <a:off x="1476375" y="2205038"/>
            <a:ext cx="6191250" cy="25082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72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Дякую за увагу!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81"/>
          <p:cNvSpPr>
            <a:spLocks noGrp="1"/>
          </p:cNvSpPr>
          <p:nvPr>
            <p:ph type="title" idx="4294967295"/>
          </p:nvPr>
        </p:nvSpPr>
        <p:spPr>
          <a:xfrm>
            <a:off x="468313" y="188913"/>
            <a:ext cx="8229600" cy="287337"/>
          </a:xfrm>
        </p:spPr>
        <p:txBody>
          <a:bodyPr/>
          <a:lstStyle/>
          <a:p>
            <a:r>
              <a:rPr lang="uk-UA" sz="3200" b="1" smtClean="0">
                <a:solidFill>
                  <a:srgbClr val="000066"/>
                </a:solidFill>
              </a:rPr>
              <a:t>Наявні ліцензії</a:t>
            </a:r>
            <a:endParaRPr lang="ru-RU" sz="3200" b="1" smtClean="0">
              <a:solidFill>
                <a:srgbClr val="000066"/>
              </a:solidFill>
            </a:endParaRPr>
          </a:p>
        </p:txBody>
      </p:sp>
      <p:graphicFrame>
        <p:nvGraphicFramePr>
          <p:cNvPr id="6316" name="Group 172"/>
          <p:cNvGraphicFramePr>
            <a:graphicFrameLocks noGrp="1"/>
          </p:cNvGraphicFramePr>
          <p:nvPr>
            <p:ph idx="4294967295"/>
          </p:nvPr>
        </p:nvGraphicFramePr>
        <p:xfrm>
          <a:off x="323850" y="590550"/>
          <a:ext cx="8569325" cy="6211888"/>
        </p:xfrm>
        <a:graphic>
          <a:graphicData uri="http://schemas.openxmlformats.org/drawingml/2006/table">
            <a:tbl>
              <a:tblPr/>
              <a:tblGrid>
                <a:gridCol w="5761038"/>
                <a:gridCol w="2808287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Назва професії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МНВК/ ЗНЗ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Водій автотранспортних засобів (категорія «В»)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Балаклійський МНВК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Вовчанський МНВК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Липецький МНВК Ізюмський МНВК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Люботинський МНВК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Первомайський МНВК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Водій автотранспортних засобів (категорія «С1»)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Балаклійський МНВК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Барвінківський МНВК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Лозівський МНВК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Липецький МНВК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Водій автотранспортних засобів (категорія «С»)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Вовчанський МНВК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Лозівський МНВК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Васищевський МНВК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Липецький МНВК Люботинський МНВК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Первомайський МНВК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Чернещинський НВК Борівської РР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Тракторист-машиніст сільськогосподарського (лісогосподарського) виробництва (категорія «А»)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Вовчанський МНВК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Лозівський МНВК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346075"/>
          </a:xfrm>
        </p:spPr>
        <p:txBody>
          <a:bodyPr/>
          <a:lstStyle/>
          <a:p>
            <a:r>
              <a:rPr lang="uk-UA" sz="3200" b="1" smtClean="0">
                <a:solidFill>
                  <a:srgbClr val="000066"/>
                </a:solidFill>
              </a:rPr>
              <a:t>Наявні ліцензії</a:t>
            </a:r>
            <a:endParaRPr lang="ru-RU" sz="3200" b="1" smtClean="0">
              <a:solidFill>
                <a:srgbClr val="000066"/>
              </a:solidFill>
            </a:endParaRPr>
          </a:p>
        </p:txBody>
      </p:sp>
      <p:graphicFrame>
        <p:nvGraphicFramePr>
          <p:cNvPr id="14556" name="Group 220"/>
          <p:cNvGraphicFramePr>
            <a:graphicFrameLocks noGrp="1"/>
          </p:cNvGraphicFramePr>
          <p:nvPr>
            <p:ph idx="4294967295"/>
          </p:nvPr>
        </p:nvGraphicFramePr>
        <p:xfrm>
          <a:off x="250825" y="692150"/>
          <a:ext cx="8569325" cy="6018213"/>
        </p:xfrm>
        <a:graphic>
          <a:graphicData uri="http://schemas.openxmlformats.org/drawingml/2006/table">
            <a:tbl>
              <a:tblPr/>
              <a:tblGrid>
                <a:gridCol w="5689600"/>
                <a:gridCol w="2879725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Назва професії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МНВК/ ЗНЗ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Тракторіст-машиніст сільськогосподарського виробництва (категорія «А1»)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Чернещинський НВК Зачепилівської РР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Водій автотранспортних засобів (категорій «В» і «С1»)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Ізюмський МНВК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Водій автотранспортних засобів (категорій «В» і «С»)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Київський район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Комсомольський ліцей № 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Водій автотранспортних засобів (категорії «А»)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Київський район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Оператор комп’ютерного набору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Вовчанський МНВК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Липецький МНВК                    Ізюмський МНВК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Продавець (з лотка на ринку)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Красноградський МНВК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Швачка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Васищевський МНВК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Чернещинський НВК Зачепилівської РР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Швачка, кравець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Липецький МНВК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Секретар керівника (організації, підприємства, установи)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Ізюмський МНВК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Кравець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Ізюмський МНВК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Перукар (перукар-модельєр)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Ізюмський МНВК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Касир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Ізюмський МНВК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r>
              <a:rPr lang="uk-UA" sz="2800" b="1" smtClean="0">
                <a:solidFill>
                  <a:srgbClr val="000066"/>
                </a:solidFill>
              </a:rPr>
              <a:t>Самоаналіз</a:t>
            </a:r>
            <a:endParaRPr lang="ru-RU" sz="2800" b="1" smtClean="0">
              <a:solidFill>
                <a:srgbClr val="000066"/>
              </a:solidFill>
            </a:endParaRPr>
          </a:p>
        </p:txBody>
      </p:sp>
      <p:sp>
        <p:nvSpPr>
          <p:cNvPr id="7170" name="Rectangle 3"/>
          <p:cNvSpPr>
            <a:spLocks noGrp="1"/>
          </p:cNvSpPr>
          <p:nvPr>
            <p:ph type="body" idx="4294967295"/>
          </p:nvPr>
        </p:nvSpPr>
        <p:spPr>
          <a:xfrm>
            <a:off x="323850" y="908050"/>
            <a:ext cx="8496300" cy="53292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400" smtClean="0">
                <a:solidFill>
                  <a:srgbClr val="FF0066"/>
                </a:solidFill>
              </a:rPr>
              <a:t>Самоаналіз</a:t>
            </a:r>
            <a:r>
              <a:rPr lang="uk-UA" sz="2400" smtClean="0"/>
              <a:t> – це комплексний аналіз роботи структурних підрозділів і основних напрямків діяльності професійно-технічного навчального закладу, здійснений його працівниками.</a:t>
            </a:r>
          </a:p>
          <a:p>
            <a:pPr>
              <a:lnSpc>
                <a:spcPct val="80000"/>
              </a:lnSpc>
            </a:pPr>
            <a:r>
              <a:rPr lang="uk-UA" sz="2400" u="sng" smtClean="0"/>
              <a:t>Основними завданнями проведення самоаналізу є отримання повної і об</a:t>
            </a:r>
            <a:r>
              <a:rPr lang="en-US" sz="2400" u="sng" smtClean="0"/>
              <a:t>’</a:t>
            </a:r>
            <a:r>
              <a:rPr lang="uk-UA" sz="2400" u="sng" smtClean="0"/>
              <a:t>єктивної інформації про:</a:t>
            </a:r>
            <a:endParaRPr lang="en-US" sz="2400" u="sng" smtClean="0"/>
          </a:p>
          <a:p>
            <a:pPr>
              <a:lnSpc>
                <a:spcPct val="80000"/>
              </a:lnSpc>
              <a:buFontTx/>
              <a:buChar char="-"/>
            </a:pPr>
            <a:r>
              <a:rPr lang="uk-UA" sz="2400" smtClean="0"/>
              <a:t>рівень організаційного і навчального-методичного забезпечення навчально-виховного процесу;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uk-UA" sz="2400" smtClean="0"/>
              <a:t>стан матеріально-технічного, інформаційного, фінансового та соціального забезпечення підготовки кваліфікованих робітників;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uk-UA" sz="2400" smtClean="0"/>
              <a:t>повноту забезпечення та якісний склад керівників і педагогічних кадрів, їх використання;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uk-UA" sz="2400" smtClean="0"/>
              <a:t>рівень первинної професійної підготовки, перепідготовки та підвищення кваліфікації робітників та їх працевлаштування.</a:t>
            </a:r>
            <a:endParaRPr lang="ru-RU" sz="240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uk-UA" sz="3600" b="1" smtClean="0">
                <a:solidFill>
                  <a:srgbClr val="000066"/>
                </a:solidFill>
              </a:rPr>
              <a:t>Самоаналіз</a:t>
            </a:r>
            <a:endParaRPr lang="ru-RU" sz="3600" b="1" smtClean="0">
              <a:solidFill>
                <a:srgbClr val="000066"/>
              </a:solidFill>
            </a:endParaRPr>
          </a:p>
        </p:txBody>
      </p:sp>
      <p:sp>
        <p:nvSpPr>
          <p:cNvPr id="8194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2000" u="sng" smtClean="0"/>
              <a:t>Підготовчий етап: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uk-UA" sz="2000" smtClean="0"/>
              <a:t>-    формування комісії та робочих груп для проведення самоаналізу;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uk-UA" sz="2000" smtClean="0"/>
              <a:t>-    розроблення програми самоаналізу, плану-графіку та пакетів комплексних контрольних робіт з кожного предмету і комплексних кваліфікаційних завдань з кожної професії.</a:t>
            </a:r>
          </a:p>
          <a:p>
            <a:pPr>
              <a:lnSpc>
                <a:spcPct val="90000"/>
              </a:lnSpc>
            </a:pPr>
            <a:r>
              <a:rPr lang="uk-UA" sz="2000" u="sng" smtClean="0"/>
              <a:t>Проведення самоаналізу: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uk-UA" sz="2000" smtClean="0"/>
              <a:t>визначення мети проведення самоаналізу;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uk-UA" sz="2000" smtClean="0"/>
              <a:t>наявність і використання нормативно-правової бази, що регламентує діяльність об</a:t>
            </a:r>
            <a:r>
              <a:rPr lang="en-US" sz="2000" smtClean="0"/>
              <a:t>’</a:t>
            </a:r>
            <a:r>
              <a:rPr lang="uk-UA" sz="2000" smtClean="0"/>
              <a:t>єкта;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uk-UA" sz="2000" smtClean="0"/>
              <a:t>попередній збір інформації про діяльність об</a:t>
            </a:r>
            <a:r>
              <a:rPr lang="en-US" sz="2000" smtClean="0"/>
              <a:t>’</a:t>
            </a:r>
            <a:r>
              <a:rPr lang="uk-UA" sz="2000" smtClean="0"/>
              <a:t>єкта;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uk-UA" sz="2000" smtClean="0"/>
              <a:t>підготовка робочої програми вивчення </a:t>
            </a:r>
            <a:r>
              <a:rPr lang="en-US" sz="2000" smtClean="0"/>
              <a:t>(</a:t>
            </a:r>
            <a:r>
              <a:rPr lang="uk-UA" sz="2000" smtClean="0"/>
              <a:t>перевірки) діяльності об</a:t>
            </a:r>
            <a:r>
              <a:rPr lang="en-US" sz="2000" smtClean="0"/>
              <a:t>’</a:t>
            </a:r>
            <a:r>
              <a:rPr lang="uk-UA" sz="2000" smtClean="0"/>
              <a:t>єкта;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uk-UA" sz="2000" smtClean="0"/>
              <a:t>підготовка звіту про результати вивчення діяльності об</a:t>
            </a:r>
            <a:r>
              <a:rPr lang="en-US" sz="2000" smtClean="0"/>
              <a:t>’</a:t>
            </a:r>
            <a:r>
              <a:rPr lang="uk-UA" sz="2000" smtClean="0"/>
              <a:t>єкта;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sz="2000" smtClean="0"/>
              <a:t>-    підготовка звіту про результати проведення самоаналізу навчального закладу.</a:t>
            </a:r>
            <a:endParaRPr lang="ru-RU" sz="200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642350" cy="706437"/>
          </a:xfrm>
        </p:spPr>
        <p:txBody>
          <a:bodyPr/>
          <a:lstStyle/>
          <a:p>
            <a:r>
              <a:rPr lang="uk-UA" sz="4000" smtClean="0"/>
              <a:t> </a:t>
            </a:r>
            <a:r>
              <a:rPr lang="uk-UA" sz="3200" b="1" smtClean="0">
                <a:solidFill>
                  <a:srgbClr val="000066"/>
                </a:solidFill>
              </a:rPr>
              <a:t>Вимоги до звіту про проведений самоаналіз</a:t>
            </a:r>
            <a:r>
              <a:rPr lang="uk-UA" sz="4000" smtClean="0"/>
              <a:t> </a:t>
            </a:r>
            <a:endParaRPr lang="ru-RU" sz="4000" smtClean="0"/>
          </a:p>
        </p:txBody>
      </p:sp>
      <p:sp>
        <p:nvSpPr>
          <p:cNvPr id="9218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341438"/>
            <a:ext cx="8229600" cy="5256212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uk-UA" sz="2400" smtClean="0"/>
              <a:t>    </a:t>
            </a:r>
            <a:r>
              <a:rPr lang="uk-UA" sz="2200" u="sng" smtClean="0"/>
              <a:t>Звіт структурно складається з розділів відповідно до Типової програми і додатків до нього у формі таблиць.</a:t>
            </a:r>
          </a:p>
          <a:p>
            <a:pPr>
              <a:lnSpc>
                <a:spcPct val="90000"/>
              </a:lnSpc>
            </a:pPr>
            <a:r>
              <a:rPr lang="uk-UA" sz="2200" smtClean="0"/>
              <a:t>Загальна характеристика навчального закладу.</a:t>
            </a:r>
          </a:p>
          <a:p>
            <a:pPr>
              <a:lnSpc>
                <a:spcPct val="90000"/>
              </a:lnSpc>
            </a:pPr>
            <a:r>
              <a:rPr lang="uk-UA" sz="2200" smtClean="0"/>
              <a:t>Формування контингенту учнів, слухачів.</a:t>
            </a:r>
          </a:p>
          <a:p>
            <a:pPr>
              <a:lnSpc>
                <a:spcPct val="90000"/>
              </a:lnSpc>
            </a:pPr>
            <a:r>
              <a:rPr lang="uk-UA" sz="2200" smtClean="0"/>
              <a:t>Зміст підготовки кваліфікованих робітників.</a:t>
            </a:r>
          </a:p>
          <a:p>
            <a:pPr>
              <a:lnSpc>
                <a:spcPct val="90000"/>
              </a:lnSpc>
            </a:pPr>
            <a:r>
              <a:rPr lang="uk-UA" sz="2200" smtClean="0"/>
              <a:t>Стан організації навчально-виховного процесу.</a:t>
            </a:r>
          </a:p>
          <a:p>
            <a:pPr>
              <a:lnSpc>
                <a:spcPct val="90000"/>
              </a:lnSpc>
            </a:pPr>
            <a:r>
              <a:rPr lang="uk-UA" sz="2200" smtClean="0"/>
              <a:t>Рівень кадрової роботи та оцінка якості керівного та педагогічного складу.</a:t>
            </a:r>
          </a:p>
          <a:p>
            <a:pPr>
              <a:lnSpc>
                <a:spcPct val="90000"/>
              </a:lnSpc>
            </a:pPr>
            <a:r>
              <a:rPr lang="uk-UA" sz="2200" smtClean="0"/>
              <a:t>Матеріально-технічна база та фінансово-господарська діяльність.</a:t>
            </a:r>
          </a:p>
          <a:p>
            <a:pPr>
              <a:lnSpc>
                <a:spcPct val="90000"/>
              </a:lnSpc>
            </a:pPr>
            <a:r>
              <a:rPr lang="uk-UA" sz="2200" smtClean="0"/>
              <a:t>Відповідність рівня кваліфікації випускників державним стандартам професійно-технічної освіти.</a:t>
            </a:r>
          </a:p>
          <a:p>
            <a:pPr>
              <a:lnSpc>
                <a:spcPct val="90000"/>
              </a:lnSpc>
            </a:pPr>
            <a:r>
              <a:rPr lang="uk-UA" sz="2200" smtClean="0"/>
              <a:t>Оцінка рівня управління професійно-технічним начальним закладом.</a:t>
            </a:r>
            <a:endParaRPr lang="ru-RU" sz="220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uk-UA" sz="3200" b="1" smtClean="0">
                <a:solidFill>
                  <a:srgbClr val="000066"/>
                </a:solidFill>
              </a:rPr>
              <a:t>Додатки до самоаналізу</a:t>
            </a:r>
            <a:endParaRPr lang="ru-RU" sz="3200" b="1" smtClean="0">
              <a:solidFill>
                <a:srgbClr val="000066"/>
              </a:solidFill>
            </a:endParaRPr>
          </a:p>
        </p:txBody>
      </p:sp>
      <p:sp>
        <p:nvSpPr>
          <p:cNvPr id="10242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2400" smtClean="0"/>
              <a:t>Прийом учнів, слухачів, випуск і працевлаштування випускників (Таблиця 2.1.С).</a:t>
            </a:r>
          </a:p>
          <a:p>
            <a:pPr>
              <a:lnSpc>
                <a:spcPct val="90000"/>
              </a:lnSpc>
            </a:pPr>
            <a:r>
              <a:rPr lang="uk-UA" sz="2400" smtClean="0"/>
              <a:t>Навчально-методичне забезпечення (таблиця 4.3.С).</a:t>
            </a:r>
          </a:p>
          <a:p>
            <a:pPr>
              <a:lnSpc>
                <a:spcPct val="90000"/>
              </a:lnSpc>
            </a:pPr>
            <a:r>
              <a:rPr lang="uk-UA" sz="2400" smtClean="0"/>
              <a:t>Якісна характеристика кадрів і педагогічних працівників (Таблиця 5.1.С).</a:t>
            </a:r>
          </a:p>
          <a:p>
            <a:pPr>
              <a:lnSpc>
                <a:spcPct val="90000"/>
              </a:lnSpc>
            </a:pPr>
            <a:r>
              <a:rPr lang="uk-UA" sz="2400" smtClean="0"/>
              <a:t>Матеріально-технічне забезпечення (Таблиця 6.1.С).</a:t>
            </a:r>
          </a:p>
          <a:p>
            <a:pPr>
              <a:lnSpc>
                <a:spcPct val="90000"/>
              </a:lnSpc>
            </a:pPr>
            <a:r>
              <a:rPr lang="uk-UA" sz="2400" smtClean="0"/>
              <a:t>Фінансово-господарська та виробничо-комерційна діяльність (Таблиця 6.2.С).</a:t>
            </a:r>
          </a:p>
          <a:p>
            <a:pPr>
              <a:lnSpc>
                <a:spcPct val="90000"/>
              </a:lnSpc>
            </a:pPr>
            <a:r>
              <a:rPr lang="uk-UA" sz="2400" smtClean="0"/>
              <a:t>Навчальні досягнення учнів, слухачів з професійно-теоретичної підготовки (Таблиця 7.3.С).</a:t>
            </a:r>
          </a:p>
          <a:p>
            <a:pPr>
              <a:lnSpc>
                <a:spcPct val="90000"/>
              </a:lnSpc>
            </a:pPr>
            <a:r>
              <a:rPr lang="uk-UA" sz="2400" smtClean="0"/>
              <a:t>Навчальні досягнення учнів, слухачів з професійно-практичної підготовки (Таблиця 7.4.С).</a:t>
            </a:r>
            <a:endParaRPr lang="ru-RU" sz="240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r>
              <a:rPr lang="uk-UA" sz="3200" b="1" smtClean="0">
                <a:solidFill>
                  <a:srgbClr val="000066"/>
                </a:solidFill>
              </a:rPr>
              <a:t>Формування атестаційної справи</a:t>
            </a:r>
            <a:endParaRPr lang="ru-RU" sz="3200" b="1" smtClean="0">
              <a:solidFill>
                <a:srgbClr val="000066"/>
              </a:solidFill>
            </a:endParaRPr>
          </a:p>
        </p:txBody>
      </p:sp>
      <p:sp>
        <p:nvSpPr>
          <p:cNvPr id="11266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692150"/>
            <a:ext cx="8642350" cy="59769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1600" smtClean="0"/>
              <a:t>Реєстраційна картка.</a:t>
            </a:r>
          </a:p>
          <a:p>
            <a:pPr>
              <a:lnSpc>
                <a:spcPct val="90000"/>
              </a:lnSpc>
            </a:pPr>
            <a:r>
              <a:rPr lang="uk-UA" sz="1600" smtClean="0"/>
              <a:t>Мотивований висновок РЕР.</a:t>
            </a:r>
          </a:p>
          <a:p>
            <a:pPr>
              <a:lnSpc>
                <a:spcPct val="90000"/>
              </a:lnSpc>
            </a:pPr>
            <a:r>
              <a:rPr lang="uk-UA" sz="1600" smtClean="0"/>
              <a:t>Нормии і критерії атестації (додаток до висновків РЕР).</a:t>
            </a:r>
          </a:p>
          <a:p>
            <a:pPr>
              <a:lnSpc>
                <a:spcPct val="90000"/>
              </a:lnSpc>
            </a:pPr>
            <a:r>
              <a:rPr lang="uk-UA" sz="1600" smtClean="0"/>
              <a:t>Копія (ї) ліцензії </a:t>
            </a:r>
            <a:r>
              <a:rPr lang="en-US" sz="1600" smtClean="0"/>
              <a:t>(</a:t>
            </a:r>
            <a:r>
              <a:rPr lang="uk-UA" sz="1600" smtClean="0"/>
              <a:t>й) з додатком (ами).</a:t>
            </a:r>
          </a:p>
          <a:p>
            <a:pPr>
              <a:lnSpc>
                <a:spcPct val="90000"/>
              </a:lnSpc>
            </a:pPr>
            <a:r>
              <a:rPr lang="uk-UA" sz="1600" smtClean="0"/>
              <a:t>Розклад проведення комплексних кваліфікаційних завдань.</a:t>
            </a:r>
          </a:p>
          <a:p>
            <a:pPr>
              <a:lnSpc>
                <a:spcPct val="90000"/>
              </a:lnSpc>
            </a:pPr>
            <a:r>
              <a:rPr lang="uk-UA" sz="1600" smtClean="0"/>
              <a:t>Заява навчального закладу.</a:t>
            </a:r>
          </a:p>
          <a:p>
            <a:pPr>
              <a:lnSpc>
                <a:spcPct val="90000"/>
              </a:lnSpc>
            </a:pPr>
            <a:r>
              <a:rPr lang="uk-UA" sz="1600" smtClean="0"/>
              <a:t>Наказ про створення атестаційної експертної комісії.</a:t>
            </a:r>
          </a:p>
          <a:p>
            <a:pPr>
              <a:lnSpc>
                <a:spcPct val="90000"/>
              </a:lnSpc>
            </a:pPr>
            <a:r>
              <a:rPr lang="uk-UA" sz="1600" smtClean="0"/>
              <a:t>Робоча програма атестаційної експертизи.</a:t>
            </a:r>
          </a:p>
          <a:p>
            <a:pPr>
              <a:lnSpc>
                <a:spcPct val="90000"/>
              </a:lnSpc>
            </a:pPr>
            <a:r>
              <a:rPr lang="uk-UA" sz="1600" smtClean="0"/>
              <a:t>Висновки (довідки) експертів.</a:t>
            </a:r>
          </a:p>
          <a:p>
            <a:pPr>
              <a:lnSpc>
                <a:spcPct val="90000"/>
              </a:lnSpc>
            </a:pPr>
            <a:r>
              <a:rPr lang="uk-UA" sz="1600" smtClean="0"/>
              <a:t>Звіт про проведений самоаналіз.</a:t>
            </a:r>
          </a:p>
          <a:p>
            <a:pPr>
              <a:lnSpc>
                <a:spcPct val="90000"/>
              </a:lnSpc>
            </a:pPr>
            <a:r>
              <a:rPr lang="uk-UA" sz="1600" smtClean="0"/>
              <a:t>Копії установчих документів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uk-UA" sz="1600" smtClean="0"/>
              <a:t>      (копія першої та останньої сторінок статуту;  свідоцтво про державну реєстрацію;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sz="1600" smtClean="0"/>
              <a:t>       довідка про включення до Єдиного реєстру підприємств та організацій України,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sz="1600" smtClean="0"/>
              <a:t>       довідка про ідентифікаційний номер;  рішення про створення МНВК;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sz="1600" smtClean="0"/>
              <a:t>       висновок Держгірпромнагляду;  висновок державної санітарної-епідеміологічної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sz="1600" smtClean="0"/>
              <a:t>       експертизи;  Акт готовності закладу до нового навчального року, погоджений ___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sz="1600" smtClean="0"/>
              <a:t>       районним управлінням Головного управління Державної служби України з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sz="1600" smtClean="0"/>
              <a:t>       надзвичайних ситуацій Харківській області;  робочий навчальний план;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sz="1600" smtClean="0"/>
              <a:t>       державний акт на право постійного користування земельною ділянкою;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sz="1600" smtClean="0"/>
              <a:t>       угоди на оренду приміщень (за умови відсутності власних приміщень);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sz="1600" smtClean="0"/>
              <a:t>       сертифікат (и) про державну акредитацію; паспорт, ідентифікаційний код і диплом директора МНВК).</a:t>
            </a:r>
            <a:endParaRPr lang="ru-RU" sz="160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4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ru-RU" sz="3200" b="1" smtClean="0">
                <a:solidFill>
                  <a:srgbClr val="000066"/>
                </a:solidFill>
              </a:rPr>
              <a:t>Навчальні програми для 10-11 класів</a:t>
            </a:r>
            <a:r>
              <a:rPr lang="ru-RU" sz="4000" smtClean="0"/>
              <a:t> </a:t>
            </a:r>
          </a:p>
        </p:txBody>
      </p:sp>
      <p:sp>
        <p:nvSpPr>
          <p:cNvPr id="12290" name="Rectangle 5"/>
          <p:cNvSpPr>
            <a:spLocks noChangeArrowheads="1"/>
          </p:cNvSpPr>
          <p:nvPr/>
        </p:nvSpPr>
        <p:spPr bwMode="auto">
          <a:xfrm>
            <a:off x="468313" y="981075"/>
            <a:ext cx="8280400" cy="545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 u="sng">
                <a:solidFill>
                  <a:srgbClr val="FF0066"/>
                </a:solidFill>
              </a:rPr>
              <a:t>Технології. Профільний рівень</a:t>
            </a:r>
            <a:r>
              <a:rPr lang="ru-RU" sz="2200" u="sng">
                <a:solidFill>
                  <a:srgbClr val="FF0066"/>
                </a:solidFill>
              </a:rPr>
              <a:t>	</a:t>
            </a:r>
          </a:p>
          <a:p>
            <a:r>
              <a:rPr lang="ru-RU" sz="2200"/>
              <a:t>Деревобробка</a:t>
            </a:r>
          </a:p>
          <a:p>
            <a:r>
              <a:rPr lang="ru-RU" sz="2200"/>
              <a:t>Кулінарія</a:t>
            </a:r>
          </a:p>
          <a:p>
            <a:r>
              <a:rPr lang="ru-RU" sz="2200"/>
              <a:t>Основи дизайну</a:t>
            </a:r>
          </a:p>
          <a:p>
            <a:r>
              <a:rPr lang="ru-RU" sz="2200"/>
              <a:t>Агровиробництво</a:t>
            </a:r>
          </a:p>
          <a:p>
            <a:r>
              <a:rPr lang="ru-RU" sz="2200"/>
              <a:t>Будівельна справа</a:t>
            </a:r>
          </a:p>
          <a:p>
            <a:r>
              <a:rPr lang="ru-RU" sz="2200"/>
              <a:t>Енергетика</a:t>
            </a:r>
          </a:p>
          <a:p>
            <a:r>
              <a:rPr lang="ru-RU" sz="2200"/>
              <a:t>Конструювання та моделювання одягу</a:t>
            </a:r>
          </a:p>
          <a:p>
            <a:r>
              <a:rPr lang="ru-RU" sz="2200"/>
              <a:t>Легка промисловість</a:t>
            </a:r>
          </a:p>
          <a:p>
            <a:r>
              <a:rPr lang="ru-RU" sz="2200"/>
              <a:t>Матеріалознавсто</a:t>
            </a:r>
          </a:p>
          <a:p>
            <a:r>
              <a:rPr lang="ru-RU" sz="2200"/>
              <a:t>Металообробка</a:t>
            </a:r>
          </a:p>
          <a:p>
            <a:r>
              <a:rPr lang="ru-RU" sz="2200"/>
              <a:t>Основи бджільництва</a:t>
            </a:r>
          </a:p>
          <a:p>
            <a:r>
              <a:rPr lang="ru-RU" sz="2200"/>
              <a:t>Технічне проектування</a:t>
            </a:r>
          </a:p>
          <a:p>
            <a:r>
              <a:rPr lang="ru-RU" sz="2200"/>
              <a:t>Українська народна вишивка</a:t>
            </a:r>
          </a:p>
          <a:p>
            <a:r>
              <a:rPr lang="ru-RU" sz="2200"/>
              <a:t>Художня обробка матеріалів</a:t>
            </a:r>
          </a:p>
          <a:p>
            <a:r>
              <a:rPr lang="ru-RU" sz="2200"/>
              <a:t>Швейна справа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8175" y="-242888"/>
            <a:ext cx="13011150" cy="731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ма 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871</Words>
  <Application>Microsoft Office PowerPoint</Application>
  <PresentationFormat>Экран (4:3)</PresentationFormat>
  <Paragraphs>196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Тема Office</vt:lpstr>
      <vt:lpstr>Тема Office</vt:lpstr>
      <vt:lpstr>Тема Office</vt:lpstr>
      <vt:lpstr>Про формування атестаційної справи навчального закладу </vt:lpstr>
      <vt:lpstr>Наявні ліцензії</vt:lpstr>
      <vt:lpstr>Наявні ліцензії</vt:lpstr>
      <vt:lpstr>Самоаналіз</vt:lpstr>
      <vt:lpstr>Самоаналіз</vt:lpstr>
      <vt:lpstr> Вимоги до звіту про проведений самоаналіз </vt:lpstr>
      <vt:lpstr>Додатки до самоаналізу</vt:lpstr>
      <vt:lpstr>Формування атестаційної справи</vt:lpstr>
      <vt:lpstr>Навчальні програми для 10-11 класів </vt:lpstr>
      <vt:lpstr>Навчальні програми для 10-11 класів</vt:lpstr>
      <vt:lpstr>Навчальні програми для 10-11 класів</vt:lpstr>
      <vt:lpstr>Навчальні програми для 10-11 класів</vt:lpstr>
      <vt:lpstr>Адреси сайтів</vt:lpstr>
      <vt:lpstr>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9</cp:revision>
  <dcterms:created xsi:type="dcterms:W3CDTF">2015-03-20T17:04:15Z</dcterms:created>
  <dcterms:modified xsi:type="dcterms:W3CDTF">2015-11-02T15:19:56Z</dcterms:modified>
</cp:coreProperties>
</file>