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0" r:id="rId4"/>
    <p:sldId id="259" r:id="rId5"/>
    <p:sldId id="261" r:id="rId6"/>
    <p:sldId id="266" r:id="rId7"/>
    <p:sldId id="258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8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2A758-B2DF-4D94-B4F0-1FAE177E5AF4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93496-6426-47C9-85B7-17F44F533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93496-6426-47C9-85B7-17F44F533A3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93496-6426-47C9-85B7-17F44F533A3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9743B4A-93D6-4A89-B86B-94EFC94D5A8C}" type="datetime1">
              <a:rPr lang="ru-RU" smtClean="0"/>
              <a:pPr/>
              <a:t>28.10.2015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F7BB-934B-4820-B858-2AC15B5EC52C}" type="datetime1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1A24-F076-467C-81B9-D2C0F050CAA8}" type="datetime1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519D-FA09-4323-AD19-1D1E4578F4E9}" type="datetime1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1053-1D98-4A4D-8F9A-59AD27F2945F}" type="datetime1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72788-1B1E-4717-B290-9E5BFDB4330D}" type="datetime1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779B37-76F6-4637-A7DC-4C226770090D}" type="datetime1">
              <a:rPr lang="ru-RU" smtClean="0"/>
              <a:pPr/>
              <a:t>28.10.2015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B4CC888-8BDE-453E-B3DE-78ADBD96D58F}" type="datetime1">
              <a:rPr lang="ru-RU" smtClean="0"/>
              <a:pPr/>
              <a:t>28.10.2015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A8E2-4714-4D7A-88A3-C58FAF56C84B}" type="datetime1">
              <a:rPr lang="ru-RU" smtClean="0"/>
              <a:pPr/>
              <a:t>28.10.2015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E2AE8-7365-4F49-8BC0-67229A8DD1C7}" type="datetime1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4989-5379-408E-B92F-66A0522C15D8}" type="datetime1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B0515B0-0BC2-45BA-B260-E8193C9F4C60}" type="datetime1">
              <a:rPr lang="ru-RU" smtClean="0"/>
              <a:pPr/>
              <a:t>28.10.2015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519864" cy="3024335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Нормативно-правові  аспекти організації роботи  в спеціальній школі-інтернаті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4509120"/>
            <a:ext cx="6048672" cy="1872208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>
                <a:solidFill>
                  <a:schemeClr val="bg2">
                    <a:lumMod val="10000"/>
                  </a:schemeClr>
                </a:solidFill>
              </a:rPr>
              <a:t>Счастна І.О.</a:t>
            </a:r>
          </a:p>
          <a:p>
            <a:r>
              <a:rPr lang="uk-UA" dirty="0" smtClean="0">
                <a:solidFill>
                  <a:schemeClr val="bg2">
                    <a:lumMod val="10000"/>
                  </a:schemeClr>
                </a:solidFill>
              </a:rPr>
              <a:t>завідувач сектору дошкільної та корекційної освіти управління освіти і науки Департаменту науки і освіти ХОДА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 flipV="1">
            <a:off x="5410200" y="4149080"/>
            <a:ext cx="1295400" cy="5620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147248" cy="576064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Нормативно-правові документи 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/>
          <a:lstStyle/>
          <a:p>
            <a:pPr algn="ctr">
              <a:buNone/>
            </a:pPr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 України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«Про освіту» </a:t>
            </a:r>
          </a:p>
          <a:p>
            <a:pPr>
              <a:buFont typeface="Wingdings" pitchFamily="2" charset="2"/>
              <a:buChar char="Ø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Про загальну середню освіту»</a:t>
            </a:r>
          </a:p>
          <a:p>
            <a:pPr>
              <a:buFont typeface="Wingdings" pitchFamily="2" charset="2"/>
              <a:buChar char="Ø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Про дошкільну освіту»</a:t>
            </a:r>
          </a:p>
          <a:p>
            <a:pPr>
              <a:buFont typeface="Wingdings" pitchFamily="2" charset="2"/>
              <a:buChar char="Ø"/>
            </a:pPr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«Про забезпечення санітарного та епідеміологічного благополуччя населення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uk-UA" sz="3200" dirty="0" smtClean="0"/>
              <a:t>«Про реабілітацію інвалідів в Україні»</a:t>
            </a:r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411760" y="620688"/>
            <a:ext cx="6552728" cy="457200"/>
          </a:xfrm>
        </p:spPr>
        <p:txBody>
          <a:bodyPr/>
          <a:lstStyle/>
          <a:p>
            <a:r>
              <a:rPr lang="uk-UA" sz="2000" i="1" dirty="0" smtClean="0"/>
              <a:t>Організація роботи в спеціальній  школі-інтернаті</a:t>
            </a:r>
            <a:endParaRPr lang="ru-RU" sz="20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Нормативно-правові документи 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Постанови Кабінету Міністрів України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 23.04.2003 № 585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«Про </a:t>
            </a:r>
            <a:r>
              <a:rPr lang="uk-UA" sz="2400" u="sng" dirty="0" smtClean="0">
                <a:latin typeface="Times New Roman" pitchFamily="18" charset="0"/>
                <a:cs typeface="Times New Roman" pitchFamily="18" charset="0"/>
              </a:rPr>
              <a:t>встановлення строку навчання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загальноосвітніх навчальних закладах для дітей, які потребують корекції фізичного та (або) розумового розвитку» (зі змінами)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 21.08.2013 № 607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«Про затвердження Державного стандарту початкової освіти для дітей, які потребують корекції фізичного та (або) розумового розвитку»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 21.08.2013 № 607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«Про впровадження Державного стандарту базової і повної  загальної середньої освіти у спеціальних загальноосвітніх навчальних закладах ІІ ступеня для дітей, які потребують корекції фізичного та (або) розумового розвитку»</a:t>
            </a:r>
          </a:p>
          <a:p>
            <a:pPr algn="just">
              <a:buFont typeface="Wingdings" pitchFamily="2" charset="2"/>
              <a:buChar char="Ø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835696" y="620688"/>
            <a:ext cx="6984776" cy="432048"/>
          </a:xfrm>
        </p:spPr>
        <p:txBody>
          <a:bodyPr/>
          <a:lstStyle/>
          <a:p>
            <a:r>
              <a:rPr lang="uk-UA" sz="2000" i="1" dirty="0" smtClean="0"/>
              <a:t>Організація роботи в спеціальній  школі-інтернаті</a:t>
            </a:r>
            <a:endParaRPr lang="ru-RU" sz="20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2008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Нормативно-правові документи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Накази Міністерства освіти і науки України 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 smtClean="0"/>
              <a:t> </a:t>
            </a:r>
            <a:r>
              <a:rPr 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 15.09.2008 № 852 </a:t>
            </a:r>
            <a:r>
              <a:rPr lang="uk-UA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«Про затвердження Положення про спеціальну загальноосвітню школу (школу-інтернат) дітей, які потребують корекції фізичного та (або) розумового розвитку» </a:t>
            </a:r>
            <a:r>
              <a:rPr lang="uk-UA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(зареєстровано в Міністерстві юстиції України 22.12.2008 за  № 1219/15910)</a:t>
            </a:r>
          </a:p>
          <a:p>
            <a:pPr algn="just">
              <a:buFont typeface="Wingdings" pitchFamily="2" charset="2"/>
              <a:buChar char="Ø"/>
            </a:pPr>
            <a:r>
              <a:rPr 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 20.09.2002 № 128 </a:t>
            </a:r>
            <a:r>
              <a:rPr lang="uk-UA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«Про затвердження Нормативів наповнюваності груп дошкільних навчальних закладів (ясел-садків) </a:t>
            </a:r>
            <a:r>
              <a:rPr lang="uk-UA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компенсуючого</a:t>
            </a:r>
            <a:r>
              <a:rPr lang="uk-UA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типу, класів спеціальних загальноосвітніх шкіл (шкіл-інтернатів), груп продовженого дня і виховних груп загальноосвітніх навчальних закладів усіх типів та Порядку поділу класів на групи при вивченні окремих предметів у загальноосвітніх навчальних закладах» </a:t>
            </a:r>
            <a:r>
              <a:rPr lang="uk-UA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(зі змінами)</a:t>
            </a:r>
            <a:endParaRPr lang="uk-UA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uk-UA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uk-UA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763688" y="612648"/>
            <a:ext cx="6912768" cy="457200"/>
          </a:xfrm>
        </p:spPr>
        <p:txBody>
          <a:bodyPr/>
          <a:lstStyle/>
          <a:p>
            <a:r>
              <a:rPr lang="uk-UA" sz="2000" i="1" dirty="0" smtClean="0"/>
              <a:t>Організація роботи в спеціальній  школі-інтернаті</a:t>
            </a:r>
            <a:endParaRPr lang="ru-RU" sz="2000" i="1" dirty="0" smtClean="0"/>
          </a:p>
          <a:p>
            <a:pPr algn="just"/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91264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Нормативно-правові документи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051720" y="612648"/>
            <a:ext cx="6840760" cy="457200"/>
          </a:xfrm>
        </p:spPr>
        <p:txBody>
          <a:bodyPr/>
          <a:lstStyle/>
          <a:p>
            <a:r>
              <a:rPr lang="uk-UA" sz="2000" i="1" dirty="0" smtClean="0"/>
              <a:t>Організація роботи в спеціальній  школі-інтернаті</a:t>
            </a:r>
            <a:endParaRPr lang="ru-RU" sz="2000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1520" y="1844824"/>
            <a:ext cx="8435280" cy="47297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Листи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Міністерства освіти і науки України </a:t>
            </a:r>
          </a:p>
          <a:p>
            <a:pPr algn="just"/>
            <a:r>
              <a:rPr lang="uk-UA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 05.09.2015 № 1/9-280 </a:t>
            </a:r>
            <a:r>
              <a:rPr lang="uk-UA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«Про </a:t>
            </a:r>
            <a:r>
              <a:rPr lang="uk-UA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організацію навчально-виховного процесу для учнів з особливими освітніми потребами загальноосвітніх навчальних закладів у 2015/2016  навчальному році» </a:t>
            </a:r>
          </a:p>
          <a:p>
            <a:pPr algn="just"/>
            <a:r>
              <a:rPr lang="uk-UA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 13.08.2014 </a:t>
            </a:r>
            <a:r>
              <a:rPr lang="uk-UA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1/9-413 </a:t>
            </a:r>
            <a:r>
              <a:rPr lang="uk-UA" dirty="0" smtClean="0"/>
              <a:t>«Про </a:t>
            </a:r>
            <a:r>
              <a:rPr lang="uk-UA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організацію навчально-виховного процесу </a:t>
            </a:r>
            <a:r>
              <a:rPr lang="uk-UA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учнів з розумовою відсталістю та затримкою психічного розвитку</a:t>
            </a:r>
            <a:r>
              <a:rPr lang="uk-UA" dirty="0" smtClean="0"/>
              <a:t>» </a:t>
            </a:r>
          </a:p>
          <a:p>
            <a:pPr algn="just"/>
            <a:r>
              <a:rPr lang="uk-UA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uk-UA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04.08.2009 </a:t>
            </a:r>
            <a:r>
              <a:rPr lang="uk-UA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1/9-515 </a:t>
            </a:r>
            <a:r>
              <a:rPr lang="uk-UA" dirty="0" smtClean="0"/>
              <a:t>«Організаційно-методичні засади здійснення комплексної реабілітації учнів (вихованців) у спеціальних </a:t>
            </a:r>
            <a:r>
              <a:rPr lang="uk-UA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загальноосвітніх навчальних </a:t>
            </a:r>
            <a:r>
              <a:rPr lang="uk-UA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закладах</a:t>
            </a:r>
            <a:r>
              <a:rPr lang="uk-UA" dirty="0" smtClean="0"/>
              <a:t>» 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43000"/>
            <a:ext cx="8219256" cy="185395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</a:t>
            </a:r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МОЗУ </a:t>
            </a:r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20.02.2013 </a:t>
            </a:r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144, зареєстровано у МЮУ 14.03.2013</a:t>
            </a:r>
            <a:b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№ 410/22942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068960"/>
            <a:ext cx="8219256" cy="3505576"/>
          </a:xfrm>
        </p:spPr>
        <p:txBody>
          <a:bodyPr/>
          <a:lstStyle/>
          <a:p>
            <a:pPr algn="just"/>
            <a:r>
              <a:rPr lang="uk-UA" dirty="0" smtClean="0"/>
              <a:t>Державні санітарні норми </a:t>
            </a:r>
            <a:r>
              <a:rPr lang="uk-UA" dirty="0" smtClean="0"/>
              <a:t>та </a:t>
            </a:r>
            <a:r>
              <a:rPr lang="uk-UA" dirty="0" smtClean="0"/>
              <a:t>правила </a:t>
            </a:r>
            <a:r>
              <a:rPr lang="uk-UA" dirty="0" smtClean="0"/>
              <a:t>«Гігієнічні вимоги до улаштування, утримання і режиму спеціальних загальноосвітніх шкіл (шкіл-інтернатів) для дітей, які потребують корекції фізичного та (або) розумового розвитку, та навчально-реабілітаційних </a:t>
            </a:r>
            <a:r>
              <a:rPr lang="uk-UA" dirty="0" smtClean="0"/>
              <a:t>центрів »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763688" y="612648"/>
            <a:ext cx="7128792" cy="457200"/>
          </a:xfrm>
        </p:spPr>
        <p:txBody>
          <a:bodyPr/>
          <a:lstStyle/>
          <a:p>
            <a:r>
              <a:rPr lang="uk-UA" sz="2000" i="1" dirty="0" smtClean="0"/>
              <a:t>Організація роботи в спеціальній  школі-інтернаті</a:t>
            </a:r>
            <a:endParaRPr lang="ru-RU" sz="20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НАКАЗ МОНУ від 20.02.2002 № 128 (зі змінами)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195736" y="612648"/>
            <a:ext cx="6552728" cy="457200"/>
          </a:xfrm>
        </p:spPr>
        <p:txBody>
          <a:bodyPr/>
          <a:lstStyle/>
          <a:p>
            <a:r>
              <a:rPr lang="uk-UA" sz="2000" i="1" dirty="0" smtClean="0"/>
              <a:t>Організація роботи в спеціальній  школі-інтернаті</a:t>
            </a:r>
            <a:endParaRPr lang="ru-RU" sz="2000" i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67544" y="1628798"/>
          <a:ext cx="8219256" cy="504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4656"/>
                <a:gridCol w="2314600"/>
              </a:tblGrid>
              <a:tr h="753066">
                <a:tc>
                  <a:txBody>
                    <a:bodyPr/>
                    <a:lstStyle/>
                    <a:p>
                      <a:r>
                        <a:rPr kumimoji="0" lang="uk-UA" sz="20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Показники </a:t>
                      </a:r>
                      <a:endParaRPr kumimoji="0" lang="ru-RU" sz="2000" b="1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дошкільний підрозділ  </a:t>
                      </a:r>
                      <a:r>
                        <a:rPr kumimoji="0" lang="uk-UA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uk-U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групи для дітей )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Наповнюваність не повинна перевищувати</a:t>
                      </a:r>
                      <a:endParaRPr lang="ru-RU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39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СПЕЦІАЛЬНІ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2000" b="1" dirty="0">
                          <a:latin typeface="Times New Roman"/>
                          <a:ea typeface="Calibri"/>
                          <a:cs typeface="Times New Roman"/>
                        </a:rPr>
                        <a:t>глухих, сліпих, із складними вадами розвитку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98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Calibri"/>
                          <a:cs typeface="Times New Roman"/>
                        </a:rPr>
                        <a:t>зі зниженим слухом, з порушенням опорно-рухового апарату, глибоко розумово відсталих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98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Calibri"/>
                          <a:cs typeface="Times New Roman"/>
                        </a:rPr>
                        <a:t>з важкими порушеннями мови, затримкою психічного розвитку, зі зниженим зором, розумово відсталих і хворих на сколіоз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76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Calibri"/>
                          <a:cs typeface="Times New Roman"/>
                        </a:rPr>
                        <a:t>з фонетико-фонетичним недорозвитком мови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САНАТОРНІ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20080"/>
          </a:xfrm>
        </p:spPr>
        <p:txBody>
          <a:bodyPr>
            <a:normAutofit/>
          </a:bodyPr>
          <a:lstStyle/>
          <a:p>
            <a:pPr algn="just"/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НАКАЗ МОНУ від 20.02.2002 № 128 (зі змінами)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733208"/>
          <a:ext cx="8362504" cy="4850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5855"/>
                <a:gridCol w="2746649"/>
              </a:tblGrid>
              <a:tr h="6788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Показники </a:t>
                      </a:r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шкільний </a:t>
                      </a:r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підрозділ (1-12 класи)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Наповнюваність не повинна перевищувати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Calibri"/>
                          <a:cs typeface="Times New Roman"/>
                        </a:rPr>
                        <a:t>СПЕЦІАЛЬНІ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Calibri"/>
                          <a:cs typeface="Times New Roman"/>
                        </a:rPr>
                        <a:t>глухих, сліпих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8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Calibri"/>
                          <a:cs typeface="Times New Roman"/>
                        </a:rPr>
                        <a:t>зі зниженим слухом, з наслідками поліомієліту і церебральним паралічем, глибоко розумово відсталих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Calibri"/>
                          <a:cs typeface="Times New Roman"/>
                        </a:rPr>
                        <a:t>зі зниженим зором, з важкими порушеннями мови, затримкою психічного розвитку, розумово відсталих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Calibri"/>
                          <a:cs typeface="Times New Roman"/>
                        </a:rPr>
                        <a:t>із складними вадами розвитку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Calibri"/>
                          <a:cs typeface="Times New Roman"/>
                        </a:rPr>
                        <a:t>САНАТОРНІ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267744" y="620688"/>
            <a:ext cx="6624736" cy="457200"/>
          </a:xfrm>
        </p:spPr>
        <p:txBody>
          <a:bodyPr/>
          <a:lstStyle/>
          <a:p>
            <a:pPr algn="just"/>
            <a:r>
              <a:rPr lang="uk-UA" sz="2000" i="1" dirty="0" smtClean="0"/>
              <a:t>Організація роботи в спеціальній  школі-інтернаті</a:t>
            </a:r>
            <a:endParaRPr lang="ru-RU" sz="2000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1180</TotalTime>
  <Words>549</Words>
  <Application>Microsoft Office PowerPoint</Application>
  <PresentationFormat>Экран (4:3)</PresentationFormat>
  <Paragraphs>68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  Нормативно-правові  аспекти організації роботи  в спеціальній школі-інтернаті   </vt:lpstr>
      <vt:lpstr>Нормативно-правові документи </vt:lpstr>
      <vt:lpstr>Нормативно-правові документи </vt:lpstr>
      <vt:lpstr>Нормативно-правові документи </vt:lpstr>
      <vt:lpstr>Нормативно-правові документи </vt:lpstr>
      <vt:lpstr>НАКАЗ МОЗУ від 20.02.2013 № 144, зареєстровано у МЮУ 14.03.2013  за № 410/22942</vt:lpstr>
      <vt:lpstr>НАКАЗ МОНУ від 20.02.2002 № 128 (зі змінами)</vt:lpstr>
      <vt:lpstr>НАКАЗ МОНУ від 20.02.2002 № 128 (зі змінами)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Про здійснення державного нагляду - організований початок 2015/2016 навчального року в Комунальному закладі «Балаклійська спеціальна школа-інтернат І-ІІ ступенів Харківської обласної ради» </dc:title>
  <dc:creator>Irina</dc:creator>
  <cp:lastModifiedBy>Irina</cp:lastModifiedBy>
  <cp:revision>94</cp:revision>
  <dcterms:created xsi:type="dcterms:W3CDTF">2015-10-23T08:32:33Z</dcterms:created>
  <dcterms:modified xsi:type="dcterms:W3CDTF">2015-10-28T17:08:51Z</dcterms:modified>
</cp:coreProperties>
</file>