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67" r:id="rId4"/>
    <p:sldId id="266" r:id="rId5"/>
    <p:sldId id="268" r:id="rId6"/>
    <p:sldId id="269" r:id="rId7"/>
    <p:sldId id="270" r:id="rId8"/>
    <p:sldId id="276" r:id="rId9"/>
    <p:sldId id="271" r:id="rId10"/>
    <p:sldId id="272" r:id="rId11"/>
    <p:sldId id="275" r:id="rId12"/>
    <p:sldId id="273" r:id="rId13"/>
    <p:sldId id="274" r:id="rId14"/>
    <p:sldId id="264" r:id="rId1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79B9A-A35D-4DFA-9AF4-E80F5ADB1D5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5972C-194A-4D40-B381-C7BB18F99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470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15713-5EE0-4D4E-80CD-7C5A976482B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43293-F4FC-4051-878F-BF38A9A9C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536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8162-804E-47D8-8517-072CCA7D22A5}" type="datetime1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47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63E1-15F2-4040-B7A2-7B9184D18F4B}" type="datetime1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47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99A5E-E561-4B69-A4FD-B3AC7641C130}" type="datetime1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01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E9FA-7C4C-45EF-ADDD-CA806CFCD4EB}" type="datetime1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95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297-B520-4FAF-B9CC-D1B41EDD7CD2}" type="datetime1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7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0159E-33E9-4D72-9DA6-17598DC2D55B}" type="datetime1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39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9C3-1D71-42E8-B17E-6F07299EC585}" type="datetime1">
              <a:rPr lang="ru-RU" smtClean="0"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16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43A1D-93BA-44E0-AC1E-78DEF4ADD49E}" type="datetime1">
              <a:rPr lang="ru-RU" smtClean="0"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57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EC2-B0A0-46B5-8BC8-D3B3CDF3E0C2}" type="datetime1">
              <a:rPr lang="ru-RU" smtClean="0"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410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9500-9895-4D33-A4F5-8824A84C0B5F}" type="datetime1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40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E07B-BCF6-4D28-8903-F9BAB3DCCD69}" type="datetime1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99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1FBA5-27ED-43F1-9E52-9B4C0EEAAFAB}" type="datetime1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82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915816" y="4869160"/>
            <a:ext cx="6192688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uk-UA" altLang="ru-RU" b="1" i="1" dirty="0" err="1">
                <a:solidFill>
                  <a:srgbClr val="006600"/>
                </a:solidFill>
                <a:latin typeface="Times New Roman" pitchFamily="18" charset="0"/>
              </a:rPr>
              <a:t>Покроєва</a:t>
            </a:r>
            <a: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  <a:t> Любов Денисівна,</a:t>
            </a:r>
            <a:b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</a:br>
            <a: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  <a:t>ректор КВНЗ «Харківська</a:t>
            </a:r>
            <a:b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</a:br>
            <a: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  <a:t>академія неперервної освіти», </a:t>
            </a:r>
            <a:b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</a:br>
            <a: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  <a:t>кандидат педагогічних наук, доцент, </a:t>
            </a:r>
            <a:b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</a:br>
            <a: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  <a:t>заслужений працівник освіти України</a:t>
            </a:r>
            <a:endParaRPr lang="ru-RU" altLang="ru-RU" b="1" i="1" dirty="0">
              <a:solidFill>
                <a:srgbClr val="006600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8640960" cy="4248472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uk-U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Харківська академія неперервної 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освіти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ПІЛОТНИЙ </a:t>
            </a:r>
            <a:r>
              <a:rPr lang="uk-U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ОСВІТНІЙ 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ПРОЕКТ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«</a:t>
            </a:r>
            <a:r>
              <a:rPr lang="uk-U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Організація підготовки 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випускників 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загальноосвітніх </a:t>
            </a:r>
            <a:r>
              <a:rPr lang="uk-U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навчальних 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закладів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до </a:t>
            </a:r>
            <a:r>
              <a:rPr lang="uk-U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зовнішнього 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незалежного оцінювання»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190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Заходи щодо реалізації мети </a:t>
            </a:r>
            <a:r>
              <a:rPr lang="uk-UA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проекту: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785395"/>
          </a:xfrm>
        </p:spPr>
        <p:txBody>
          <a:bodyPr>
            <a:noAutofit/>
          </a:bodyPr>
          <a:lstStyle/>
          <a:p>
            <a:pPr marL="176213" lvl="0" indent="546100" algn="just">
              <a:spcBef>
                <a:spcPts val="0"/>
              </a:spcBef>
              <a:buClr>
                <a:srgbClr val="0070C0"/>
              </a:buClr>
              <a:buFont typeface="+mj-lt"/>
              <a:buAutoNum type="arabicPeriod" startAt="5"/>
            </a:pPr>
            <a:r>
              <a:rPr lang="uk-UA" b="1" dirty="0">
                <a:solidFill>
                  <a:srgbClr val="FF0000"/>
                </a:solidFill>
                <a:latin typeface="Times New Roman" pitchFamily="18" charset="0"/>
              </a:rPr>
              <a:t>Організувати</a:t>
            </a: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 в позаурочний час 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</a:rPr>
              <a:t>проведення занять з підготовки до ЗНО </a:t>
            </a: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випускників </a:t>
            </a:r>
            <a:r>
              <a:rPr lang="uk-UA" b="1" dirty="0" smtClean="0">
                <a:solidFill>
                  <a:srgbClr val="006600"/>
                </a:solidFill>
                <a:latin typeface="Times New Roman" pitchFamily="18" charset="0"/>
              </a:rPr>
              <a:t>ЗНЗ.</a:t>
            </a:r>
            <a:endParaRPr lang="ru-RU" b="1" dirty="0">
              <a:solidFill>
                <a:srgbClr val="006600"/>
              </a:solidFill>
              <a:latin typeface="Times New Roman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uk-UA" b="1" i="1" dirty="0">
                <a:solidFill>
                  <a:srgbClr val="006600"/>
                </a:solidFill>
                <a:latin typeface="Times New Roman" pitchFamily="18" charset="0"/>
              </a:rPr>
              <a:t>Виконавці:</a:t>
            </a: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</a:rPr>
              <a:t>керівники, вчителі 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</a:rPr>
              <a:t>ЗНЗ </a:t>
            </a:r>
            <a:endParaRPr lang="ru-RU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uk-UA" b="1" i="1" dirty="0">
                <a:solidFill>
                  <a:srgbClr val="006600"/>
                </a:solidFill>
                <a:latin typeface="Times New Roman" pitchFamily="18" charset="0"/>
              </a:rPr>
              <a:t>Термін:</a:t>
            </a: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</a:rPr>
              <a:t>грудень 2015, квітень 2016 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</a:rPr>
              <a:t/>
            </a:r>
            <a:br>
              <a:rPr lang="uk-UA" b="1" dirty="0" smtClean="0">
                <a:solidFill>
                  <a:srgbClr val="0070C0"/>
                </a:solidFill>
                <a:latin typeface="Times New Roman" pitchFamily="18" charset="0"/>
              </a:rPr>
            </a:b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</a:rPr>
              <a:t>(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</a:rPr>
              <a:t>за розкладами)</a:t>
            </a:r>
          </a:p>
          <a:p>
            <a:pPr marL="179388" lvl="0" indent="542925" algn="just">
              <a:spcBef>
                <a:spcPts val="0"/>
              </a:spcBef>
              <a:buClr>
                <a:srgbClr val="0070C0"/>
              </a:buClr>
              <a:buFont typeface="+mj-lt"/>
              <a:buAutoNum type="arabicPeriod" startAt="6"/>
            </a:pP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Надавати за потребою вчителям-тренерам 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</a:rPr>
              <a:t>консультаційну методичну допомогу.</a:t>
            </a:r>
            <a:endParaRPr lang="ru-RU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uk-UA" b="1" i="1" dirty="0">
                <a:solidFill>
                  <a:srgbClr val="006600"/>
                </a:solidFill>
                <a:latin typeface="Times New Roman" pitchFamily="18" charset="0"/>
              </a:rPr>
              <a:t>Виконавці:</a:t>
            </a: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</a:rPr>
              <a:t>методисти ХАНО </a:t>
            </a:r>
            <a:endParaRPr lang="ru-RU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uk-UA" b="1" i="1" dirty="0">
                <a:solidFill>
                  <a:srgbClr val="006600"/>
                </a:solidFill>
                <a:latin typeface="Times New Roman" pitchFamily="18" charset="0"/>
              </a:rPr>
              <a:t>Термін:</a:t>
            </a: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</a:rPr>
              <a:t>грудень 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</a:rPr>
              <a:t>2015 -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</a:rPr>
              <a:t>квітень 2016</a:t>
            </a:r>
            <a:endParaRPr lang="ru-RU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966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0070C0"/>
                </a:solidFill>
              </a:rPr>
              <a:t>Заняття з учнями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ctr"/>
            <a:r>
              <a:rPr lang="uk-UA" sz="3900" b="1" dirty="0">
                <a:solidFill>
                  <a:srgbClr val="FF0000"/>
                </a:solidFill>
              </a:rPr>
              <a:t>Щомісячно </a:t>
            </a:r>
            <a:r>
              <a:rPr lang="uk-UA" sz="3900" b="1" dirty="0" smtClean="0">
                <a:solidFill>
                  <a:srgbClr val="FF0000"/>
                </a:solidFill>
              </a:rPr>
              <a:t>8 </a:t>
            </a:r>
            <a:r>
              <a:rPr lang="uk-UA" sz="3900" b="1" dirty="0">
                <a:solidFill>
                  <a:srgbClr val="0070C0"/>
                </a:solidFill>
              </a:rPr>
              <a:t>навчальних занять </a:t>
            </a:r>
            <a:endParaRPr lang="uk-UA" sz="3900" b="1" dirty="0" smtClean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r>
              <a:rPr lang="uk-UA" sz="3900" b="1" dirty="0" smtClean="0">
                <a:solidFill>
                  <a:srgbClr val="0070C0"/>
                </a:solidFill>
              </a:rPr>
              <a:t>з </a:t>
            </a:r>
            <a:r>
              <a:rPr lang="uk-UA" sz="3900" b="1" dirty="0">
                <a:solidFill>
                  <a:srgbClr val="FF0000"/>
                </a:solidFill>
              </a:rPr>
              <a:t>кожної </a:t>
            </a:r>
            <a:r>
              <a:rPr lang="uk-UA" sz="3900" b="1" dirty="0">
                <a:solidFill>
                  <a:srgbClr val="0070C0"/>
                </a:solidFill>
              </a:rPr>
              <a:t>навчальної дисципліни </a:t>
            </a:r>
            <a:endParaRPr lang="uk-UA" sz="3900" b="1" dirty="0" smtClean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r>
              <a:rPr lang="uk-UA" sz="3900" b="1" dirty="0" smtClean="0">
                <a:solidFill>
                  <a:srgbClr val="0070C0"/>
                </a:solidFill>
              </a:rPr>
              <a:t>(</a:t>
            </a:r>
            <a:r>
              <a:rPr lang="uk-UA" sz="3900" b="1" dirty="0">
                <a:solidFill>
                  <a:srgbClr val="0070C0"/>
                </a:solidFill>
              </a:rPr>
              <a:t>по </a:t>
            </a:r>
            <a:r>
              <a:rPr lang="uk-UA" sz="3900" b="1" dirty="0">
                <a:solidFill>
                  <a:srgbClr val="FF0000"/>
                </a:solidFill>
              </a:rPr>
              <a:t>2</a:t>
            </a:r>
            <a:r>
              <a:rPr lang="uk-UA" sz="3900" b="1" dirty="0">
                <a:solidFill>
                  <a:srgbClr val="0070C0"/>
                </a:solidFill>
              </a:rPr>
              <a:t> години </a:t>
            </a:r>
            <a:r>
              <a:rPr lang="uk-UA" sz="3900" b="1" dirty="0">
                <a:solidFill>
                  <a:srgbClr val="FF0000"/>
                </a:solidFill>
              </a:rPr>
              <a:t> </a:t>
            </a:r>
            <a:r>
              <a:rPr lang="uk-UA" sz="3900" b="1" dirty="0" smtClean="0">
                <a:solidFill>
                  <a:srgbClr val="FF0000"/>
                </a:solidFill>
              </a:rPr>
              <a:t>2 </a:t>
            </a:r>
            <a:r>
              <a:rPr lang="uk-UA" sz="3900" b="1" dirty="0">
                <a:solidFill>
                  <a:srgbClr val="0070C0"/>
                </a:solidFill>
              </a:rPr>
              <a:t>рази на тиждень).</a:t>
            </a:r>
            <a:endParaRPr lang="ru-RU" sz="3900" b="1" dirty="0">
              <a:solidFill>
                <a:srgbClr val="0070C0"/>
              </a:solidFill>
            </a:endParaRPr>
          </a:p>
          <a:p>
            <a:pPr lvl="0" algn="ctr"/>
            <a:r>
              <a:rPr lang="uk-UA" sz="3900" b="1" dirty="0">
                <a:solidFill>
                  <a:srgbClr val="0070C0"/>
                </a:solidFill>
              </a:rPr>
              <a:t>Протягом </a:t>
            </a:r>
            <a:r>
              <a:rPr lang="uk-UA" sz="3900" b="1" dirty="0" smtClean="0">
                <a:solidFill>
                  <a:srgbClr val="FF0000"/>
                </a:solidFill>
              </a:rPr>
              <a:t>грудня 2015-квітня </a:t>
            </a:r>
            <a:r>
              <a:rPr lang="uk-UA" sz="3900" b="1" dirty="0">
                <a:solidFill>
                  <a:srgbClr val="FF0000"/>
                </a:solidFill>
              </a:rPr>
              <a:t>2016</a:t>
            </a:r>
            <a:r>
              <a:rPr lang="uk-UA" sz="3900" b="1" dirty="0">
                <a:solidFill>
                  <a:srgbClr val="0070C0"/>
                </a:solidFill>
              </a:rPr>
              <a:t>) </a:t>
            </a:r>
            <a:r>
              <a:rPr lang="uk-UA" sz="3900" b="1" dirty="0" smtClean="0">
                <a:solidFill>
                  <a:srgbClr val="0070C0"/>
                </a:solidFill>
              </a:rPr>
              <a:t>буде </a:t>
            </a:r>
            <a:r>
              <a:rPr lang="uk-UA" sz="3900" b="1" dirty="0">
                <a:solidFill>
                  <a:srgbClr val="0070C0"/>
                </a:solidFill>
              </a:rPr>
              <a:t>проведено </a:t>
            </a:r>
            <a:r>
              <a:rPr lang="uk-UA" sz="3900" b="1" dirty="0">
                <a:solidFill>
                  <a:srgbClr val="FF0000"/>
                </a:solidFill>
              </a:rPr>
              <a:t>40</a:t>
            </a:r>
            <a:r>
              <a:rPr lang="uk-UA" sz="3900" b="1" dirty="0">
                <a:solidFill>
                  <a:srgbClr val="0070C0"/>
                </a:solidFill>
              </a:rPr>
              <a:t> навчальних занять </a:t>
            </a:r>
            <a:endParaRPr lang="uk-UA" sz="3900" b="1" dirty="0" smtClean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r>
              <a:rPr lang="uk-UA" sz="3900" b="1" dirty="0" smtClean="0">
                <a:solidFill>
                  <a:srgbClr val="0070C0"/>
                </a:solidFill>
              </a:rPr>
              <a:t>по </a:t>
            </a:r>
            <a:r>
              <a:rPr lang="uk-UA" sz="3900" b="1" dirty="0">
                <a:solidFill>
                  <a:srgbClr val="FF0000"/>
                </a:solidFill>
              </a:rPr>
              <a:t>2</a:t>
            </a:r>
            <a:r>
              <a:rPr lang="uk-UA" sz="3900" b="1" dirty="0">
                <a:solidFill>
                  <a:srgbClr val="0070C0"/>
                </a:solidFill>
              </a:rPr>
              <a:t> години</a:t>
            </a:r>
            <a:r>
              <a:rPr lang="uk-UA" sz="3900" b="1" dirty="0" smtClean="0">
                <a:solidFill>
                  <a:srgbClr val="0070C0"/>
                </a:solidFill>
              </a:rPr>
              <a:t>,</a:t>
            </a:r>
          </a:p>
          <a:p>
            <a:pPr lvl="0" algn="ctr"/>
            <a:r>
              <a:rPr lang="uk-UA" sz="3900" b="1" dirty="0" smtClean="0">
                <a:solidFill>
                  <a:srgbClr val="0070C0"/>
                </a:solidFill>
              </a:rPr>
              <a:t> </a:t>
            </a:r>
            <a:r>
              <a:rPr lang="uk-UA" sz="3900" b="1" dirty="0">
                <a:solidFill>
                  <a:srgbClr val="FF0000"/>
                </a:solidFill>
              </a:rPr>
              <a:t>загальна тривалість занять </a:t>
            </a:r>
            <a:r>
              <a:rPr lang="uk-UA" sz="3900" b="1" dirty="0" smtClean="0">
                <a:solidFill>
                  <a:srgbClr val="0070C0"/>
                </a:solidFill>
              </a:rPr>
              <a:t>– </a:t>
            </a:r>
          </a:p>
          <a:p>
            <a:pPr marL="0" lvl="0" indent="0" algn="ctr">
              <a:buNone/>
            </a:pPr>
            <a:r>
              <a:rPr lang="uk-UA" sz="3900" b="1" dirty="0" smtClean="0">
                <a:solidFill>
                  <a:srgbClr val="FF0000"/>
                </a:solidFill>
              </a:rPr>
              <a:t>80</a:t>
            </a:r>
            <a:r>
              <a:rPr lang="uk-UA" sz="3900" b="1" dirty="0" smtClean="0">
                <a:solidFill>
                  <a:srgbClr val="0070C0"/>
                </a:solidFill>
              </a:rPr>
              <a:t> </a:t>
            </a:r>
            <a:r>
              <a:rPr lang="uk-UA" sz="3900" b="1" dirty="0">
                <a:solidFill>
                  <a:srgbClr val="0070C0"/>
                </a:solidFill>
              </a:rPr>
              <a:t>навчальних годин.</a:t>
            </a:r>
            <a:endParaRPr lang="ru-RU" sz="39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190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Очікувані </a:t>
            </a:r>
            <a:r>
              <a:rPr lang="uk-UA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результати:</a:t>
            </a:r>
            <a:endParaRPr lang="ru-RU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0200"/>
            <a:ext cx="835292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підвищення </a:t>
            </a:r>
            <a:r>
              <a:rPr lang="uk-UA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результатів</a:t>
            </a:r>
          </a:p>
          <a:p>
            <a:pPr marL="0" indent="0" algn="ctr">
              <a:buNone/>
            </a:pPr>
            <a:r>
              <a:rPr lang="uk-UA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зовнішнього незалежного</a:t>
            </a:r>
          </a:p>
          <a:p>
            <a:pPr marL="0" indent="0" algn="ctr">
              <a:buNone/>
            </a:pPr>
            <a:r>
              <a:rPr lang="uk-UA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оцінювання </a:t>
            </a:r>
            <a:r>
              <a:rPr lang="uk-UA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2016 року </a:t>
            </a:r>
            <a:r>
              <a:rPr lang="uk-UA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серед</a:t>
            </a:r>
          </a:p>
          <a:p>
            <a:pPr marL="0" indent="0" algn="ctr">
              <a:buNone/>
            </a:pPr>
            <a:r>
              <a:rPr lang="uk-UA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випускників загальноосвітніх</a:t>
            </a:r>
          </a:p>
          <a:p>
            <a:pPr marL="0" indent="0" algn="ctr">
              <a:buNone/>
            </a:pPr>
            <a:r>
              <a:rPr lang="uk-UA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навчальних закладів</a:t>
            </a:r>
          </a:p>
          <a:p>
            <a:pPr marL="0" indent="0" algn="ctr">
              <a:buNone/>
            </a:pPr>
            <a:r>
              <a:rPr lang="uk-UA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Харківської області</a:t>
            </a:r>
            <a:endParaRPr lang="ru-RU" sz="4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595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uk-UA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Прикінцеві </a:t>
            </a:r>
            <a:r>
              <a:rPr lang="uk-UA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положення:</a:t>
            </a:r>
            <a:endParaRPr lang="ru-RU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0200"/>
            <a:ext cx="835292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r>
              <a:rPr lang="uk-UA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Пілотний </a:t>
            </a:r>
            <a:r>
              <a:rPr lang="uk-UA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проект </a:t>
            </a:r>
            <a:r>
              <a:rPr lang="uk-UA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реалізується</a:t>
            </a:r>
          </a:p>
          <a:p>
            <a:pPr marL="0" indent="0" algn="ctr">
              <a:buNone/>
            </a:pPr>
            <a:r>
              <a:rPr lang="uk-UA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на </a:t>
            </a:r>
            <a:r>
              <a:rPr lang="uk-UA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засадах </a:t>
            </a:r>
            <a:r>
              <a:rPr lang="uk-U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добровільності</a:t>
            </a:r>
            <a:r>
              <a:rPr lang="uk-UA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uk-UA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його</a:t>
            </a:r>
          </a:p>
          <a:p>
            <a:pPr marL="0" indent="0" algn="ctr">
              <a:buNone/>
            </a:pPr>
            <a:r>
              <a:rPr lang="uk-UA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учасників </a:t>
            </a:r>
            <a:r>
              <a:rPr lang="uk-UA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і </a:t>
            </a:r>
            <a:r>
              <a:rPr lang="uk-U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самофінансування</a:t>
            </a:r>
          </a:p>
          <a:p>
            <a:pPr marL="0" indent="0" algn="ctr">
              <a:buNone/>
            </a:pPr>
            <a:r>
              <a:rPr lang="uk-UA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(самоокупності)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090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700808"/>
            <a:ext cx="7509520" cy="2808312"/>
          </a:xfrm>
        </p:spPr>
        <p:txBody>
          <a:bodyPr>
            <a:noAutofit/>
          </a:bodyPr>
          <a:lstStyle/>
          <a:p>
            <a:r>
              <a:rPr lang="uk-UA" sz="9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Дякую</a:t>
            </a:r>
            <a:br>
              <a:rPr lang="uk-UA" sz="9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uk-UA" sz="9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 увагу!</a:t>
            </a:r>
            <a:endParaRPr lang="ru-RU" sz="9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71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ипускники </a:t>
            </a:r>
            <a:r>
              <a:rPr lang="uk-U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загальноосвітніх начальних закладів (ЗНЗ) України у 2016 році в межах зовнішнього незалежного оцінювання (ЗНО) складатимуть іспити з </a:t>
            </a:r>
            <a:r>
              <a:rPr lang="uk-U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української мови та літератури</a:t>
            </a:r>
            <a:r>
              <a:rPr lang="uk-U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uk-U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математики</a:t>
            </a:r>
            <a:r>
              <a:rPr lang="uk-U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(або) </a:t>
            </a:r>
            <a:r>
              <a:rPr lang="uk-U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історії України</a:t>
            </a:r>
            <a:r>
              <a:rPr lang="uk-U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uk-U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англійської </a:t>
            </a:r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мови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</a:t>
            </a:r>
            <a:r>
              <a:rPr lang="uk-U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ДПА за завданнями ЗНО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Це </a:t>
            </a:r>
            <a:r>
              <a:rPr lang="uk-UA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потребує оновлення й </a:t>
            </a:r>
            <a:endParaRPr lang="uk-UA" sz="3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систематизації </a:t>
            </a:r>
            <a:r>
              <a:rPr lang="uk-UA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знань учнів за період навчання в 5-11 класах</a:t>
            </a:r>
            <a:endParaRPr lang="ru-RU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3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89654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Навчальні плани і програми 11-х класів за своїм змістом майже </a:t>
            </a:r>
            <a:r>
              <a:rPr lang="uk-UA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не залишають часу </a:t>
            </a:r>
            <a:r>
              <a:rPr lang="uk-UA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вчителю </a:t>
            </a:r>
            <a:r>
              <a:rPr lang="uk-UA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на організацію повторення</a:t>
            </a:r>
            <a:r>
              <a:rPr lang="uk-UA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навчального матеріалу за попередні </a:t>
            </a:r>
            <a:r>
              <a:rPr lang="uk-UA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класи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777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Мета проекту: </a:t>
            </a:r>
            <a:endParaRPr lang="ru-RU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00200"/>
            <a:ext cx="813690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створення умов випускникам </a:t>
            </a:r>
            <a:r>
              <a:rPr lang="uk-UA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ЗНЗ</a:t>
            </a:r>
          </a:p>
          <a:p>
            <a:pPr marL="0" indent="0" algn="ctr">
              <a:buNone/>
            </a:pPr>
            <a:r>
              <a:rPr lang="uk-UA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віддалених </a:t>
            </a:r>
            <a:r>
              <a:rPr lang="uk-UA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районів (міст) </a:t>
            </a:r>
            <a:r>
              <a:rPr lang="uk-UA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області</a:t>
            </a:r>
          </a:p>
          <a:p>
            <a:pPr marL="0" indent="0" algn="ctr">
              <a:buNone/>
            </a:pPr>
            <a:r>
              <a:rPr lang="uk-U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для системного повторення</a:t>
            </a:r>
          </a:p>
          <a:p>
            <a:pPr marL="0" indent="0" algn="ctr">
              <a:buNone/>
            </a:pPr>
            <a:r>
              <a:rPr lang="uk-UA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набутих </a:t>
            </a:r>
            <a:r>
              <a:rPr lang="uk-UA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 5-11-х класах знань </a:t>
            </a:r>
            <a:r>
              <a:rPr lang="uk-UA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із</a:t>
            </a:r>
          </a:p>
          <a:p>
            <a:pPr marL="0" indent="0" algn="ctr">
              <a:buNone/>
            </a:pPr>
            <a:r>
              <a:rPr lang="uk-UA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тих </a:t>
            </a:r>
            <a:r>
              <a:rPr lang="uk-UA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предметів, що </a:t>
            </a:r>
            <a:r>
              <a:rPr lang="uk-UA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виносяться</a:t>
            </a:r>
          </a:p>
          <a:p>
            <a:pPr marL="0" indent="0" algn="ctr">
              <a:buNone/>
            </a:pPr>
            <a:r>
              <a:rPr lang="uk-UA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на </a:t>
            </a:r>
            <a:r>
              <a:rPr lang="uk-UA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ЗНО у 2016 </a:t>
            </a:r>
            <a:r>
              <a:rPr lang="uk-UA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році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69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Учасники проекту: </a:t>
            </a:r>
            <a:endParaRPr lang="ru-RU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0200"/>
            <a:ext cx="835292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загальноосвітні навчальні </a:t>
            </a:r>
            <a:r>
              <a:rPr lang="uk-UA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заклади</a:t>
            </a:r>
          </a:p>
          <a:p>
            <a:pPr marL="0" indent="0" algn="ctr">
              <a:buNone/>
            </a:pPr>
            <a:r>
              <a:rPr lang="uk-UA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</a:t>
            </a:r>
            <a:r>
              <a:rPr lang="uk-UA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керівники, </a:t>
            </a:r>
            <a:r>
              <a:rPr lang="uk-U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вчителі ЗНЗ, </a:t>
            </a:r>
            <a:endParaRPr lang="en-US" sz="4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r>
              <a:rPr lang="uk-U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учні</a:t>
            </a:r>
            <a:r>
              <a:rPr lang="uk-UA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uk-U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їх</a:t>
            </a:r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uk-U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батьки</a:t>
            </a:r>
            <a:r>
              <a:rPr lang="uk-UA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), </a:t>
            </a:r>
            <a:endParaRPr lang="en-US" sz="4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r>
              <a:rPr lang="uk-UA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КВНЗ </a:t>
            </a:r>
            <a:r>
              <a:rPr lang="uk-UA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«Харківська</a:t>
            </a:r>
          </a:p>
          <a:p>
            <a:pPr marL="0" indent="0" algn="ctr">
              <a:buNone/>
            </a:pPr>
            <a:r>
              <a:rPr lang="uk-UA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академія </a:t>
            </a:r>
            <a:r>
              <a:rPr lang="uk-UA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неперервної </a:t>
            </a:r>
            <a:r>
              <a:rPr lang="uk-UA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освіти»</a:t>
            </a:r>
            <a:endParaRPr lang="ru-RU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977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Заходи щодо реалізації мети </a:t>
            </a:r>
            <a:r>
              <a:rPr lang="uk-UA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проекту: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785395"/>
          </a:xfrm>
        </p:spPr>
        <p:txBody>
          <a:bodyPr>
            <a:noAutofit/>
          </a:bodyPr>
          <a:lstStyle/>
          <a:p>
            <a:pPr marL="176213" lvl="0" indent="546100" algn="just">
              <a:spcBef>
                <a:spcPts val="600"/>
              </a:spcBef>
              <a:buClr>
                <a:srgbClr val="0070C0"/>
              </a:buClr>
              <a:buFont typeface="+mj-lt"/>
              <a:buAutoNum type="arabicPeriod"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</a:rPr>
              <a:t>Розробити 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</a:rPr>
              <a:t>структуровані навчально-тематичні плани для повторення </a:t>
            </a: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учнями 11-х класів навчального матеріалу за попередні роки навчання з таких навчальних дисциплін: української мови та літератури, математики, історії України, англійської мови.</a:t>
            </a:r>
            <a:endParaRPr lang="ru-RU" b="1" dirty="0">
              <a:solidFill>
                <a:srgbClr val="006600"/>
              </a:solidFill>
              <a:latin typeface="Times New Roman" pitchFamily="18" charset="0"/>
            </a:endParaRPr>
          </a:p>
          <a:p>
            <a:pPr marL="0" indent="0" algn="r">
              <a:spcBef>
                <a:spcPts val="600"/>
              </a:spcBef>
              <a:buNone/>
            </a:pPr>
            <a:r>
              <a:rPr lang="uk-UA" b="1" i="1" dirty="0">
                <a:solidFill>
                  <a:srgbClr val="006600"/>
                </a:solidFill>
                <a:latin typeface="Times New Roman" pitchFamily="18" charset="0"/>
              </a:rPr>
              <a:t>Виконавці:</a:t>
            </a: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</a:rPr>
              <a:t>методисти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</a:rPr>
              <a:t>ХАНО </a:t>
            </a:r>
            <a:endParaRPr lang="ru-RU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0" indent="0" algn="r">
              <a:spcBef>
                <a:spcPts val="600"/>
              </a:spcBef>
              <a:buNone/>
            </a:pPr>
            <a:r>
              <a:rPr lang="uk-UA" b="1" i="1" dirty="0">
                <a:solidFill>
                  <a:srgbClr val="006600"/>
                </a:solidFill>
                <a:latin typeface="Times New Roman" pitchFamily="18" charset="0"/>
              </a:rPr>
              <a:t>Термін:</a:t>
            </a: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</a:rPr>
              <a:t>до 01.12.2015</a:t>
            </a:r>
            <a:endParaRPr lang="ru-RU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123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Заходи щодо реалізації мети </a:t>
            </a:r>
            <a:r>
              <a:rPr lang="uk-UA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проекту: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785395"/>
          </a:xfrm>
        </p:spPr>
        <p:txBody>
          <a:bodyPr>
            <a:noAutofit/>
          </a:bodyPr>
          <a:lstStyle/>
          <a:p>
            <a:pPr marL="173038" lvl="0" indent="549275" algn="just">
              <a:spcBef>
                <a:spcPts val="600"/>
              </a:spcBef>
              <a:buClr>
                <a:srgbClr val="0070C0"/>
              </a:buClr>
              <a:buFont typeface="+mj-lt"/>
              <a:buAutoNum type="arabicPeriod" startAt="2"/>
            </a:pP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Скласти графіки та 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</a:rPr>
              <a:t>провести навчальні заняття-тренінги для вчителів ЗНЗ </a:t>
            </a: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щодо організації системного повторення з учнями вивченого в попередні роки навчального матеріалу за тестовими та іншими формами, що </a:t>
            </a:r>
            <a:r>
              <a:rPr lang="uk-UA" b="1" dirty="0" smtClean="0">
                <a:solidFill>
                  <a:srgbClr val="006600"/>
                </a:solidFill>
                <a:latin typeface="Times New Roman" pitchFamily="18" charset="0"/>
              </a:rPr>
              <a:t>використовуються</a:t>
            </a:r>
            <a:br>
              <a:rPr lang="uk-UA" b="1" dirty="0" smtClean="0">
                <a:solidFill>
                  <a:srgbClr val="006600"/>
                </a:solidFill>
                <a:latin typeface="Times New Roman" pitchFamily="18" charset="0"/>
              </a:rPr>
            </a:br>
            <a:r>
              <a:rPr lang="uk-UA" b="1" dirty="0" smtClean="0">
                <a:solidFill>
                  <a:srgbClr val="006600"/>
                </a:solidFill>
                <a:latin typeface="Times New Roman" pitchFamily="18" charset="0"/>
              </a:rPr>
              <a:t>на ЗНО.</a:t>
            </a:r>
            <a:endParaRPr lang="ru-RU" b="1" dirty="0">
              <a:solidFill>
                <a:srgbClr val="006600"/>
              </a:solidFill>
              <a:latin typeface="Times New Roman" pitchFamily="18" charset="0"/>
            </a:endParaRPr>
          </a:p>
          <a:p>
            <a:pPr marL="0" indent="0" algn="r">
              <a:spcBef>
                <a:spcPts val="600"/>
              </a:spcBef>
              <a:buNone/>
            </a:pPr>
            <a:r>
              <a:rPr lang="uk-UA" b="1" i="1" dirty="0">
                <a:solidFill>
                  <a:srgbClr val="006600"/>
                </a:solidFill>
                <a:latin typeface="Times New Roman" pitchFamily="18" charset="0"/>
              </a:rPr>
              <a:t>Виконавці:</a:t>
            </a: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</a:rPr>
              <a:t>методисти і викладачі 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</a:rPr>
              <a:t>ХАНО </a:t>
            </a:r>
            <a:endParaRPr lang="ru-RU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0" indent="0" algn="r">
              <a:spcBef>
                <a:spcPts val="600"/>
              </a:spcBef>
              <a:buNone/>
            </a:pPr>
            <a:r>
              <a:rPr lang="uk-UA" b="1" i="1" dirty="0">
                <a:solidFill>
                  <a:srgbClr val="006600"/>
                </a:solidFill>
                <a:latin typeface="Times New Roman" pitchFamily="18" charset="0"/>
              </a:rPr>
              <a:t>Термін:</a:t>
            </a: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</a:rPr>
              <a:t>з 2 грудня 2015 -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</a:rPr>
              <a:t>квітень 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</a:rPr>
              <a:t>2016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Times New Roman" pitchFamily="18" charset="0"/>
              </a:rPr>
            </a:b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</a:rPr>
              <a:t>(за графіками)</a:t>
            </a:r>
            <a:endParaRPr lang="ru-RU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287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FF0000"/>
                </a:solidFill>
              </a:rPr>
              <a:t>Спеціальна підготовка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ctr"/>
            <a:r>
              <a:rPr lang="uk-UA" sz="4400" b="1" dirty="0">
                <a:solidFill>
                  <a:srgbClr val="0070C0"/>
                </a:solidFill>
              </a:rPr>
              <a:t>у</a:t>
            </a:r>
            <a:r>
              <a:rPr lang="uk-UA" sz="4400" b="1" dirty="0" smtClean="0">
                <a:solidFill>
                  <a:srgbClr val="0070C0"/>
                </a:solidFill>
              </a:rPr>
              <a:t>чителів-учасників </a:t>
            </a:r>
            <a:r>
              <a:rPr lang="uk-UA" sz="4400" b="1" dirty="0">
                <a:solidFill>
                  <a:srgbClr val="0070C0"/>
                </a:solidFill>
              </a:rPr>
              <a:t>проекту </a:t>
            </a:r>
            <a:r>
              <a:rPr lang="uk-UA" sz="4400" b="1" dirty="0" smtClean="0">
                <a:solidFill>
                  <a:srgbClr val="0070C0"/>
                </a:solidFill>
              </a:rPr>
              <a:t> - це</a:t>
            </a:r>
          </a:p>
          <a:p>
            <a:pPr lvl="0" algn="ctr"/>
            <a:r>
              <a:rPr lang="uk-UA" sz="4400" b="1" dirty="0" smtClean="0">
                <a:solidFill>
                  <a:srgbClr val="FF0000"/>
                </a:solidFill>
              </a:rPr>
              <a:t>­ </a:t>
            </a:r>
            <a:r>
              <a:rPr lang="uk-UA" sz="4400" b="1" dirty="0">
                <a:solidFill>
                  <a:srgbClr val="FF0000"/>
                </a:solidFill>
              </a:rPr>
              <a:t>5 </a:t>
            </a:r>
            <a:r>
              <a:rPr lang="uk-UA" sz="4400" b="1" dirty="0">
                <a:solidFill>
                  <a:srgbClr val="FF0000"/>
                </a:solidFill>
              </a:rPr>
              <a:t>навчальних занять-тренінгів </a:t>
            </a:r>
            <a:r>
              <a:rPr lang="uk-UA" sz="4400" b="1" dirty="0" smtClean="0">
                <a:solidFill>
                  <a:srgbClr val="FF0000"/>
                </a:solidFill>
              </a:rPr>
              <a:t>по </a:t>
            </a:r>
            <a:r>
              <a:rPr lang="uk-UA" sz="4400" b="1" dirty="0">
                <a:solidFill>
                  <a:srgbClr val="FF0000"/>
                </a:solidFill>
              </a:rPr>
              <a:t>6 годин </a:t>
            </a:r>
            <a:endParaRPr lang="uk-UA" sz="4400" b="1" dirty="0" smtClean="0">
              <a:solidFill>
                <a:srgbClr val="FF0000"/>
              </a:solidFill>
            </a:endParaRPr>
          </a:p>
          <a:p>
            <a:pPr lvl="0" algn="ctr"/>
            <a:r>
              <a:rPr lang="uk-UA" sz="4400" b="1" dirty="0" smtClean="0">
                <a:solidFill>
                  <a:srgbClr val="0070C0"/>
                </a:solidFill>
              </a:rPr>
              <a:t>на </a:t>
            </a:r>
            <a:r>
              <a:rPr lang="uk-UA" sz="4400" b="1" dirty="0">
                <a:solidFill>
                  <a:srgbClr val="0070C0"/>
                </a:solidFill>
              </a:rPr>
              <a:t>початку кожного місячного циклу навчання </a:t>
            </a:r>
            <a:endParaRPr lang="uk-UA" sz="4400" b="1" dirty="0" smtClean="0">
              <a:solidFill>
                <a:srgbClr val="0070C0"/>
              </a:solidFill>
            </a:endParaRPr>
          </a:p>
          <a:p>
            <a:pPr lvl="0" algn="ctr"/>
            <a:r>
              <a:rPr lang="uk-UA" sz="4400" b="1" dirty="0" smtClean="0">
                <a:solidFill>
                  <a:srgbClr val="0070C0"/>
                </a:solidFill>
              </a:rPr>
              <a:t>(</a:t>
            </a:r>
            <a:r>
              <a:rPr lang="uk-UA" sz="4400" b="1" dirty="0">
                <a:solidFill>
                  <a:srgbClr val="0070C0"/>
                </a:solidFill>
              </a:rPr>
              <a:t>за графіком: грудень-квітень</a:t>
            </a:r>
            <a:r>
              <a:rPr lang="uk-UA" sz="4400" b="1" dirty="0" smtClean="0">
                <a:solidFill>
                  <a:srgbClr val="0070C0"/>
                </a:solidFill>
              </a:rPr>
              <a:t>)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790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Заходи щодо реалізації мети </a:t>
            </a:r>
            <a:r>
              <a:rPr lang="uk-UA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проекту: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785395"/>
          </a:xfrm>
        </p:spPr>
        <p:txBody>
          <a:bodyPr>
            <a:noAutofit/>
          </a:bodyPr>
          <a:lstStyle/>
          <a:p>
            <a:pPr marL="169863" lvl="0" indent="552450" algn="just">
              <a:spcBef>
                <a:spcPts val="600"/>
              </a:spcBef>
              <a:buClr>
                <a:srgbClr val="0070C0"/>
              </a:buClr>
              <a:buFont typeface="+mj-lt"/>
              <a:buAutoNum type="arabicPeriod" startAt="3"/>
            </a:pP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Створити групи учнів, 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</a:rPr>
              <a:t>надати замовлення</a:t>
            </a: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 щодо участі в проекті до Харківської академії неперервної </a:t>
            </a:r>
            <a:r>
              <a:rPr lang="uk-UA" b="1" dirty="0" smtClean="0">
                <a:solidFill>
                  <a:srgbClr val="006600"/>
                </a:solidFill>
                <a:latin typeface="Times New Roman" pitchFamily="18" charset="0"/>
              </a:rPr>
              <a:t>освіти.</a:t>
            </a:r>
            <a:endParaRPr lang="ru-RU" b="1" dirty="0">
              <a:solidFill>
                <a:srgbClr val="006600"/>
              </a:solidFill>
              <a:latin typeface="Times New Roman" pitchFamily="18" charset="0"/>
            </a:endParaRPr>
          </a:p>
          <a:p>
            <a:pPr marL="0" indent="0" algn="r">
              <a:spcBef>
                <a:spcPts val="600"/>
              </a:spcBef>
              <a:buNone/>
            </a:pPr>
            <a:r>
              <a:rPr lang="uk-UA" b="1" i="1" dirty="0">
                <a:solidFill>
                  <a:srgbClr val="006600"/>
                </a:solidFill>
                <a:latin typeface="Times New Roman" pitchFamily="18" charset="0"/>
              </a:rPr>
              <a:t>Виконавці:</a:t>
            </a: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</a:rPr>
              <a:t>керівники, вчителі 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</a:rPr>
              <a:t>ЗНЗ </a:t>
            </a:r>
            <a:endParaRPr lang="ru-RU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0" indent="0" algn="r">
              <a:spcBef>
                <a:spcPts val="600"/>
              </a:spcBef>
              <a:buNone/>
            </a:pPr>
            <a:r>
              <a:rPr lang="uk-UA" b="1" i="1" dirty="0">
                <a:solidFill>
                  <a:srgbClr val="006600"/>
                </a:solidFill>
                <a:latin typeface="Times New Roman" pitchFamily="18" charset="0"/>
              </a:rPr>
              <a:t>Термін:</a:t>
            </a: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</a:rPr>
              <a:t>до 02.12.2015</a:t>
            </a:r>
          </a:p>
          <a:p>
            <a:pPr marL="182563" lvl="0" indent="539750">
              <a:spcBef>
                <a:spcPts val="600"/>
              </a:spcBef>
              <a:buClr>
                <a:srgbClr val="0070C0"/>
              </a:buClr>
              <a:buFont typeface="+mj-lt"/>
              <a:buAutoNum type="arabicPeriod" startAt="4"/>
            </a:pP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Скласти 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</a:rPr>
              <a:t>розклади</a:t>
            </a: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, забезпечити належні 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</a:rPr>
              <a:t>умови</a:t>
            </a: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 для відповідних навчальних занять 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</a:rPr>
              <a:t>у позаурочний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</a:rPr>
              <a:t>час.</a:t>
            </a:r>
            <a:endParaRPr lang="ru-RU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 algn="r">
              <a:spcBef>
                <a:spcPts val="600"/>
              </a:spcBef>
              <a:buNone/>
            </a:pPr>
            <a:r>
              <a:rPr lang="uk-UA" b="1" i="1" dirty="0">
                <a:solidFill>
                  <a:srgbClr val="006600"/>
                </a:solidFill>
                <a:latin typeface="Times New Roman" pitchFamily="18" charset="0"/>
              </a:rPr>
              <a:t>Виконавці:</a:t>
            </a: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</a:rPr>
              <a:t>керівники, вчителі ЗНЗ </a:t>
            </a:r>
            <a:endParaRPr lang="ru-RU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0" indent="0" algn="r">
              <a:spcBef>
                <a:spcPts val="600"/>
              </a:spcBef>
              <a:buNone/>
            </a:pPr>
            <a:r>
              <a:rPr lang="uk-UA" b="1" i="1" dirty="0">
                <a:solidFill>
                  <a:srgbClr val="006600"/>
                </a:solidFill>
                <a:latin typeface="Times New Roman" pitchFamily="18" charset="0"/>
              </a:rPr>
              <a:t>Термін:</a:t>
            </a:r>
            <a:r>
              <a:rPr lang="uk-UA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</a:rPr>
              <a:t>до 07.12.2015</a:t>
            </a:r>
            <a:endParaRPr lang="ru-RU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3569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426</Words>
  <Application>Microsoft Office PowerPoint</Application>
  <PresentationFormat>Экран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Харківська академія неперервної освіти ПІЛОТНИЙ ОСВІТНІЙ ПРОЕКТ «Організація підготовки випускників  загальноосвітніх навчальних закладів до зовнішнього незалежного оцінювання»</vt:lpstr>
      <vt:lpstr>Презентация PowerPoint</vt:lpstr>
      <vt:lpstr>Презентация PowerPoint</vt:lpstr>
      <vt:lpstr>Мета проекту: </vt:lpstr>
      <vt:lpstr>Учасники проекту: </vt:lpstr>
      <vt:lpstr>Заходи щодо реалізації мети проекту:</vt:lpstr>
      <vt:lpstr>Заходи щодо реалізації мети проекту:</vt:lpstr>
      <vt:lpstr>Спеціальна підготовка </vt:lpstr>
      <vt:lpstr>Заходи щодо реалізації мети проекту:</vt:lpstr>
      <vt:lpstr>Заходи щодо реалізації мети проекту:</vt:lpstr>
      <vt:lpstr>Заняття з учнями</vt:lpstr>
      <vt:lpstr>Очікувані результати:</vt:lpstr>
      <vt:lpstr>Прикінцеві положення: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якісний склад педагогічних працівників за напрямами діяльності Центру громадянського виховання</dc:title>
  <dc:creator>Алла Остапенко</dc:creator>
  <cp:lastModifiedBy>Любовь Покроева</cp:lastModifiedBy>
  <cp:revision>21</cp:revision>
  <cp:lastPrinted>2015-10-28T07:16:20Z</cp:lastPrinted>
  <dcterms:created xsi:type="dcterms:W3CDTF">2015-10-27T11:53:20Z</dcterms:created>
  <dcterms:modified xsi:type="dcterms:W3CDTF">2015-11-26T16:06:39Z</dcterms:modified>
</cp:coreProperties>
</file>