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7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00"/>
    <a:srgbClr val="DCF0C6"/>
    <a:srgbClr val="007A00"/>
    <a:srgbClr val="009E00"/>
    <a:srgbClr val="FFFFFF"/>
    <a:srgbClr val="B6DF89"/>
    <a:srgbClr val="4F81BD"/>
    <a:srgbClr val="C6E6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EA8A-C8A4-41E9-BAA3-BEBFEEA87FB8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BF5F5-5B19-4B38-9EEB-4B791DF6E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6C90-CA34-494F-845A-E9D17676F129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6324C-023A-4196-9B62-6AAC265F2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7F20-4624-4F72-9E94-6C0C65CF1BD2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5F367-1045-4713-9C29-5A74D3123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B0BAF-1355-405E-8CDF-32904AC1BF4D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9AC16-8A07-47A4-AA35-B54F08BE1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93E5-ED02-492B-9506-C5B52CEDB305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B33B-1365-4DE0-9A73-B9370230B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E73A-65A6-4D71-8680-454161D31373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20327-7B1E-4F0E-A86C-1E7E693C3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7029-DE02-455C-A5E0-B2E1E3E8F2CE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BAF6-2B30-41C8-84A5-48FD671C4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518F-F420-47EB-BC2A-D0DFD72BD0E5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55F39-7716-4A3B-B0AE-8F4C9A73D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E4B68-48C6-432C-8B87-FBCAD79DD338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B4104-D3CE-4E54-BFDB-BCAFCEF78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B2B2-633F-4530-9CC7-DA559044492E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20078-DD22-4449-A785-B67F6C708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3078C-60E2-40B5-9552-9EF8B0F83513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58F1-9187-4BA7-9F59-A710C9858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80D8B-4011-451D-BD37-4A0CC0172E63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4EE68-3E10-4F75-AFE7-AFCB26ECD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790E33-CB04-4619-854C-AB49F413CEB0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A6441D-550D-462C-9ADC-21FC23D43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Группа 9"/>
          <p:cNvGrpSpPr>
            <a:grpSpLocks/>
          </p:cNvGrpSpPr>
          <p:nvPr userDrawn="1"/>
        </p:nvGrpSpPr>
        <p:grpSpPr bwMode="auto">
          <a:xfrm>
            <a:off x="144463" y="198438"/>
            <a:ext cx="8891587" cy="6686550"/>
            <a:chOff x="144016" y="198908"/>
            <a:chExt cx="8892480" cy="668647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44016" y="198908"/>
              <a:ext cx="8892480" cy="6553127"/>
            </a:xfrm>
            <a:prstGeom prst="roundRect">
              <a:avLst>
                <a:gd name="adj" fmla="val 8475"/>
              </a:avLst>
            </a:prstGeom>
            <a:solidFill>
              <a:srgbClr val="DCF0C6">
                <a:alpha val="89804"/>
              </a:srgbClr>
            </a:solidFill>
            <a:ln>
              <a:solidFill>
                <a:srgbClr val="B6D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033" name="Picture 14" descr="http://img1.liveinternet.ru/images/attach/c/7/95/305/95305163_180.png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 flipV="1">
              <a:off x="216024" y="5599508"/>
              <a:ext cx="8784976" cy="1285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5575" cy="2087563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Перспективний план державного нагляду (контролю) на 2016-2025 роки</a:t>
            </a:r>
            <a:endParaRPr lang="ru-RU" sz="4000" b="1" smtClean="0">
              <a:solidFill>
                <a:srgbClr val="007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4438" y="4724400"/>
            <a:ext cx="6400800" cy="12715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Коваленко В.О., головний спеціаліст відділу нормативності та якості освіти управління освіти і науки Департаменту науки і освіти Харківської обласної державної адміністрації</a:t>
            </a:r>
            <a:endParaRPr lang="ru-RU" sz="2400" smtClean="0">
              <a:solidFill>
                <a:srgbClr val="004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uk-UA" sz="3200" b="1" smtClean="0">
                <a:solidFill>
                  <a:srgbClr val="007A00"/>
                </a:solidFill>
              </a:rPr>
              <a:t>Нормативно-правова база</a:t>
            </a:r>
            <a:endParaRPr lang="ru-RU" sz="3200" b="1" smtClean="0">
              <a:solidFill>
                <a:srgbClr val="007A00"/>
              </a:solidFill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250825" y="836613"/>
            <a:ext cx="8642350" cy="568801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900" b="1" smtClean="0">
                <a:latin typeface="Arial" charset="0"/>
              </a:rPr>
              <a:t>         </a:t>
            </a:r>
            <a:r>
              <a:rPr lang="ru-RU" sz="1700" smtClean="0">
                <a:latin typeface="Times New Roman" pitchFamily="18" charset="0"/>
              </a:rPr>
              <a:t>Закон України «Про основні засади державного нагляду (контролю) у сфері господарської діяльності»;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700" smtClean="0">
                <a:latin typeface="Times New Roman" pitchFamily="18" charset="0"/>
              </a:rPr>
              <a:t>      постанов</a:t>
            </a:r>
            <a:r>
              <a:rPr lang="uk-UA" sz="1700" smtClean="0">
                <a:latin typeface="Times New Roman" pitchFamily="18" charset="0"/>
              </a:rPr>
              <a:t>и</a:t>
            </a:r>
            <a:r>
              <a:rPr lang="ru-RU" sz="1700" smtClean="0">
                <a:latin typeface="Times New Roman" pitchFamily="18" charset="0"/>
              </a:rPr>
              <a:t> Кабінету Міністрів України</a:t>
            </a:r>
            <a:r>
              <a:rPr lang="uk-UA" sz="1700" smtClean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1700" smtClean="0">
                <a:latin typeface="Times New Roman" pitchFamily="18" charset="0"/>
              </a:rPr>
              <a:t>від 30.03.2011 № 311 "Про затвердження критеріїв, за якими оцінюється ступінь ризику від провадження господарської діяльності з надання освітніх послуг у системі загальної середньої і професійно-технічної освіти та визначається періодичність здійснення заходів державного нагляду (контролю)«;</a:t>
            </a:r>
          </a:p>
          <a:p>
            <a:pPr>
              <a:lnSpc>
                <a:spcPct val="80000"/>
              </a:lnSpc>
            </a:pPr>
            <a:r>
              <a:rPr lang="ru-RU" sz="1700" smtClean="0">
                <a:latin typeface="Times New Roman" pitchFamily="18" charset="0"/>
              </a:rPr>
              <a:t>від 08.10.2012 № 910 "Про затвердження критеріїв, за якими оцінюється ступінь ризику від провадження господарської діяльності з надання освітніх послуг у системі дошкільної освіти та визначається періодичність здійснення планових заходів державного нагляду (контролю)«;</a:t>
            </a:r>
          </a:p>
          <a:p>
            <a:pPr>
              <a:lnSpc>
                <a:spcPct val="80000"/>
              </a:lnSpc>
            </a:pPr>
            <a:r>
              <a:rPr lang="ru-RU" sz="1700" smtClean="0">
                <a:latin typeface="Times New Roman" pitchFamily="18" charset="0"/>
              </a:rPr>
              <a:t>від 08.10.2012 № 911 "Про затвердження критеріїв, за якими оцінюється ступінь ризику від провадження господарської діяльності з надання освітніх послуг у системі позашкільної освіти та визначається періодичність здійснення планових заходів державного нагляду (контролю)»;</a:t>
            </a:r>
          </a:p>
          <a:p>
            <a:pPr>
              <a:lnSpc>
                <a:spcPct val="80000"/>
              </a:lnSpc>
            </a:pPr>
            <a:r>
              <a:rPr lang="ru-RU" sz="1700" smtClean="0">
                <a:latin typeface="Times New Roman" pitchFamily="18" charset="0"/>
              </a:rPr>
              <a:t>від 03.05.2012 № 353 «Про затвердження Порядку державного інспектування навчальних закладів»;</a:t>
            </a:r>
          </a:p>
          <a:p>
            <a:pPr>
              <a:lnSpc>
                <a:spcPct val="80000"/>
              </a:lnSpc>
            </a:pPr>
            <a:r>
              <a:rPr lang="ru-RU" sz="1700" smtClean="0">
                <a:latin typeface="Times New Roman" pitchFamily="18" charset="0"/>
              </a:rPr>
              <a:t>наказ ДІНЗ України від 04.07.2012 № 27-а «Про  затвердження типових програм комплексних перевірок дошкільних,  загальноосвітніх, позашкільних та професійно-технічних навчальних закладів»;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700" smtClean="0">
                <a:latin typeface="Times New Roman" pitchFamily="18" charset="0"/>
              </a:rPr>
              <a:t>      накази МОН України </a:t>
            </a:r>
          </a:p>
          <a:p>
            <a:pPr>
              <a:lnSpc>
                <a:spcPct val="80000"/>
              </a:lnSpc>
            </a:pPr>
            <a:r>
              <a:rPr lang="ru-RU" sz="1700" smtClean="0">
                <a:latin typeface="Times New Roman" pitchFamily="18" charset="0"/>
              </a:rPr>
              <a:t>від 25.01.2008 № 34 «Про затвердження Порядку здійснення державного контролю за діяльністю навчальних закладів»;</a:t>
            </a:r>
          </a:p>
          <a:p>
            <a:pPr>
              <a:lnSpc>
                <a:spcPct val="80000"/>
              </a:lnSpc>
            </a:pPr>
            <a:r>
              <a:rPr lang="ru-RU" sz="1700" smtClean="0">
                <a:latin typeface="Times New Roman" pitchFamily="18" charset="0"/>
              </a:rPr>
              <a:t>від 20.05.2013 № 560 "Про затвердження уніфікованих форм актів».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3200" b="1" smtClean="0">
                <a:solidFill>
                  <a:srgbClr val="007A00"/>
                </a:solidFill>
              </a:rPr>
              <a:t>Державний нагляд (державна атестація)</a:t>
            </a:r>
            <a:r>
              <a:rPr lang="uk-UA" sz="4000" smtClean="0"/>
              <a:t> </a:t>
            </a:r>
            <a:endParaRPr lang="ru-RU" sz="4000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smtClean="0"/>
              <a:t>     </a:t>
            </a:r>
            <a:r>
              <a:rPr lang="ru-RU" sz="2800" smtClean="0"/>
              <a:t>Наказ Департаменту науки і освіти Харківської обласної державної адміністрації  від 08.12.2015 № 509  “Про організацію державної атестації навчальних закладів Харківської області</a:t>
            </a:r>
            <a:r>
              <a:rPr lang="ru-RU" sz="2400" smtClean="0"/>
              <a:t>”</a:t>
            </a:r>
          </a:p>
          <a:p>
            <a:pPr algn="ctr">
              <a:buFont typeface="Arial" charset="0"/>
              <a:buNone/>
            </a:pPr>
            <a:endParaRPr lang="ru-RU" sz="2400" smtClean="0"/>
          </a:p>
          <a:p>
            <a:pPr>
              <a:buFont typeface="Arial" charset="0"/>
              <a:buNone/>
            </a:pPr>
            <a:r>
              <a:rPr lang="uk-UA" sz="2400" smtClean="0"/>
              <a:t>     …1. Визнати таким, що втратив чинність наказ Головного управління освіти і науки Харківської обласної державної адміністрації від 13.01.2009 № 3 «Про організацію проведення державної атестації навчальних закладів Харківської області»…</a:t>
            </a:r>
            <a:endParaRPr 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Проект перспективного плану</a:t>
            </a:r>
            <a:endParaRPr lang="ru-RU" sz="4000" smtClean="0">
              <a:solidFill>
                <a:srgbClr val="007A00"/>
              </a:solidFill>
            </a:endParaRPr>
          </a:p>
        </p:txBody>
      </p:sp>
      <p:sp>
        <p:nvSpPr>
          <p:cNvPr id="15362" name="Rectangle 122"/>
          <p:cNvSpPr>
            <a:spLocks noGrp="1"/>
          </p:cNvSpPr>
          <p:nvPr>
            <p:ph type="body" idx="4294967295"/>
          </p:nvPr>
        </p:nvSpPr>
        <p:spPr>
          <a:xfrm>
            <a:off x="468313" y="5661025"/>
            <a:ext cx="8229600" cy="6477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600" smtClean="0"/>
              <a:t>** </a:t>
            </a:r>
            <a:r>
              <a:rPr lang="uk-UA" sz="1600" b="1" smtClean="0">
                <a:latin typeface="Times New Roman" pitchFamily="18" charset="0"/>
              </a:rPr>
              <a:t>ДН (ДА) – державна атестація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600" b="1" smtClean="0">
                <a:latin typeface="Times New Roman" pitchFamily="18" charset="0"/>
              </a:rPr>
              <a:t>    ДН*  - інспектування, тематичний, комплексний контроль – визначається МОУО</a:t>
            </a:r>
            <a:endParaRPr lang="ru-RU" sz="1600" b="1" smtClean="0">
              <a:latin typeface="Times New Roman" pitchFamily="18" charset="0"/>
            </a:endParaRPr>
          </a:p>
        </p:txBody>
      </p:sp>
      <p:graphicFrame>
        <p:nvGraphicFramePr>
          <p:cNvPr id="14467" name="Group 131"/>
          <p:cNvGraphicFramePr>
            <a:graphicFrameLocks noGrp="1"/>
          </p:cNvGraphicFramePr>
          <p:nvPr>
            <p:ph idx="4294967295"/>
          </p:nvPr>
        </p:nvGraphicFramePr>
        <p:xfrm>
          <a:off x="179388" y="981075"/>
          <a:ext cx="8785225" cy="4611688"/>
        </p:xfrm>
        <a:graphic>
          <a:graphicData uri="http://schemas.openxmlformats.org/drawingml/2006/table">
            <a:tbl>
              <a:tblPr/>
              <a:tblGrid>
                <a:gridCol w="2089150"/>
                <a:gridCol w="777875"/>
                <a:gridCol w="554037"/>
                <a:gridCol w="528638"/>
                <a:gridCol w="506412"/>
                <a:gridCol w="552450"/>
                <a:gridCol w="554038"/>
                <a:gridCol w="558800"/>
                <a:gridCol w="576262"/>
                <a:gridCol w="503238"/>
                <a:gridCol w="504825"/>
                <a:gridCol w="503237"/>
                <a:gridCol w="576263"/>
              </a:tblGrid>
              <a:tr h="28733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Повне найменування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навчального закладу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(скорочене найменування)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заснува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Державний нагляд (контоль)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Жовтнівський (Асіївської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сільської ради) навчально-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виховний комплекс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"загальноосвітня школа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І-ІІІ ступенів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дошкільний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навчальнийзаклад«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Балаклійської районної ради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Харківської області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30.09.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ДН*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9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ПРОТОПОПІВСЬКИЙ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НАВЧАЛЬНО-ВИХОВНИЙ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"ЗАГАЛЬНООСВТІНІЙ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НАВЧАЛЬНИЙ ЗАКЛАД І-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 СТУПЕНІВ –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ДОШКІЛЬНИЙ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НАВЧАЛЬНИЙ ЗАКЛАД"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БАЛАКЛІЙСЬКОЇ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РАЙОННОЇ РАДИ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ХАРКІВСЬКОЇ ОБЛАСТІ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20.12.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ДН*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87852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6" name="Rectangle 4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uk-UA" sz="2800" b="1" smtClean="0">
                <a:solidFill>
                  <a:srgbClr val="007A00"/>
                </a:solidFill>
              </a:rPr>
              <a:t>Державна атестація МНВК, ЗНЗ </a:t>
            </a:r>
            <a:br>
              <a:rPr lang="uk-UA" sz="2800" b="1" smtClean="0">
                <a:solidFill>
                  <a:srgbClr val="007A00"/>
                </a:solidFill>
              </a:rPr>
            </a:br>
            <a:r>
              <a:rPr lang="uk-UA" sz="2400" b="1" i="1" smtClean="0">
                <a:solidFill>
                  <a:srgbClr val="007A00"/>
                </a:solidFill>
              </a:rPr>
              <a:t>(за ліцензованими професіями)</a:t>
            </a:r>
            <a:endParaRPr lang="ru-RU" sz="2400" b="1" i="1" smtClean="0">
              <a:solidFill>
                <a:srgbClr val="007A00"/>
              </a:solidFill>
            </a:endParaRPr>
          </a:p>
        </p:txBody>
      </p:sp>
      <p:graphicFrame>
        <p:nvGraphicFramePr>
          <p:cNvPr id="18591" name="Group 159"/>
          <p:cNvGraphicFramePr>
            <a:graphicFrameLocks noGrp="1"/>
          </p:cNvGraphicFramePr>
          <p:nvPr>
            <p:ph idx="1"/>
          </p:nvPr>
        </p:nvGraphicFramePr>
        <p:xfrm>
          <a:off x="250825" y="908050"/>
          <a:ext cx="8642350" cy="5410200"/>
        </p:xfrm>
        <a:graphic>
          <a:graphicData uri="http://schemas.openxmlformats.org/drawingml/2006/table">
            <a:tbl>
              <a:tblPr/>
              <a:tblGrid>
                <a:gridCol w="5257800"/>
                <a:gridCol w="1871663"/>
                <a:gridCol w="1512887"/>
              </a:tblGrid>
              <a:tr h="865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Статутна назва МНВК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аказ про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самоаналізу 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направлення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матеріалів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самоаналізу 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Балаклійський міжшкільний навчально-виробничий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комбінат Балаклійської районної ради Харківської області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Наказ від 30.10.2015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60-ОД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до 18.12.2015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Вовчанський міжшкільний навчально-виробничий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комбінат Вовчанської  районної ради Харківської області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Наказ від 27.10.2015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69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22.12.2015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Красноградський міжшкільний навчально-виробничий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комбінат Красноградської районної державної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адміністрації Харківської області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Наказ  від 26.11.2015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71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 25.01.2016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Районний міжшкільний навчально-виробничий комбінат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Лозівської районної ради Харківської області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Наказ від 28.11.2015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111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15.01.2016.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Васищівський міжшкільний навчально-виробничий комбінат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Харківської районної ради Харківської області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Наказ від 09.11.2015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111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15.01.2016.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Ізюмський міжшкільний навчально-виробничий комбінат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Ізюмської міської ради Харківської області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Наказ від 19.10.2015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72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20.01.2016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Первомайський міжшкільний навчально-виробничий комбінат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Первомайської міської ради Харківської області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Наказ від 04.11.2015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122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25.12.2015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Чернещинський навчально-виховний комплекс Зачепилівської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районної ради Харківської області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Наказ від 13.11.2015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25.01.2016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473</Words>
  <Application>Microsoft Office PowerPoint</Application>
  <PresentationFormat>Экран (4:3)</PresentationFormat>
  <Paragraphs>136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Перспективний план державного нагляду (контролю) на 2016-2025 роки</vt:lpstr>
      <vt:lpstr>Нормативно-правова база</vt:lpstr>
      <vt:lpstr>Державний нагляд (державна атестація) </vt:lpstr>
      <vt:lpstr>Проект перспективного плану</vt:lpstr>
      <vt:lpstr>Слайд 5</vt:lpstr>
      <vt:lpstr>Державна атестація МНВК, ЗНЗ  (за ліцензованими професіями)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Admin</cp:lastModifiedBy>
  <cp:revision>11</cp:revision>
  <dcterms:created xsi:type="dcterms:W3CDTF">2014-07-09T13:51:25Z</dcterms:created>
  <dcterms:modified xsi:type="dcterms:W3CDTF">2015-12-16T06:49:15Z</dcterms:modified>
</cp:coreProperties>
</file>