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4" r:id="rId4"/>
    <p:sldId id="265" r:id="rId5"/>
    <p:sldId id="266" r:id="rId6"/>
    <p:sldId id="268" r:id="rId7"/>
    <p:sldId id="269" r:id="rId8"/>
    <p:sldId id="267" r:id="rId9"/>
    <p:sldId id="284" r:id="rId10"/>
    <p:sldId id="262" r:id="rId11"/>
    <p:sldId id="263" r:id="rId12"/>
    <p:sldId id="275" r:id="rId13"/>
    <p:sldId id="282" r:id="rId14"/>
    <p:sldId id="274" r:id="rId15"/>
    <p:sldId id="281" r:id="rId16"/>
    <p:sldId id="273" r:id="rId17"/>
    <p:sldId id="272" r:id="rId18"/>
    <p:sldId id="271" r:id="rId19"/>
    <p:sldId id="283" r:id="rId20"/>
    <p:sldId id="279" r:id="rId21"/>
    <p:sldId id="276" r:id="rId22"/>
    <p:sldId id="270" r:id="rId23"/>
    <p:sldId id="280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CCFF99"/>
    <a:srgbClr val="CCFF66"/>
    <a:srgbClr val="CCFF33"/>
    <a:srgbClr val="CCCCFF"/>
    <a:srgbClr val="CC99FF"/>
    <a:srgbClr val="FFCCFF"/>
    <a:srgbClr val="FC1A1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14FCF-2FCB-4AEB-9AD9-E903D8BDD824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E0221-39C6-4A91-B562-D320E3094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6A16E-BCA6-4D10-ABDC-AFEEC1DA9324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C739F-9C60-489C-B958-3C1C6E74A2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80F91-DE35-4C3C-8AE1-3B89C8CCE5FE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E751E-521F-4444-A420-F6C9E6506B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6237D-44F1-4D5D-AD9C-931FCF63E38E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CE32F-14AE-46E0-82EB-9D4F70C59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0A41C-A1CA-4A41-A6CD-B294D33B109B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04F9F-42E1-4C5B-A206-A54D1F3915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34C08-99D2-4F5E-9F6A-46CAB05B1E10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2481C-4959-47AC-B058-BBF6CC5DC0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9B1AE-1FA0-4358-B156-86B248BD769C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4557C-E295-4AA8-8580-49E5068E74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87D31-C0A7-40D7-A145-98BE0DEC51FA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275E3-4836-4B57-BDB1-CD33189E17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E05EE-4B42-4A7B-BA1F-87572B359803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9D237-0E02-4F21-85D8-4640DCCDD0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A56E3-6FC9-4FB8-A954-DA870FA30D3A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F9A50-C9E2-418C-996B-C5708E4C30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7415E-8F52-4060-811C-C5090F33A50C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D8C37-D669-47D5-A517-82B04CC84C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8EC39-6939-45FA-86D1-118E0623B1FB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B5BF0-34B5-4BA1-A33D-DE4C4F1E17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2D0A5-4BF9-498D-94C0-16FF949DE26D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A36B4-F2A3-47B6-A9E1-BCFA8F4DB0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97BDF-ABC7-42DD-AA7A-B3A7ACB75869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D8743-91DE-417A-86AB-6DE7863A73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C181D7-28EC-4559-B83E-82C36ED16E42}" type="datetimeFigureOut">
              <a:rPr lang="ru-RU"/>
              <a:pPr>
                <a:defRPr/>
              </a:pPr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DE6E2C-7D82-4D7F-B4A3-00506D7D54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  <p:sldLayoutId id="2147483650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413" y="3644900"/>
            <a:ext cx="6213475" cy="1511300"/>
          </a:xfrm>
          <a:prstGeom prst="roundRect">
            <a:avLst>
              <a:gd name="adj" fmla="val 1782"/>
            </a:avLst>
          </a:prstGeom>
        </p:spPr>
        <p:txBody>
          <a:bodyPr/>
          <a:lstStyle/>
          <a:p>
            <a:pPr algn="r" eaLnBrk="1" hangingPunct="1">
              <a:lnSpc>
                <a:spcPct val="80000"/>
              </a:lnSpc>
            </a:pPr>
            <a:r>
              <a:rPr lang="uk-UA" sz="2000" b="1" i="1" smtClean="0">
                <a:solidFill>
                  <a:srgbClr val="006600"/>
                </a:solidFill>
              </a:rPr>
              <a:t>Коваленко В.О., </a:t>
            </a:r>
          </a:p>
          <a:p>
            <a:pPr algn="r" eaLnBrk="1" hangingPunct="1">
              <a:lnSpc>
                <a:spcPct val="80000"/>
              </a:lnSpc>
            </a:pPr>
            <a:r>
              <a:rPr lang="uk-UA" sz="2000" b="1" i="1" smtClean="0">
                <a:solidFill>
                  <a:srgbClr val="006600"/>
                </a:solidFill>
              </a:rPr>
              <a:t>головний спеціаліст відділу нормативності </a:t>
            </a:r>
          </a:p>
          <a:p>
            <a:pPr algn="r" eaLnBrk="1" hangingPunct="1">
              <a:lnSpc>
                <a:spcPct val="80000"/>
              </a:lnSpc>
            </a:pPr>
            <a:r>
              <a:rPr lang="uk-UA" sz="2000" b="1" i="1" smtClean="0">
                <a:solidFill>
                  <a:srgbClr val="006600"/>
                </a:solidFill>
              </a:rPr>
              <a:t>та якості освіти управління освіти і науки </a:t>
            </a:r>
          </a:p>
          <a:p>
            <a:pPr algn="r" eaLnBrk="1" hangingPunct="1">
              <a:lnSpc>
                <a:spcPct val="80000"/>
              </a:lnSpc>
            </a:pPr>
            <a:r>
              <a:rPr lang="uk-UA" sz="2000" b="1" i="1" smtClean="0">
                <a:solidFill>
                  <a:srgbClr val="006600"/>
                </a:solidFill>
              </a:rPr>
              <a:t>Департаменту науки і освіти Харківської обласної державної адміністрації</a:t>
            </a:r>
            <a:endParaRPr lang="ru-RU" sz="2000" b="1" i="1" smtClean="0">
              <a:solidFill>
                <a:srgbClr val="006600"/>
              </a:solidFill>
            </a:endParaRPr>
          </a:p>
        </p:txBody>
      </p:sp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539750" y="692150"/>
            <a:ext cx="8208963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600" b="1">
                <a:solidFill>
                  <a:srgbClr val="006600"/>
                </a:solidFill>
              </a:rPr>
              <a:t>П</a:t>
            </a:r>
            <a:r>
              <a:rPr lang="ru-RU" sz="3600" b="1">
                <a:solidFill>
                  <a:srgbClr val="006600"/>
                </a:solidFill>
              </a:rPr>
              <a:t>ро підсумки контролю </a:t>
            </a:r>
            <a:br>
              <a:rPr lang="ru-RU" sz="3600" b="1">
                <a:solidFill>
                  <a:srgbClr val="006600"/>
                </a:solidFill>
              </a:rPr>
            </a:br>
            <a:r>
              <a:rPr lang="ru-RU" sz="3600" b="1">
                <a:solidFill>
                  <a:srgbClr val="006600"/>
                </a:solidFill>
              </a:rPr>
              <a:t>за діяльністю навчальних закладів із високим </a:t>
            </a:r>
            <a:r>
              <a:rPr lang="en-US" sz="3600" b="1">
                <a:solidFill>
                  <a:srgbClr val="006600"/>
                </a:solidFill>
              </a:rPr>
              <a:t>i</a:t>
            </a:r>
            <a:r>
              <a:rPr lang="ru-RU" sz="3600" b="1">
                <a:solidFill>
                  <a:srgbClr val="006600"/>
                </a:solidFill>
              </a:rPr>
              <a:t> середнім ступенем ризику</a:t>
            </a:r>
            <a:r>
              <a:rPr lang="en-US" sz="3600" b="1">
                <a:solidFill>
                  <a:srgbClr val="006600"/>
                </a:solidFill>
              </a:rPr>
              <a:t> </a:t>
            </a:r>
          </a:p>
          <a:p>
            <a:pPr algn="ctr"/>
            <a:r>
              <a:rPr lang="ru-RU" sz="3600" b="1">
                <a:solidFill>
                  <a:srgbClr val="006600"/>
                </a:solidFill>
              </a:rPr>
              <a:t>в І</a:t>
            </a:r>
            <a:r>
              <a:rPr lang="en-US" sz="3600" b="1">
                <a:solidFill>
                  <a:srgbClr val="006600"/>
                </a:solidFill>
              </a:rPr>
              <a:t>V</a:t>
            </a:r>
            <a:r>
              <a:rPr lang="ru-RU" sz="3600" b="1">
                <a:solidFill>
                  <a:srgbClr val="006600"/>
                </a:solidFill>
              </a:rPr>
              <a:t> кварталі 201</a:t>
            </a:r>
            <a:r>
              <a:rPr lang="en-US" sz="3600" b="1">
                <a:solidFill>
                  <a:srgbClr val="006600"/>
                </a:solidFill>
              </a:rPr>
              <a:t>5</a:t>
            </a:r>
            <a:r>
              <a:rPr lang="ru-RU" sz="3600" b="1">
                <a:solidFill>
                  <a:srgbClr val="006600"/>
                </a:solidFill>
              </a:rPr>
              <a:t>  року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/>
          </p:cNvSpPr>
          <p:nvPr>
            <p:ph type="title" idx="4294967295"/>
          </p:nvPr>
        </p:nvSpPr>
        <p:spPr>
          <a:xfrm>
            <a:off x="539750" y="260350"/>
            <a:ext cx="8229600" cy="1008063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rgbClr val="006600"/>
                </a:solidFill>
              </a:rPr>
              <a:t>Інспектування </a:t>
            </a:r>
            <a:br>
              <a:rPr lang="uk-UA" sz="3200" b="1" smtClean="0">
                <a:solidFill>
                  <a:srgbClr val="006600"/>
                </a:solidFill>
              </a:rPr>
            </a:br>
            <a:r>
              <a:rPr lang="uk-UA" sz="3200" b="1" smtClean="0">
                <a:solidFill>
                  <a:srgbClr val="006600"/>
                </a:solidFill>
              </a:rPr>
              <a:t>загальноосвітніх навчальних закладів</a:t>
            </a:r>
            <a:endParaRPr lang="ru-RU" sz="3200" b="1" smtClean="0">
              <a:solidFill>
                <a:srgbClr val="006600"/>
              </a:solidFill>
            </a:endParaRPr>
          </a:p>
        </p:txBody>
      </p:sp>
      <p:sp>
        <p:nvSpPr>
          <p:cNvPr id="28674" name="AutoShape 4"/>
          <p:cNvSpPr>
            <a:spLocks noChangeArrowheads="1"/>
          </p:cNvSpPr>
          <p:nvPr/>
        </p:nvSpPr>
        <p:spPr bwMode="auto">
          <a:xfrm>
            <a:off x="395288" y="1125538"/>
            <a:ext cx="4319587" cy="1800225"/>
          </a:xfrm>
          <a:prstGeom prst="horizontalScroll">
            <a:avLst>
              <a:gd name="adj" fmla="val 125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Нормативно-правові підстави </a:t>
            </a:r>
            <a:endParaRPr lang="en-US"/>
          </a:p>
          <a:p>
            <a:pPr algn="ctr"/>
            <a:r>
              <a:rPr lang="uk-UA"/>
              <a:t>для провадження діяльності </a:t>
            </a:r>
            <a:endParaRPr lang="en-US"/>
          </a:p>
          <a:p>
            <a:pPr algn="ctr"/>
            <a:r>
              <a:rPr lang="uk-UA"/>
              <a:t>з надання освітніх послуг </a:t>
            </a:r>
            <a:endParaRPr lang="en-US"/>
          </a:p>
          <a:p>
            <a:pPr algn="ctr"/>
            <a:r>
              <a:rPr lang="uk-UA"/>
              <a:t>у сфері загальної середньої освіти</a:t>
            </a:r>
            <a:endParaRPr lang="ru-RU"/>
          </a:p>
        </p:txBody>
      </p:sp>
      <p:sp>
        <p:nvSpPr>
          <p:cNvPr id="28675" name="AutoShape 5"/>
          <p:cNvSpPr>
            <a:spLocks noChangeArrowheads="1"/>
          </p:cNvSpPr>
          <p:nvPr/>
        </p:nvSpPr>
        <p:spPr bwMode="auto">
          <a:xfrm>
            <a:off x="395288" y="4724400"/>
            <a:ext cx="4321175" cy="1584325"/>
          </a:xfrm>
          <a:prstGeom prst="horizontalScroll">
            <a:avLst>
              <a:gd name="adj" fmla="val 125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Забезпечення розвитку </a:t>
            </a:r>
            <a:endParaRPr lang="en-US"/>
          </a:p>
          <a:p>
            <a:pPr algn="ctr"/>
            <a:r>
              <a:rPr lang="uk-UA"/>
              <a:t>та ефективність використання </a:t>
            </a:r>
            <a:endParaRPr lang="en-US"/>
          </a:p>
          <a:p>
            <a:pPr algn="ctr"/>
            <a:r>
              <a:rPr lang="uk-UA"/>
              <a:t>матеріально-технічної та </a:t>
            </a:r>
            <a:endParaRPr lang="en-US"/>
          </a:p>
          <a:p>
            <a:pPr algn="ctr"/>
            <a:r>
              <a:rPr lang="uk-UA"/>
              <a:t>навчально-методичної бази</a:t>
            </a:r>
            <a:endParaRPr lang="ru-RU"/>
          </a:p>
        </p:txBody>
      </p:sp>
      <p:sp>
        <p:nvSpPr>
          <p:cNvPr id="28676" name="AutoShape 6"/>
          <p:cNvSpPr>
            <a:spLocks noChangeArrowheads="1"/>
          </p:cNvSpPr>
          <p:nvPr/>
        </p:nvSpPr>
        <p:spPr bwMode="auto">
          <a:xfrm>
            <a:off x="395288" y="2781300"/>
            <a:ext cx="4321175" cy="2087563"/>
          </a:xfrm>
          <a:prstGeom prst="horizontalScroll">
            <a:avLst>
              <a:gd name="adj" fmla="val 125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700"/>
              <a:t>Дотримання вимог державних </a:t>
            </a:r>
            <a:endParaRPr lang="en-US" sz="1700"/>
          </a:p>
          <a:p>
            <a:pPr algn="ctr"/>
            <a:r>
              <a:rPr lang="uk-UA" sz="1700"/>
              <a:t>стандартів загальної середньої освіти. </a:t>
            </a:r>
            <a:endParaRPr lang="en-US" sz="1700"/>
          </a:p>
          <a:p>
            <a:pPr algn="ctr"/>
            <a:r>
              <a:rPr lang="uk-UA" sz="1700"/>
              <a:t>Організація навчально-виховної, </a:t>
            </a:r>
            <a:endParaRPr lang="en-US" sz="1700"/>
          </a:p>
          <a:p>
            <a:pPr algn="ctr"/>
            <a:r>
              <a:rPr lang="uk-UA" sz="1700"/>
              <a:t>навчально-методичної і наукової роботи</a:t>
            </a:r>
            <a:endParaRPr lang="ru-RU" sz="1700"/>
          </a:p>
        </p:txBody>
      </p:sp>
      <p:sp>
        <p:nvSpPr>
          <p:cNvPr id="28677" name="AutoShape 7"/>
          <p:cNvSpPr>
            <a:spLocks noChangeArrowheads="1"/>
          </p:cNvSpPr>
          <p:nvPr/>
        </p:nvSpPr>
        <p:spPr bwMode="auto">
          <a:xfrm>
            <a:off x="5148263" y="3357563"/>
            <a:ext cx="3744912" cy="1789112"/>
          </a:xfrm>
          <a:prstGeom prst="horizontalScroll">
            <a:avLst>
              <a:gd name="adj" fmla="val 125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Ефективність використання </a:t>
            </a:r>
            <a:endParaRPr lang="en-US"/>
          </a:p>
          <a:p>
            <a:pPr algn="ctr"/>
            <a:r>
              <a:rPr lang="uk-UA"/>
              <a:t>педагогічного потенціалу</a:t>
            </a:r>
            <a:endParaRPr lang="ru-RU"/>
          </a:p>
        </p:txBody>
      </p:sp>
      <p:sp>
        <p:nvSpPr>
          <p:cNvPr id="28678" name="AutoShape 8"/>
          <p:cNvSpPr>
            <a:spLocks noChangeArrowheads="1"/>
          </p:cNvSpPr>
          <p:nvPr/>
        </p:nvSpPr>
        <p:spPr bwMode="auto">
          <a:xfrm>
            <a:off x="5148263" y="5013325"/>
            <a:ext cx="3671887" cy="1646238"/>
          </a:xfrm>
          <a:prstGeom prst="horizontalScroll">
            <a:avLst>
              <a:gd name="adj" fmla="val 125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Управління загальноосвітнім</a:t>
            </a:r>
            <a:endParaRPr lang="en-US"/>
          </a:p>
          <a:p>
            <a:pPr algn="ctr"/>
            <a:r>
              <a:rPr lang="uk-UA"/>
              <a:t> навчальним закладом</a:t>
            </a:r>
            <a:endParaRPr lang="ru-RU"/>
          </a:p>
        </p:txBody>
      </p:sp>
      <p:sp>
        <p:nvSpPr>
          <p:cNvPr id="28679" name="AutoShape 9"/>
          <p:cNvSpPr>
            <a:spLocks noChangeArrowheads="1"/>
          </p:cNvSpPr>
          <p:nvPr/>
        </p:nvSpPr>
        <p:spPr bwMode="auto">
          <a:xfrm>
            <a:off x="5076825" y="1700213"/>
            <a:ext cx="3671888" cy="1727200"/>
          </a:xfrm>
          <a:prstGeom prst="horizontalScroll">
            <a:avLst>
              <a:gd name="adj" fmla="val 12500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/>
              <a:t>Формування учнівського </a:t>
            </a:r>
            <a:endParaRPr lang="en-US"/>
          </a:p>
          <a:p>
            <a:pPr algn="ctr"/>
            <a:r>
              <a:rPr lang="uk-UA"/>
              <a:t>контингенту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4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18487" cy="1209675"/>
          </a:xfrm>
        </p:spPr>
        <p:txBody>
          <a:bodyPr/>
          <a:lstStyle/>
          <a:p>
            <a:pPr eaLnBrk="1" hangingPunct="1"/>
            <a:r>
              <a:rPr lang="uk-UA" sz="2800" b="1" smtClean="0">
                <a:solidFill>
                  <a:srgbClr val="006600"/>
                </a:solidFill>
              </a:rPr>
              <a:t>Нормативно-правові підстави для провадження діяльності з надання освітніх послуг у сфері загальної середньої освіти</a:t>
            </a:r>
            <a:endParaRPr lang="ru-RU" sz="2800" b="1" smtClean="0">
              <a:solidFill>
                <a:srgbClr val="006600"/>
              </a:solidFill>
            </a:endParaRPr>
          </a:p>
        </p:txBody>
      </p:sp>
      <p:sp>
        <p:nvSpPr>
          <p:cNvPr id="29698" name="Содержимое 5"/>
          <p:cNvSpPr>
            <a:spLocks noGrp="1"/>
          </p:cNvSpPr>
          <p:nvPr>
            <p:ph type="body" idx="4294967295"/>
          </p:nvPr>
        </p:nvSpPr>
        <p:spPr>
          <a:xfrm>
            <a:off x="468313" y="1557338"/>
            <a:ext cx="8229600" cy="45974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6C0000"/>
              </a:buClr>
              <a:buSzPct val="80000"/>
              <a:buFontTx/>
              <a:buChar char="•"/>
            </a:pPr>
            <a:r>
              <a:rPr lang="uk-UA" sz="2000" smtClean="0"/>
              <a:t>Не відповідають нормативним вимогам окремі пункти у статутах Гутянської ЗОШ І-ІІІ ст., Матвіївської ЗОШ І-ІІІ ст. Богодухівської РР,  Бердянського НВК Зачепилівської РР;</a:t>
            </a:r>
          </a:p>
          <a:p>
            <a:pPr eaLnBrk="1" hangingPunct="1">
              <a:spcBef>
                <a:spcPct val="0"/>
              </a:spcBef>
              <a:buClr>
                <a:srgbClr val="6C0000"/>
              </a:buClr>
              <a:buSzPct val="80000"/>
              <a:buFontTx/>
              <a:buChar char="•"/>
            </a:pPr>
            <a:r>
              <a:rPr lang="uk-UA" sz="2000" smtClean="0"/>
              <a:t>порушено чинне законодавство у частині затвердження статутів Вінницькоіванівської ЗОШ І-ІІ ст., Семеноярської ЗОШ І-ІІ ст., Гутянської ЗОШ І-ІІІ ст., Матвіївської ЗОШ І-ІІІ ст. Богодухівської РР, Бердянського НВК Зачепилівської РР; </a:t>
            </a:r>
          </a:p>
          <a:p>
            <a:pPr eaLnBrk="1" hangingPunct="1">
              <a:spcBef>
                <a:spcPct val="0"/>
              </a:spcBef>
              <a:buClr>
                <a:srgbClr val="6C0000"/>
              </a:buClr>
              <a:buSzPct val="80000"/>
              <a:buFontTx/>
              <a:buChar char="•"/>
            </a:pPr>
            <a:r>
              <a:rPr lang="uk-UA" sz="2000" smtClean="0"/>
              <a:t>з порушеннями затвердженні правила внутрішнього розпорядку Семеноярської ЗОШ І-ІІ ст. (затверджені у 2009 року) Богодухівської РР, Бердянського НВК Зачепилівської РР (відстутній протокол), ; </a:t>
            </a:r>
          </a:p>
          <a:p>
            <a:pPr eaLnBrk="1" hangingPunct="1">
              <a:spcBef>
                <a:spcPct val="0"/>
              </a:spcBef>
              <a:buClr>
                <a:srgbClr val="6C0000"/>
              </a:buClr>
              <a:buSzPct val="80000"/>
              <a:buFontTx/>
              <a:buChar char="•"/>
            </a:pPr>
            <a:r>
              <a:rPr lang="uk-UA" sz="2000" smtClean="0"/>
              <a:t> з 2012 року не сформована атестаційна справа в ІГ № 1 ІМР; </a:t>
            </a:r>
          </a:p>
          <a:p>
            <a:pPr eaLnBrk="1" hangingPunct="1">
              <a:spcBef>
                <a:spcPct val="0"/>
              </a:spcBef>
              <a:buClr>
                <a:srgbClr val="6C0000"/>
              </a:buClr>
              <a:buSzPct val="80000"/>
              <a:buFontTx/>
              <a:buChar char="•"/>
            </a:pPr>
            <a:r>
              <a:rPr lang="uk-UA" sz="2000" smtClean="0"/>
              <a:t>не доведені до відома працівників правила внутрішнього розпорядку у Гутянській ЗОШ І-ІІІ ст. Богодухівської РР. </a:t>
            </a:r>
          </a:p>
          <a:p>
            <a:pPr eaLnBrk="1" hangingPunct="1">
              <a:spcBef>
                <a:spcPct val="0"/>
              </a:spcBef>
              <a:buClr>
                <a:srgbClr val="6C0000"/>
              </a:buClr>
              <a:buSzPct val="80000"/>
              <a:buFontTx/>
              <a:buChar char="•"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647700"/>
          </a:xfrm>
        </p:spPr>
        <p:txBody>
          <a:bodyPr/>
          <a:lstStyle/>
          <a:p>
            <a:r>
              <a:rPr lang="uk-UA" sz="2800" b="1" smtClean="0">
                <a:solidFill>
                  <a:schemeClr val="hlink"/>
                </a:solidFill>
              </a:rPr>
              <a:t>Формування учнівського контингенту</a:t>
            </a:r>
            <a:endParaRPr lang="ru-RU" sz="2800" b="1" smtClean="0">
              <a:solidFill>
                <a:schemeClr val="hlink"/>
              </a:solidFill>
            </a:endParaRP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>
          <a:xfrm>
            <a:off x="468313" y="1052513"/>
            <a:ext cx="8351837" cy="53292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200" smtClean="0"/>
              <a:t>Облік дітей шкільного віку проведено з порушенням нормативних вимог у Бердянському НВК Зачепилівської РР, Вінницькоіванівській ЗОШ І-ІІ ст., Гутянській ЗОШ І-ІІІ ст. Богодухівської РР (місце навчання учнів м/р-ну не підтверджено довідками із навчальних закладів); </a:t>
            </a:r>
          </a:p>
          <a:p>
            <a:pPr>
              <a:lnSpc>
                <a:spcPct val="80000"/>
              </a:lnSpc>
            </a:pPr>
            <a:r>
              <a:rPr lang="uk-UA" sz="2200" smtClean="0"/>
              <a:t>з порушеннями сформовано статзвіт 77-РВК у Гутянській                  ЗОШ І-ІІІ ст. Богодухівської РР ІГ № 1 ІМР;</a:t>
            </a:r>
          </a:p>
          <a:p>
            <a:pPr>
              <a:lnSpc>
                <a:spcPct val="80000"/>
              </a:lnSpc>
            </a:pPr>
            <a:r>
              <a:rPr lang="uk-UA" sz="2200" smtClean="0"/>
              <a:t>порушені нормативи наповнюваності класів у ТОВ ХПЗОШ                 І-ІІІ ст. “Лєствіца” (1-А, 2-А кл.), ХЗОШ ІІ-ІІІ ст. № 69               (6-А, 8-А кл.), ХСШ № 87 (1-А, 2-В, 5-А, Б, В кл.), ХЗОШ                      І-ІІІ ст. № 126 ХМР; </a:t>
            </a:r>
          </a:p>
          <a:p>
            <a:pPr>
              <a:lnSpc>
                <a:spcPct val="80000"/>
              </a:lnSpc>
            </a:pPr>
            <a:r>
              <a:rPr lang="uk-UA" sz="2200" smtClean="0"/>
              <a:t>зарахування учнів до навчального закладу здійснюється з порушеннями чинного законодавства в ІГ № 1 ІМР (не вказана мова навчання, копії документів незавірені, порушені вимоги законодавства про використання персональних даних), ІЗОШ                 І-ІІІ ст. № 4 ІМР (не вказана мова навчання), Качалівській ЗОШ І-ІІІ ст. Краснокутської РР (порушені вимоги законодавства про використання персональних даних);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200" smtClean="0"/>
              <a:t>у протоколах педагогічної ради та наказах Бердянського НВК Зачепилівської РР, Качалівської ЗОШ І-ІІІ ст. Краснокутської РР, ІГ № 1 ІМР відсутні поіменні списки учнів, які переводяться до наступних класів;</a:t>
            </a:r>
          </a:p>
          <a:p>
            <a:pPr>
              <a:lnSpc>
                <a:spcPct val="80000"/>
              </a:lnSpc>
            </a:pPr>
            <a:r>
              <a:rPr lang="uk-UA" sz="2200" smtClean="0"/>
              <a:t>у В</a:t>
            </a:r>
            <a:r>
              <a:rPr lang="en-US" sz="2200" smtClean="0"/>
              <a:t>’</a:t>
            </a:r>
            <a:r>
              <a:rPr lang="uk-UA" sz="2200" smtClean="0"/>
              <a:t>язівській ЗОШ І-ІІІ ст. Краснокутської РР</a:t>
            </a:r>
            <a:r>
              <a:rPr lang="en-US" sz="2200" smtClean="0"/>
              <a:t> </a:t>
            </a:r>
            <a:r>
              <a:rPr lang="uk-UA" sz="2200" smtClean="0"/>
              <a:t>відсутні накази про переведення учнів до наступних класів; </a:t>
            </a:r>
          </a:p>
          <a:p>
            <a:pPr>
              <a:lnSpc>
                <a:spcPct val="80000"/>
              </a:lnSpc>
            </a:pPr>
            <a:r>
              <a:rPr lang="uk-UA" sz="2200" smtClean="0"/>
              <a:t>з порушенням термінів виданий наказ про зарахування учнів до 10 кл. у Качалівській ЗОШ І-ІІІ ст. Краснокутської РР;</a:t>
            </a:r>
          </a:p>
          <a:p>
            <a:pPr>
              <a:lnSpc>
                <a:spcPct val="80000"/>
              </a:lnSpc>
            </a:pPr>
            <a:r>
              <a:rPr lang="uk-UA" sz="2200" smtClean="0"/>
              <a:t>протягом 2014/2015, 2015/2016 н.р. невірно вказані алфавітні номери в особових справах, класних журналах 10-11-х кл. у В</a:t>
            </a:r>
            <a:r>
              <a:rPr lang="en-US" sz="2200" smtClean="0"/>
              <a:t>’</a:t>
            </a:r>
            <a:r>
              <a:rPr lang="uk-UA" sz="2200" smtClean="0"/>
              <a:t>язівській ЗОШ І-ІІІ ст. Краснокутської РР.</a:t>
            </a:r>
          </a:p>
          <a:p>
            <a:pPr>
              <a:lnSpc>
                <a:spcPct val="80000"/>
              </a:lnSpc>
            </a:pPr>
            <a:endParaRPr lang="ru-RU" sz="22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>
          <a:xfrm>
            <a:off x="323850" y="274638"/>
            <a:ext cx="8640763" cy="1498600"/>
          </a:xfrm>
        </p:spPr>
        <p:txBody>
          <a:bodyPr/>
          <a:lstStyle/>
          <a:p>
            <a:r>
              <a:rPr lang="uk-UA" sz="2800" b="1" smtClean="0">
                <a:solidFill>
                  <a:schemeClr val="hlink"/>
                </a:solidFill>
              </a:rPr>
              <a:t>Дотримання вимог державних стандартів загальної середньої освіти. Організація навчально-виховної, навчально-методичної в наукової роботи</a:t>
            </a:r>
            <a:endParaRPr lang="ru-RU" sz="2800" b="1" smtClean="0">
              <a:solidFill>
                <a:schemeClr val="hlink"/>
              </a:solidFill>
            </a:endParaRPr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>
          <a:xfrm>
            <a:off x="468313" y="1916113"/>
            <a:ext cx="8424862" cy="46085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100" smtClean="0"/>
              <a:t>Наявні порушення при затверджені РНП Гутянської ЗОШ І-ІІІ ст. Богодухівської РР, Бердянського НВК Зачепилівської РР  (відсутній протокол педради), змін до РНП ХЗОШ   ІІ-ІІІ ст. № 69 ХМР (відсутній протокол педради від 18.08.2015);</a:t>
            </a:r>
          </a:p>
          <a:p>
            <a:pPr>
              <a:lnSpc>
                <a:spcPct val="80000"/>
              </a:lnSpc>
            </a:pPr>
            <a:r>
              <a:rPr lang="uk-UA" sz="2100" smtClean="0"/>
              <a:t>у РНП ХЗОШ І-ІІІ ст. № 126 ХМР (11-А кл.) порушено гранично допустиме навчальне навантаження на учня;</a:t>
            </a:r>
          </a:p>
          <a:p>
            <a:pPr>
              <a:lnSpc>
                <a:spcPct val="80000"/>
              </a:lnSpc>
            </a:pPr>
            <a:r>
              <a:rPr lang="uk-UA" sz="2100" smtClean="0"/>
              <a:t>порушенні нормативні вимоги до викладання факультативів у Бердянському НВК Зачепилівської РР (“Православна культура Слобожанщини” - відсутні заяви батьків, проводиться оцінювання);</a:t>
            </a:r>
          </a:p>
          <a:p>
            <a:pPr>
              <a:lnSpc>
                <a:spcPct val="80000"/>
              </a:lnSpc>
            </a:pPr>
            <a:r>
              <a:rPr lang="uk-UA" sz="2100" smtClean="0"/>
              <a:t>до розкладу уроків ІГ № 1 ІМР внесені факультативи (“Православна культура Слобожанщини”, “Профілактика ризикованої поведінки”), Вінницькоіванівській ЗОШ І-ІІ ст. Богодухівської РР, ІЗОШ І-ІІІ ст.              № 4 ІМР, В</a:t>
            </a:r>
            <a:r>
              <a:rPr lang="en-US" sz="2100" smtClean="0"/>
              <a:t>’</a:t>
            </a:r>
            <a:r>
              <a:rPr lang="uk-UA" sz="2100" smtClean="0"/>
              <a:t>язівській ЗОШ І-ІІІ ст. Краснокутської РР;</a:t>
            </a:r>
          </a:p>
          <a:p>
            <a:pPr>
              <a:lnSpc>
                <a:spcPct val="80000"/>
              </a:lnSpc>
            </a:pPr>
            <a:r>
              <a:rPr lang="uk-UA" sz="2100" smtClean="0"/>
              <a:t>у Бердянському НВК Зачепилівської РР викладання спецкурсів проходить за програмами, які не мають відповідного грифу МОНУ;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>
            <a:spLocks noGrp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100" smtClean="0"/>
              <a:t>назви навчальних предметів у розкладі уроків Вінницькоіванівської ЗОШ І-ІІ ст. Богодухівської РР, Бердянського НВК Зачепилівської РР (1-11 кл.), Качалівської        ЗОШ І-ІІІ ст. Краснокутської РР; ХЗОШ № 126 І-ІІІ ст. ХМР               (10-11 кл.), ТОВ ХПЗОШ І-ІІІ ст. “Лєствіца” (1-11 кл.), ІГ № 1, ІЗОШ І-ІІІ ст. № 4 ІМР не відповідають РНП;</a:t>
            </a:r>
          </a:p>
          <a:p>
            <a:pPr>
              <a:lnSpc>
                <a:spcPct val="80000"/>
              </a:lnSpc>
            </a:pPr>
            <a:r>
              <a:rPr lang="uk-UA" sz="2100" smtClean="0"/>
              <a:t>режим роботи Гутянської ЗОШ І-ІІІ ст. Богодухівської РР немає відповідного погодження та затвердження;</a:t>
            </a:r>
            <a:endParaRPr lang="ru-RU" sz="2100" smtClean="0"/>
          </a:p>
          <a:p>
            <a:pPr>
              <a:lnSpc>
                <a:spcPct val="80000"/>
              </a:lnSpc>
            </a:pPr>
            <a:r>
              <a:rPr lang="uk-UA" sz="2100" smtClean="0"/>
              <a:t>ІРП учня 9 кл. не затверджено директором Бердянського НВК Зачепилівської РР;</a:t>
            </a:r>
          </a:p>
          <a:p>
            <a:pPr>
              <a:lnSpc>
                <a:spcPct val="80000"/>
              </a:lnSpc>
            </a:pPr>
            <a:r>
              <a:rPr lang="uk-UA" sz="2100" smtClean="0"/>
              <a:t>відрахування учнів із Бердянського НВК Зачепилівської РР здійснюється з порушенням вимог чинного законодавства;</a:t>
            </a:r>
          </a:p>
          <a:p>
            <a:pPr>
              <a:lnSpc>
                <a:spcPct val="80000"/>
              </a:lnSpc>
            </a:pPr>
            <a:r>
              <a:rPr lang="uk-UA" sz="2100" smtClean="0"/>
              <a:t>відсутні окрема категорія наказів з руху учнів у Вінницькоіванівській ЗОШ І-ІІ ст. Богодухівської РР;</a:t>
            </a:r>
          </a:p>
          <a:p>
            <a:pPr>
              <a:lnSpc>
                <a:spcPct val="80000"/>
              </a:lnSpc>
            </a:pPr>
            <a:r>
              <a:rPr lang="uk-UA" sz="2100" smtClean="0"/>
              <a:t>у характеристиках учнів 1 кл. визначено рівень навчальних досягнень у Гутянській ЗОШ І-ІІІ ст. Матвіївській ЗОШ І-ІІІ ст. Богодухівської РР, Бердянському НВК Зачепилівської РР, В</a:t>
            </a:r>
            <a:r>
              <a:rPr lang="en-US" sz="2100" smtClean="0"/>
              <a:t>’</a:t>
            </a:r>
            <a:r>
              <a:rPr lang="uk-UA" sz="2100" smtClean="0"/>
              <a:t>язівській ЗОШ І-ІІІ ст. Краснокутської РР</a:t>
            </a:r>
            <a:r>
              <a:rPr lang="en-US" sz="2100" smtClean="0"/>
              <a:t> </a:t>
            </a:r>
            <a:r>
              <a:rPr lang="uk-UA" sz="2100" smtClean="0"/>
              <a:t>ХСШ № 87 ХМР;</a:t>
            </a:r>
          </a:p>
          <a:p>
            <a:pPr>
              <a:lnSpc>
                <a:spcPct val="80000"/>
              </a:lnSpc>
            </a:pPr>
            <a:r>
              <a:rPr lang="uk-UA" sz="2100" smtClean="0"/>
              <a:t>в особових справах учнів 5, 10 кл. Качалівської ЗОШ І-ІІІ ст. Краснокутської РР, ІЗОШ І-ІІІ ст. № 4 ІМР відсутні бали за ДПА </a:t>
            </a:r>
            <a:endParaRPr lang="ru-RU" sz="21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333375"/>
            <a:ext cx="8353425" cy="57927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100" smtClean="0"/>
              <a:t>у книзі обліку і видачі атестатів та додатків до атестатів про повну загальну середню освіту, срібних і золотих медалей Бердянського НВК Зачепилівської РР виставлений середній бал атестатів за                200-бальною шкалою;</a:t>
            </a:r>
          </a:p>
          <a:p>
            <a:pPr>
              <a:lnSpc>
                <a:spcPct val="90000"/>
              </a:lnSpc>
            </a:pPr>
            <a:r>
              <a:rPr lang="uk-UA" sz="2100" smtClean="0"/>
              <a:t>у Вінницькоіванівській ЗОШ І-ІІ ст. Богодухівської РР, Бердянському НВК Зачепилівської РР, ІГ № 1, ІЗОШ І-ІІІ ст. № 4 ІМР форма протоколів ДПА не відповідає чинним нормативним вимогам;</a:t>
            </a:r>
          </a:p>
          <a:p>
            <a:pPr>
              <a:lnSpc>
                <a:spcPct val="90000"/>
              </a:lnSpc>
            </a:pPr>
            <a:r>
              <a:rPr lang="uk-UA" sz="2100" smtClean="0"/>
              <a:t>з порушеннями сформовані атестаційні комісії для проведення ДПА         4, 9 кл. у Вінницькоіванівській ЗОШ І-ІІ ст. Богодухівської РР;</a:t>
            </a:r>
          </a:p>
          <a:p>
            <a:pPr>
              <a:lnSpc>
                <a:spcPct val="90000"/>
              </a:lnSpc>
            </a:pPr>
            <a:r>
              <a:rPr lang="uk-UA" sz="2100" smtClean="0"/>
              <a:t>невідповідність балів за к/р у класних журналах і зошитах для к/р               (10- А кл. ТОВ ХПЗОШ І-ІІІ ст. “Лєствіца” 22.10 з геометрії),                (11-Б кл. ХЗОШ І-ІІІ ст. № 126 ХМР 22.09, 15.10, 17.11 з геометрії)</a:t>
            </a:r>
          </a:p>
          <a:p>
            <a:pPr>
              <a:lnSpc>
                <a:spcPct val="90000"/>
              </a:lnSpc>
            </a:pPr>
            <a:r>
              <a:rPr lang="uk-UA" sz="2100" smtClean="0"/>
              <a:t>не проводилося поточне оцінювання навчальних досягнень учнів                7 кл. ХЗОШ ІІ-ІІІ ст. № 69 з зарубіжної літератури (вересень - жовтень), музичного мистецтва (вересень - листопад);</a:t>
            </a:r>
          </a:p>
          <a:p>
            <a:pPr>
              <a:lnSpc>
                <a:spcPct val="90000"/>
              </a:lnSpc>
            </a:pPr>
            <a:r>
              <a:rPr lang="uk-UA" sz="2100" smtClean="0"/>
              <a:t>порушені вимоги нормативних документів з питання заохочення учнів за відмінні успіхи у навчанні у Вінницькоіванівській ЗОШ       І-ІІ ст., Гутянській ЗОШ І-ІІІ ст., Матвіївської ЗОШ І-ІІІ ст. Богодухівської РР, В</a:t>
            </a:r>
            <a:r>
              <a:rPr lang="en-US" sz="2100" smtClean="0"/>
              <a:t>’</a:t>
            </a:r>
            <a:r>
              <a:rPr lang="uk-UA" sz="2100" smtClean="0"/>
              <a:t>язівській ЗОШ І-ІІІ ст. Краснокутської РР.</a:t>
            </a:r>
            <a:r>
              <a:rPr lang="en-US" sz="2100" smtClean="0"/>
              <a:t> </a:t>
            </a:r>
            <a:endParaRPr lang="ru-RU" sz="21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smtClean="0">
                <a:solidFill>
                  <a:schemeClr val="hlink"/>
                </a:solidFill>
              </a:rPr>
              <a:t>Ефективність використання педагогічного потенціалу</a:t>
            </a:r>
            <a:endParaRPr lang="ru-RU" sz="2800" b="1" smtClean="0">
              <a:solidFill>
                <a:schemeClr val="hlink"/>
              </a:solidFill>
            </a:endParaRP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2200" smtClean="0"/>
              <a:t>Відсутні спеціалісти з відповідною фаховою освітою у Бердянському НВК Зачепилівської РР (англійської мови, музичного мистецтва);</a:t>
            </a:r>
          </a:p>
          <a:p>
            <a:r>
              <a:rPr lang="uk-UA" sz="2200" smtClean="0"/>
              <a:t>наявні вакансії педпрацівників (англійська мова, німецька мова) у ХСШ № 87 ХМР;</a:t>
            </a:r>
          </a:p>
          <a:p>
            <a:r>
              <a:rPr lang="uk-UA" sz="2200" smtClean="0"/>
              <a:t>відсутні заяви педпрацівників про згоду з неповним педнавантаженням у Бердянському НВК Зачепилівської РР;</a:t>
            </a:r>
          </a:p>
          <a:p>
            <a:r>
              <a:rPr lang="uk-UA" sz="2200" smtClean="0"/>
              <a:t>у Бердянському НВК Зачепилівської РР організація атестації педпрацівників не відповідає вимогам Типового положення.</a:t>
            </a:r>
            <a:endParaRPr lang="ru-RU" sz="22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936625"/>
          </a:xfrm>
        </p:spPr>
        <p:txBody>
          <a:bodyPr/>
          <a:lstStyle/>
          <a:p>
            <a:r>
              <a:rPr lang="uk-UA" sz="2800" b="1" smtClean="0">
                <a:solidFill>
                  <a:schemeClr val="hlink"/>
                </a:solidFill>
              </a:rPr>
              <a:t>Управління загальноосвітнім навчальним закладом</a:t>
            </a:r>
            <a:endParaRPr lang="ru-RU" sz="2800" b="1" smtClean="0">
              <a:solidFill>
                <a:schemeClr val="hlink"/>
              </a:solidFill>
            </a:endParaRP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>
          <a:xfrm>
            <a:off x="323850" y="1196975"/>
            <a:ext cx="8496300" cy="5327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100" smtClean="0"/>
              <a:t>Директором Бердянського НВК Зачепилівської РР не здійснюється контроль за НВП;</a:t>
            </a:r>
          </a:p>
          <a:p>
            <a:pPr>
              <a:lnSpc>
                <a:spcPct val="80000"/>
              </a:lnSpc>
            </a:pPr>
            <a:r>
              <a:rPr lang="uk-UA" sz="2100" smtClean="0"/>
              <a:t>наявні порушення вимог Інструкції ведення ділової документації у Вінницькоіванівській ЗОШ І-ІІ ст. Богодухівської РР, Бердянському НВК Зачепилівської РР (накази не зареєстровані в журналі реєстрації, №№ наказів у журналі реєстрації не відповідають фактичним №№ наказів, відсутній контроль за виконанням наказів);</a:t>
            </a:r>
          </a:p>
          <a:p>
            <a:pPr>
              <a:lnSpc>
                <a:spcPct val="80000"/>
              </a:lnSpc>
            </a:pPr>
            <a:r>
              <a:rPr lang="uk-UA" sz="2100" smtClean="0"/>
              <a:t>педпрацівники ІГ № 1 ІМР не ознайомлені з наказами з 01.01.2015</a:t>
            </a:r>
          </a:p>
          <a:p>
            <a:pPr>
              <a:lnSpc>
                <a:spcPct val="80000"/>
              </a:lnSpc>
            </a:pPr>
            <a:r>
              <a:rPr lang="uk-UA" sz="2100" smtClean="0"/>
              <a:t>з порушеннями сформована рада Вінницькоіванівської ЗОШ І-ІІ ст., Гутянської ЗОШ І-ІІІ ст., Матвіївської ЗОШ І-ІІІ ст. Богодухівської РР, Качалівської ЗОШ І-ІІІ ст. Краснокутської РР, ІЗОШ І-ІІІ ст. № 4 ІМР, ХЗОШ ІІ-ІІІ ст. № 69, ХСШ № 87 ХМР, </a:t>
            </a:r>
          </a:p>
          <a:p>
            <a:pPr>
              <a:lnSpc>
                <a:spcPct val="80000"/>
              </a:lnSpc>
            </a:pPr>
            <a:r>
              <a:rPr lang="uk-UA" sz="2100" smtClean="0"/>
              <a:t>не сформовані органи громадського самоврядування у Вінницькоіванівській ЗОШ І-ІІ ст., Гутянській ЗОШ І-ІІІ ст., Матвіївській ЗОШ І-ІІІ ст. Богодухівської РР, Бердянському НВК Зачепилівської РР, ІГ № 1 ІМР (протоколи загальних зборів (конференції), ради НВК відсутні, не спланована робота ради НВК);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3"/>
          <p:cNvSpPr>
            <a:spLocks noGrp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200" smtClean="0"/>
              <a:t>з порушеннями ведуться протоколи засідань педагогічної ради Вінницькоіванівської ЗОШ І-ІІ ст. Богодухівської РР;</a:t>
            </a:r>
          </a:p>
          <a:p>
            <a:pPr>
              <a:lnSpc>
                <a:spcPct val="80000"/>
              </a:lnSpc>
            </a:pPr>
            <a:r>
              <a:rPr lang="uk-UA" sz="2200" smtClean="0"/>
              <a:t>звітування директора Гутянської ЗОШ І-ІІІ ст., Матвіївської ЗОШ І-ІІІ ст. Богодухівської РР, Бердянського НВК Зачепилівської РР, Качалівської ЗОШ І-ІІІ ст. Краснокутської РР, ІЗОШ І-ІІІ ст. № 4 ІМР проведено з порушенням вимог нормативних документів;</a:t>
            </a:r>
          </a:p>
          <a:p>
            <a:pPr>
              <a:lnSpc>
                <a:spcPct val="80000"/>
              </a:lnSpc>
            </a:pPr>
            <a:r>
              <a:rPr lang="uk-UA" sz="2200" smtClean="0"/>
              <a:t>номеклатура справ на 2015 рік Гутянської ЗОШ І-ІІІ ст. Богодухівської РР не відповідає номеклатурі, погодженій архівним відділом.</a:t>
            </a:r>
            <a:endParaRPr lang="ru-RU" sz="2200" smtClean="0"/>
          </a:p>
          <a:p>
            <a:pPr>
              <a:lnSpc>
                <a:spcPct val="80000"/>
              </a:lnSpc>
            </a:pPr>
            <a:endParaRPr lang="ru-RU" sz="22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0" name="Rectangle 2"/>
          <p:cNvSpPr>
            <a:spLocks noGrp="1"/>
          </p:cNvSpPr>
          <p:nvPr>
            <p:ph type="title"/>
          </p:nvPr>
        </p:nvSpPr>
        <p:spPr>
          <a:xfrm>
            <a:off x="539750" y="274638"/>
            <a:ext cx="8147050" cy="2578100"/>
          </a:xfrm>
        </p:spPr>
        <p:txBody>
          <a:bodyPr/>
          <a:lstStyle/>
          <a:p>
            <a:pPr eaLnBrk="1" hangingPunct="1"/>
            <a:r>
              <a:rPr lang="uk-UA" sz="2400" b="1" smtClean="0">
                <a:solidFill>
                  <a:srgbClr val="006600"/>
                </a:solidFill>
              </a:rPr>
              <a:t>Наказ Департаменту науки і освіти Харківської обласної державної адміністрації від </a:t>
            </a:r>
            <a:r>
              <a:rPr lang="en-US" sz="2400" b="1" smtClean="0">
                <a:solidFill>
                  <a:srgbClr val="006600"/>
                </a:solidFill>
              </a:rPr>
              <a:t>24</a:t>
            </a:r>
            <a:r>
              <a:rPr lang="uk-UA" sz="2400" b="1" smtClean="0">
                <a:solidFill>
                  <a:srgbClr val="006600"/>
                </a:solidFill>
              </a:rPr>
              <a:t>.0</a:t>
            </a:r>
            <a:r>
              <a:rPr lang="en-US" sz="2400" b="1" smtClean="0">
                <a:solidFill>
                  <a:srgbClr val="006600"/>
                </a:solidFill>
              </a:rPr>
              <a:t>9</a:t>
            </a:r>
            <a:r>
              <a:rPr lang="uk-UA" sz="2400" b="1" smtClean="0">
                <a:solidFill>
                  <a:srgbClr val="006600"/>
                </a:solidFill>
              </a:rPr>
              <a:t>.2015                 № 3</a:t>
            </a:r>
            <a:r>
              <a:rPr lang="en-US" sz="2400" b="1" smtClean="0">
                <a:solidFill>
                  <a:srgbClr val="006600"/>
                </a:solidFill>
              </a:rPr>
              <a:t>93</a:t>
            </a:r>
            <a:r>
              <a:rPr lang="uk-UA" sz="2400" b="1" smtClean="0">
                <a:solidFill>
                  <a:srgbClr val="006600"/>
                </a:solidFill>
              </a:rPr>
              <a:t> “Про здійснення державного нагляду (контролю) за діяльністю дошкільних, загальноосвітніх та позашкільних навчальних закладів із високим і середнім ступенями ризику               в І</a:t>
            </a:r>
            <a:r>
              <a:rPr lang="en-US" sz="2400" b="1" smtClean="0">
                <a:solidFill>
                  <a:srgbClr val="006600"/>
                </a:solidFill>
              </a:rPr>
              <a:t>V</a:t>
            </a:r>
            <a:r>
              <a:rPr lang="uk-UA" sz="2400" b="1" smtClean="0">
                <a:solidFill>
                  <a:srgbClr val="006600"/>
                </a:solidFill>
              </a:rPr>
              <a:t> кварталі 2015 року”</a:t>
            </a:r>
            <a:endParaRPr lang="ru-RU" sz="2400" b="1" smtClean="0">
              <a:solidFill>
                <a:srgbClr val="006600"/>
              </a:solidFill>
            </a:endParaRPr>
          </a:p>
        </p:txBody>
      </p:sp>
      <p:sp>
        <p:nvSpPr>
          <p:cNvPr id="20491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2997200"/>
            <a:ext cx="4546600" cy="3600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1800" smtClean="0"/>
              <a:t>Богодухівський район – 4 ЗНЗ;</a:t>
            </a:r>
          </a:p>
          <a:p>
            <a:pPr eaLnBrk="1" hangingPunct="1">
              <a:lnSpc>
                <a:spcPct val="90000"/>
              </a:lnSpc>
            </a:pPr>
            <a:r>
              <a:rPr lang="uk-UA" sz="1800" smtClean="0"/>
              <a:t>Вовчанський район – 1 ПНЗ;</a:t>
            </a:r>
          </a:p>
          <a:p>
            <a:pPr eaLnBrk="1" hangingPunct="1">
              <a:lnSpc>
                <a:spcPct val="90000"/>
              </a:lnSpc>
            </a:pPr>
            <a:r>
              <a:rPr lang="uk-UA" sz="1800" smtClean="0"/>
              <a:t>Зачепилівський район – 3 ДНЗ, 1 НВК;</a:t>
            </a:r>
          </a:p>
          <a:p>
            <a:pPr eaLnBrk="1" hangingPunct="1">
              <a:lnSpc>
                <a:spcPct val="90000"/>
              </a:lnSpc>
            </a:pPr>
            <a:r>
              <a:rPr lang="uk-UA" sz="1800" smtClean="0"/>
              <a:t>Краснокутський район – 2 ЗНЗ;</a:t>
            </a:r>
          </a:p>
          <a:p>
            <a:pPr eaLnBrk="1" hangingPunct="1">
              <a:lnSpc>
                <a:spcPct val="90000"/>
              </a:lnSpc>
            </a:pPr>
            <a:r>
              <a:rPr lang="uk-UA" sz="1800" smtClean="0"/>
              <a:t>Чугуївський район – 1 МНВК;</a:t>
            </a:r>
          </a:p>
          <a:p>
            <a:pPr eaLnBrk="1" hangingPunct="1">
              <a:lnSpc>
                <a:spcPct val="90000"/>
              </a:lnSpc>
            </a:pPr>
            <a:r>
              <a:rPr lang="uk-UA" sz="1800" smtClean="0"/>
              <a:t>м. Ізюм – 2 ЗНЗ, 1 МНВК;</a:t>
            </a:r>
          </a:p>
          <a:p>
            <a:pPr eaLnBrk="1" hangingPunct="1">
              <a:lnSpc>
                <a:spcPct val="90000"/>
              </a:lnSpc>
            </a:pPr>
            <a:r>
              <a:rPr lang="uk-UA" sz="1800" smtClean="0"/>
              <a:t>м. Харків – 6 ДНЗ, 3 ЗНЗ;</a:t>
            </a:r>
          </a:p>
          <a:p>
            <a:pPr eaLnBrk="1" hangingPunct="1">
              <a:lnSpc>
                <a:spcPct val="90000"/>
              </a:lnSpc>
            </a:pPr>
            <a:r>
              <a:rPr lang="uk-UA" sz="1800" smtClean="0"/>
              <a:t>Приватної форми власності – 1 ЗНЗ;</a:t>
            </a:r>
          </a:p>
          <a:p>
            <a:pPr eaLnBrk="1" hangingPunct="1">
              <a:lnSpc>
                <a:spcPct val="90000"/>
              </a:lnSpc>
            </a:pPr>
            <a:r>
              <a:rPr lang="uk-UA" sz="1800" smtClean="0"/>
              <a:t>Обласного підпорядкування – 1 ЗНЗ.</a:t>
            </a:r>
            <a:endParaRPr lang="ru-RU" sz="1800" smtClean="0"/>
          </a:p>
        </p:txBody>
      </p:sp>
      <p:graphicFrame>
        <p:nvGraphicFramePr>
          <p:cNvPr id="20489" name="Object 9"/>
          <p:cNvGraphicFramePr>
            <a:graphicFrameLocks noChangeAspect="1"/>
          </p:cNvGraphicFramePr>
          <p:nvPr>
            <p:ph sz="half" idx="2"/>
          </p:nvPr>
        </p:nvGraphicFramePr>
        <p:xfrm>
          <a:off x="4211638" y="2060575"/>
          <a:ext cx="4932362" cy="4797425"/>
        </p:xfrm>
        <a:graphic>
          <a:graphicData uri="http://schemas.openxmlformats.org/presentationml/2006/ole">
            <p:oleObj spid="_x0000_s20489" name="Диаграмма" r:id="rId3" imgW="4257777" imgH="3810112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975" cy="777875"/>
          </a:xfrm>
        </p:spPr>
        <p:txBody>
          <a:bodyPr/>
          <a:lstStyle/>
          <a:p>
            <a:r>
              <a:rPr lang="uk-UA" sz="2700" b="1" smtClean="0">
                <a:solidFill>
                  <a:srgbClr val="006600"/>
                </a:solidFill>
              </a:rPr>
              <a:t>Інспектування </a:t>
            </a:r>
            <a:br>
              <a:rPr lang="uk-UA" sz="2700" b="1" smtClean="0">
                <a:solidFill>
                  <a:srgbClr val="006600"/>
                </a:solidFill>
              </a:rPr>
            </a:br>
            <a:r>
              <a:rPr lang="uk-UA" sz="2700" b="1" smtClean="0">
                <a:solidFill>
                  <a:srgbClr val="006600"/>
                </a:solidFill>
              </a:rPr>
              <a:t>міжшкільних навчально-виробничих комбінатів</a:t>
            </a:r>
            <a:endParaRPr lang="ru-RU" sz="2700" b="1" smtClean="0">
              <a:solidFill>
                <a:srgbClr val="006600"/>
              </a:solidFill>
            </a:endParaRPr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000" b="1" u="sng" smtClean="0">
                <a:solidFill>
                  <a:schemeClr val="hlink"/>
                </a:solidFill>
              </a:rPr>
              <a:t>Ресурси та умови для організації діяльності МНВК: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sz="2000" smtClean="0"/>
              <a:t>відсутні плани розвитку матеріально-технічної бази Юрченківського МНВК Чугуївської РР.</a:t>
            </a:r>
          </a:p>
          <a:p>
            <a:pPr>
              <a:lnSpc>
                <a:spcPct val="90000"/>
              </a:lnSpc>
              <a:buFontTx/>
              <a:buNone/>
            </a:pPr>
            <a:endParaRPr lang="uk-UA" sz="2000" smtClean="0"/>
          </a:p>
          <a:p>
            <a:pPr>
              <a:lnSpc>
                <a:spcPct val="90000"/>
              </a:lnSpc>
            </a:pPr>
            <a:r>
              <a:rPr lang="uk-UA" sz="2000" b="1" u="sng" smtClean="0">
                <a:solidFill>
                  <a:schemeClr val="hlink"/>
                </a:solidFill>
              </a:rPr>
              <a:t>Кадрове забезпечення: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uk-UA" sz="2000" smtClean="0"/>
              <a:t>-   за штатним розкладом у Юрченківському МНВК Чугуївської РР передбачена лише 1 посада - директор;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sz="2000" smtClean="0"/>
              <a:t>внесені зміни до штатного розкладу Ізюмського МНВК Ізюмської МР шляхом скорочення посад заступника директора (1 ставка), методиста з профорієнтаційної роботи (1 ставка), секретаря (0,5 ставки);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sz="2000" smtClean="0"/>
              <a:t>наявні випадки несвоєчасного проходження курсів підвищення кваліфікації педпрацівниками та майстрами виробничого навчання в Ізюмському МНВК Ізюмської МР.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20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975" cy="850900"/>
          </a:xfrm>
        </p:spPr>
        <p:txBody>
          <a:bodyPr/>
          <a:lstStyle/>
          <a:p>
            <a:r>
              <a:rPr lang="uk-UA" sz="2700" b="1" smtClean="0">
                <a:solidFill>
                  <a:srgbClr val="006600"/>
                </a:solidFill>
              </a:rPr>
              <a:t>Інспектування </a:t>
            </a:r>
            <a:br>
              <a:rPr lang="uk-UA" sz="2700" b="1" smtClean="0">
                <a:solidFill>
                  <a:srgbClr val="006600"/>
                </a:solidFill>
              </a:rPr>
            </a:br>
            <a:r>
              <a:rPr lang="uk-UA" sz="2700" b="1" smtClean="0">
                <a:solidFill>
                  <a:srgbClr val="006600"/>
                </a:solidFill>
              </a:rPr>
              <a:t>міжшкільних навчально-виробничих комбінатів</a:t>
            </a:r>
            <a:endParaRPr lang="ru-RU" sz="2700" b="1" smtClean="0">
              <a:solidFill>
                <a:srgbClr val="006600"/>
              </a:solidFill>
            </a:endParaRPr>
          </a:p>
        </p:txBody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>
          <a:xfrm>
            <a:off x="323850" y="1196975"/>
            <a:ext cx="8569325" cy="5400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000" b="1" u="sng" smtClean="0">
                <a:solidFill>
                  <a:schemeClr val="hlink"/>
                </a:solidFill>
              </a:rPr>
              <a:t>Організація навчально-виховного процесу: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sz="2000" smtClean="0"/>
              <a:t>в Юрченківському МНВК робота спланована за принципом гуртків ПНЗ на базі ЗНЗ,  відсутні документи щодо відвідування навчальних занять учнями, оцінювання учнів не проводиться через відсутність організації НВП;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sz="2000" smtClean="0"/>
              <a:t>несвоєчасно здійснюються записи про оцінювання учнів у журналах теоретичного та практичного навчання в Ізюмському МНВК.</a:t>
            </a:r>
          </a:p>
          <a:p>
            <a:pPr>
              <a:lnSpc>
                <a:spcPct val="90000"/>
              </a:lnSpc>
            </a:pPr>
            <a:r>
              <a:rPr lang="uk-UA" sz="2000" b="1" u="sng" smtClean="0">
                <a:solidFill>
                  <a:schemeClr val="hlink"/>
                </a:solidFill>
              </a:rPr>
              <a:t>Результатвність навчально-виховного процесу: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sz="2000" smtClean="0"/>
              <a:t>відсутність участі в учнів Ізюмського МНВК Ізюмської МР в конкурсі-захисті робіт МАН за технологічним напрямом;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sz="2000" smtClean="0"/>
              <a:t>в Юрченківському МНВК відсутні документи з результатами НВП за 2014/2015 н.р.</a:t>
            </a:r>
          </a:p>
          <a:p>
            <a:pPr>
              <a:lnSpc>
                <a:spcPct val="90000"/>
              </a:lnSpc>
            </a:pPr>
            <a:r>
              <a:rPr lang="uk-UA" sz="2000" b="1" u="sng" smtClean="0">
                <a:solidFill>
                  <a:schemeClr val="hlink"/>
                </a:solidFill>
              </a:rPr>
              <a:t>Управління навчальним закладом: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sz="2000" smtClean="0"/>
              <a:t>план роботи Юрченківського МНВК Чугуївської РР на 2015/2016 н.р. не відповідає фактичному стану організації діяльності;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sz="2000" smtClean="0"/>
              <a:t>наявні порушення вимог ведення ділової документації в Ізюмському МНВК Ізюмської МР.</a:t>
            </a:r>
            <a:endParaRPr lang="ru-RU" sz="20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85225" cy="1143000"/>
          </a:xfrm>
        </p:spPr>
        <p:txBody>
          <a:bodyPr/>
          <a:lstStyle/>
          <a:p>
            <a:r>
              <a:rPr lang="uk-UA" sz="2700" b="1" smtClean="0">
                <a:solidFill>
                  <a:schemeClr val="hlink"/>
                </a:solidFill>
              </a:rPr>
              <a:t>Комунальна установа  «Вовчанського будинку дитячої та юнацької творчості» Вовчанської районної ради Харківської області</a:t>
            </a:r>
            <a:endParaRPr lang="ru-RU" sz="2700" b="1" smtClean="0">
              <a:solidFill>
                <a:schemeClr val="hlink"/>
              </a:solidFill>
            </a:endParaRPr>
          </a:p>
        </p:txBody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708525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000" b="1" smtClean="0"/>
              <a:t>     </a:t>
            </a:r>
            <a:r>
              <a:rPr lang="uk-UA" sz="2000" b="1" u="sng" smtClean="0">
                <a:solidFill>
                  <a:schemeClr val="hlink"/>
                </a:solidFill>
              </a:rPr>
              <a:t>Організація навчально-виховної і навчально-методичної роботи</a:t>
            </a:r>
          </a:p>
          <a:p>
            <a:pPr>
              <a:lnSpc>
                <a:spcPct val="80000"/>
              </a:lnSpc>
            </a:pPr>
            <a:r>
              <a:rPr lang="uk-UA" sz="2000" smtClean="0"/>
              <a:t>У позашкільному навчальному закладі не функціонують гуртки дослідницько-експериментального, оздоровчого, гуманітарного, бібліотечно-бібліографічного напрямів позашкільної освіти.</a:t>
            </a:r>
          </a:p>
          <a:p>
            <a:pPr>
              <a:lnSpc>
                <a:spcPct val="80000"/>
              </a:lnSpc>
            </a:pPr>
            <a:r>
              <a:rPr lang="uk-UA" sz="2000" smtClean="0"/>
              <a:t>Необхідно розширити мережу гуртків військово-патріотичного, еколого-натуралістичного напрямів позашкільної освіти.</a:t>
            </a:r>
          </a:p>
          <a:p>
            <a:pPr>
              <a:lnSpc>
                <a:spcPct val="80000"/>
              </a:lnSpc>
            </a:pPr>
            <a:endParaRPr lang="uk-UA" sz="20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uk-UA" sz="2000" b="1" smtClean="0"/>
              <a:t>     </a:t>
            </a:r>
            <a:r>
              <a:rPr lang="uk-UA" sz="2000" b="1" u="sng" smtClean="0">
                <a:solidFill>
                  <a:schemeClr val="hlink"/>
                </a:solidFill>
              </a:rPr>
              <a:t>Забезпечення розвитку та ефективність використання матеріально-технічної бази</a:t>
            </a:r>
            <a:endParaRPr lang="uk-UA" sz="2000" u="sng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uk-UA" sz="2000" smtClean="0"/>
              <a:t>Матеріально-технічна база Вовчанського будинку дитячої та юнацької творчості потребує вдосконалення (придбання інвентарю для занять у гуртках фізкультурно-спортивного та туристсько-краєзнавчого напрямів позашкільної освіти).</a:t>
            </a:r>
          </a:p>
          <a:p>
            <a:pPr>
              <a:lnSpc>
                <a:spcPct val="80000"/>
              </a:lnSpc>
            </a:pPr>
            <a:r>
              <a:rPr lang="uk-UA" sz="2000" smtClean="0"/>
              <a:t>Відсутність у закладі земельної ділянки ускладнює організацію роботи гуртків еколого-натуралістичного напряму позашкільної освіти.</a:t>
            </a:r>
            <a:endParaRPr lang="ru-RU" sz="20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647700"/>
          </a:xfrm>
        </p:spPr>
        <p:txBody>
          <a:bodyPr/>
          <a:lstStyle/>
          <a:p>
            <a:r>
              <a:rPr lang="uk-UA" sz="3200" b="1" smtClean="0">
                <a:solidFill>
                  <a:schemeClr val="hlink"/>
                </a:solidFill>
              </a:rPr>
              <a:t>Результати державного нагляду</a:t>
            </a:r>
            <a:endParaRPr lang="ru-RU" sz="3200" b="1" smtClean="0">
              <a:solidFill>
                <a:schemeClr val="hlink"/>
              </a:solidFill>
            </a:endParaRPr>
          </a:p>
        </p:txBody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r>
              <a:rPr lang="uk-UA" sz="2400" i="1" u="sng" smtClean="0">
                <a:solidFill>
                  <a:srgbClr val="FC1A14"/>
                </a:solidFill>
                <a:latin typeface="Arial" charset="0"/>
              </a:rPr>
              <a:t>Високий ступ</a:t>
            </a:r>
            <a:r>
              <a:rPr lang="en-US" sz="2400" i="1" u="sng" smtClean="0">
                <a:solidFill>
                  <a:srgbClr val="FC1A14"/>
                </a:solidFill>
                <a:latin typeface="Arial" charset="0"/>
              </a:rPr>
              <a:t>e</a:t>
            </a:r>
            <a:r>
              <a:rPr lang="uk-UA" sz="2400" i="1" u="sng" smtClean="0">
                <a:solidFill>
                  <a:srgbClr val="FC1A14"/>
                </a:solidFill>
                <a:latin typeface="Arial" charset="0"/>
              </a:rPr>
              <a:t>нь ризику:</a:t>
            </a:r>
          </a:p>
          <a:p>
            <a:pPr>
              <a:buFont typeface="Arial" charset="0"/>
              <a:buNone/>
            </a:pPr>
            <a:r>
              <a:rPr lang="uk-UA" sz="2400" smtClean="0">
                <a:latin typeface="Arial" charset="0"/>
              </a:rPr>
              <a:t>    Юрченківський МНВК Чугуївської РР;</a:t>
            </a:r>
          </a:p>
          <a:p>
            <a:r>
              <a:rPr lang="uk-UA" sz="2400" i="1" u="sng" smtClean="0">
                <a:solidFill>
                  <a:srgbClr val="FC1A14"/>
                </a:solidFill>
                <a:latin typeface="Arial" charset="0"/>
              </a:rPr>
              <a:t>Середній ступень ризику:</a:t>
            </a:r>
          </a:p>
          <a:p>
            <a:pPr>
              <a:buFont typeface="Arial" charset="0"/>
              <a:buNone/>
            </a:pPr>
            <a:r>
              <a:rPr lang="uk-UA" sz="2400" smtClean="0">
                <a:latin typeface="Arial" charset="0"/>
              </a:rPr>
              <a:t>    Ізюмська гімназія № 1 Ізюмської МР;</a:t>
            </a:r>
          </a:p>
          <a:p>
            <a:pPr>
              <a:buFont typeface="Arial" charset="0"/>
              <a:buNone/>
            </a:pPr>
            <a:r>
              <a:rPr lang="uk-UA" sz="2400" smtClean="0">
                <a:latin typeface="Arial" charset="0"/>
              </a:rPr>
              <a:t>    Бердянський НВК Зачепилівської РР;</a:t>
            </a:r>
          </a:p>
          <a:p>
            <a:pPr>
              <a:buFont typeface="Arial" charset="0"/>
              <a:buNone/>
            </a:pPr>
            <a:r>
              <a:rPr lang="uk-UA" sz="2400" smtClean="0">
                <a:latin typeface="Arial" charset="0"/>
              </a:rPr>
              <a:t>    Вовчанський БДЮТ Вовчанської РР;</a:t>
            </a:r>
          </a:p>
          <a:p>
            <a:pPr>
              <a:buFont typeface="Arial" charset="0"/>
              <a:buNone/>
            </a:pPr>
            <a:r>
              <a:rPr lang="uk-UA" sz="2400" smtClean="0">
                <a:latin typeface="Arial" charset="0"/>
              </a:rPr>
              <a:t>    Гутянська ЗОШ І-ІІІ ст. Богодухівської РР;</a:t>
            </a:r>
          </a:p>
          <a:p>
            <a:pPr>
              <a:buFont typeface="Arial" charset="0"/>
              <a:buNone/>
            </a:pPr>
            <a:r>
              <a:rPr lang="uk-UA" sz="2400" smtClean="0">
                <a:latin typeface="Arial" charset="0"/>
              </a:rPr>
              <a:t>    Вінницькоіванівська ЗОШ І-ІІ ст. Богодухівської РР.</a:t>
            </a:r>
            <a:endParaRPr lang="ru-RU" sz="24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/>
          </p:cNvSpPr>
          <p:nvPr>
            <p:ph type="title" idx="4294967295"/>
          </p:nvPr>
        </p:nvSpPr>
        <p:spPr>
          <a:xfrm>
            <a:off x="539750" y="260350"/>
            <a:ext cx="8229600" cy="1008063"/>
          </a:xfrm>
        </p:spPr>
        <p:txBody>
          <a:bodyPr/>
          <a:lstStyle/>
          <a:p>
            <a:pPr eaLnBrk="1" hangingPunct="1"/>
            <a:r>
              <a:rPr lang="uk-UA" sz="2800" b="1" smtClean="0">
                <a:solidFill>
                  <a:srgbClr val="006600"/>
                </a:solidFill>
              </a:rPr>
              <a:t>Інспектування </a:t>
            </a:r>
            <a:br>
              <a:rPr lang="uk-UA" sz="2800" b="1" smtClean="0">
                <a:solidFill>
                  <a:srgbClr val="006600"/>
                </a:solidFill>
              </a:rPr>
            </a:br>
            <a:r>
              <a:rPr lang="uk-UA" sz="2800" b="1" smtClean="0">
                <a:solidFill>
                  <a:srgbClr val="006600"/>
                </a:solidFill>
              </a:rPr>
              <a:t>дошкільних навчальних закладів</a:t>
            </a:r>
            <a:endParaRPr lang="ru-RU" sz="2800" b="1" smtClean="0">
              <a:solidFill>
                <a:srgbClr val="006600"/>
              </a:solidFill>
            </a:endParaRPr>
          </a:p>
        </p:txBody>
      </p:sp>
      <p:sp>
        <p:nvSpPr>
          <p:cNvPr id="21506" name="AutoShape 4"/>
          <p:cNvSpPr>
            <a:spLocks noChangeArrowheads="1"/>
          </p:cNvSpPr>
          <p:nvPr/>
        </p:nvSpPr>
        <p:spPr bwMode="auto">
          <a:xfrm>
            <a:off x="395288" y="1125538"/>
            <a:ext cx="4319587" cy="1223962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/>
              <a:t>Загальна характеристика </a:t>
            </a:r>
            <a:endParaRPr lang="en-US" sz="1600"/>
          </a:p>
          <a:p>
            <a:pPr algn="ctr"/>
            <a:r>
              <a:rPr lang="ru-RU" sz="1600"/>
              <a:t>та організаційно-правові засади</a:t>
            </a:r>
            <a:endParaRPr lang="en-US" sz="1600"/>
          </a:p>
          <a:p>
            <a:pPr algn="ctr"/>
            <a:r>
              <a:rPr lang="ru-RU" sz="1600"/>
              <a:t> діяльності </a:t>
            </a:r>
          </a:p>
        </p:txBody>
      </p:sp>
      <p:sp>
        <p:nvSpPr>
          <p:cNvPr id="21507" name="AutoShape 5"/>
          <p:cNvSpPr>
            <a:spLocks noChangeArrowheads="1"/>
          </p:cNvSpPr>
          <p:nvPr/>
        </p:nvSpPr>
        <p:spPr bwMode="auto">
          <a:xfrm>
            <a:off x="395288" y="5157788"/>
            <a:ext cx="4321175" cy="1366837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600"/>
              <a:t>Забезпечення розвитку та ефективність </a:t>
            </a:r>
            <a:endParaRPr lang="en-US" sz="1600"/>
          </a:p>
          <a:p>
            <a:pPr algn="ctr"/>
            <a:r>
              <a:rPr lang="uk-UA" sz="1600"/>
              <a:t>використання матеріально-технічної </a:t>
            </a:r>
            <a:endParaRPr lang="en-US" sz="1600"/>
          </a:p>
          <a:p>
            <a:pPr algn="ctr"/>
            <a:r>
              <a:rPr lang="uk-UA" sz="1600"/>
              <a:t>та навчально-методичної бази</a:t>
            </a:r>
            <a:r>
              <a:rPr lang="ru-RU"/>
              <a:t> </a:t>
            </a:r>
          </a:p>
        </p:txBody>
      </p:sp>
      <p:sp>
        <p:nvSpPr>
          <p:cNvPr id="21508" name="AutoShape 6"/>
          <p:cNvSpPr>
            <a:spLocks noChangeArrowheads="1"/>
          </p:cNvSpPr>
          <p:nvPr/>
        </p:nvSpPr>
        <p:spPr bwMode="auto">
          <a:xfrm>
            <a:off x="468313" y="2205038"/>
            <a:ext cx="4248150" cy="1944687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/>
              <a:t>Дотримання вимог Базового компонента </a:t>
            </a:r>
            <a:endParaRPr lang="en-US" sz="1600"/>
          </a:p>
          <a:p>
            <a:pPr algn="ctr"/>
            <a:r>
              <a:rPr lang="ru-RU" sz="1600"/>
              <a:t>дошкільної освіти. Організація </a:t>
            </a:r>
            <a:endParaRPr lang="en-US" sz="1600"/>
          </a:p>
          <a:p>
            <a:pPr algn="ctr"/>
            <a:r>
              <a:rPr lang="ru-RU" sz="1600"/>
              <a:t>навчально-виховної, навчально-</a:t>
            </a:r>
            <a:endParaRPr lang="en-US" sz="1600"/>
          </a:p>
          <a:p>
            <a:pPr algn="ctr"/>
            <a:r>
              <a:rPr lang="ru-RU" sz="1600"/>
              <a:t>методичної і науково-дослідницької та </a:t>
            </a:r>
            <a:endParaRPr lang="en-US" sz="1600"/>
          </a:p>
          <a:p>
            <a:pPr algn="ctr"/>
            <a:r>
              <a:rPr lang="ru-RU" sz="1600"/>
              <a:t>експериментальної роботи </a:t>
            </a:r>
          </a:p>
        </p:txBody>
      </p:sp>
      <p:sp>
        <p:nvSpPr>
          <p:cNvPr id="21509" name="AutoShape 7"/>
          <p:cNvSpPr>
            <a:spLocks noChangeArrowheads="1"/>
          </p:cNvSpPr>
          <p:nvPr/>
        </p:nvSpPr>
        <p:spPr bwMode="auto">
          <a:xfrm>
            <a:off x="4932363" y="2565400"/>
            <a:ext cx="3744912" cy="1439863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uk-UA" sz="1600"/>
              <a:t>Ефективність використання </a:t>
            </a:r>
            <a:endParaRPr lang="en-US" sz="1600"/>
          </a:p>
          <a:p>
            <a:pPr algn="ctr"/>
            <a:r>
              <a:rPr lang="uk-UA" sz="1600"/>
              <a:t>педагогічного (кадрового) </a:t>
            </a:r>
            <a:endParaRPr lang="en-US" sz="1600"/>
          </a:p>
          <a:p>
            <a:pPr algn="ctr"/>
            <a:r>
              <a:rPr lang="uk-UA" sz="1600"/>
              <a:t>потенціалу</a:t>
            </a:r>
            <a:r>
              <a:rPr lang="ru-RU"/>
              <a:t> </a:t>
            </a:r>
          </a:p>
        </p:txBody>
      </p:sp>
      <p:sp>
        <p:nvSpPr>
          <p:cNvPr id="21510" name="AutoShape 8"/>
          <p:cNvSpPr>
            <a:spLocks noChangeArrowheads="1"/>
          </p:cNvSpPr>
          <p:nvPr/>
        </p:nvSpPr>
        <p:spPr bwMode="auto">
          <a:xfrm>
            <a:off x="5003800" y="5373688"/>
            <a:ext cx="3744913" cy="1285875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/>
              <a:t>Якість надання дошкільної освіти</a:t>
            </a:r>
            <a:r>
              <a:rPr lang="ru-RU"/>
              <a:t> </a:t>
            </a:r>
          </a:p>
        </p:txBody>
      </p:sp>
      <p:sp>
        <p:nvSpPr>
          <p:cNvPr id="21511" name="AutoShape 9"/>
          <p:cNvSpPr>
            <a:spLocks noChangeArrowheads="1"/>
          </p:cNvSpPr>
          <p:nvPr/>
        </p:nvSpPr>
        <p:spPr bwMode="auto">
          <a:xfrm>
            <a:off x="4932363" y="1341438"/>
            <a:ext cx="3816350" cy="1223962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/>
              <a:t>Формування дитячого </a:t>
            </a:r>
            <a:endParaRPr lang="en-US" sz="1600"/>
          </a:p>
          <a:p>
            <a:pPr algn="ctr"/>
            <a:r>
              <a:rPr lang="ru-RU" sz="1600"/>
              <a:t>контингенту </a:t>
            </a:r>
          </a:p>
        </p:txBody>
      </p:sp>
      <p:sp>
        <p:nvSpPr>
          <p:cNvPr id="21512" name="AutoShape 9"/>
          <p:cNvSpPr>
            <a:spLocks noChangeArrowheads="1"/>
          </p:cNvSpPr>
          <p:nvPr/>
        </p:nvSpPr>
        <p:spPr bwMode="auto">
          <a:xfrm>
            <a:off x="468313" y="4076700"/>
            <a:ext cx="4248150" cy="1143000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/>
              <a:t>Управління </a:t>
            </a:r>
            <a:endParaRPr lang="en-US" sz="1600"/>
          </a:p>
          <a:p>
            <a:pPr algn="ctr"/>
            <a:r>
              <a:rPr lang="ru-RU" sz="1600"/>
              <a:t>дошкільним навчальним закладом </a:t>
            </a:r>
          </a:p>
        </p:txBody>
      </p:sp>
      <p:sp>
        <p:nvSpPr>
          <p:cNvPr id="21513" name="AutoShape 10"/>
          <p:cNvSpPr>
            <a:spLocks noChangeArrowheads="1"/>
          </p:cNvSpPr>
          <p:nvPr/>
        </p:nvSpPr>
        <p:spPr bwMode="auto">
          <a:xfrm>
            <a:off x="4932363" y="3789363"/>
            <a:ext cx="3816350" cy="1727200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/>
              <a:t>Соціальний захист, збереження </a:t>
            </a:r>
            <a:endParaRPr lang="en-US" sz="1600"/>
          </a:p>
          <a:p>
            <a:pPr algn="ctr"/>
            <a:r>
              <a:rPr lang="ru-RU" sz="1600"/>
              <a:t>та зміцнення здоров’я дітей. </a:t>
            </a:r>
            <a:endParaRPr lang="en-US" sz="1600"/>
          </a:p>
          <a:p>
            <a:pPr algn="ctr"/>
            <a:r>
              <a:rPr lang="ru-RU" sz="1600"/>
              <a:t>Охорона праці і безпека </a:t>
            </a:r>
            <a:endParaRPr lang="en-US" sz="1600"/>
          </a:p>
          <a:p>
            <a:pPr algn="ctr"/>
            <a:r>
              <a:rPr lang="ru-RU" sz="1600"/>
              <a:t>життєдіяльності учасників </a:t>
            </a:r>
            <a:endParaRPr lang="en-US" sz="1600"/>
          </a:p>
          <a:p>
            <a:pPr algn="ctr"/>
            <a:r>
              <a:rPr lang="ru-RU" sz="1600"/>
              <a:t>навчально-виховного процесу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9"/>
          <p:cNvSpPr>
            <a:spLocks noGrp="1"/>
          </p:cNvSpPr>
          <p:nvPr>
            <p:ph type="title"/>
          </p:nvPr>
        </p:nvSpPr>
        <p:spPr>
          <a:xfrm>
            <a:off x="468313" y="620713"/>
            <a:ext cx="8147050" cy="360362"/>
          </a:xfrm>
        </p:spPr>
        <p:txBody>
          <a:bodyPr/>
          <a:lstStyle/>
          <a:p>
            <a:pPr eaLnBrk="1" hangingPunct="1"/>
            <a:r>
              <a:rPr lang="en-US" sz="2600" b="1" smtClean="0">
                <a:solidFill>
                  <a:srgbClr val="006600"/>
                </a:solidFill>
              </a:rPr>
              <a:t>Загальна характеристика та організаційно-правові засади діяльності</a:t>
            </a:r>
            <a:r>
              <a:rPr lang="ru-RU" sz="4000" smtClean="0"/>
              <a:t> 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569325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ru-RU" sz="1800" smtClean="0"/>
              <a:t>У статуті </a:t>
            </a:r>
            <a:r>
              <a:rPr lang="ru-RU" altLang="ru-RU" sz="1800" smtClean="0"/>
              <a:t>ДНЗ № 30 ХМР </a:t>
            </a:r>
            <a:r>
              <a:rPr lang="uk-UA" altLang="ru-RU" sz="1800" smtClean="0"/>
              <a:t> відсут</a:t>
            </a:r>
            <a:r>
              <a:rPr lang="ru-RU" altLang="ru-RU" sz="1800" smtClean="0"/>
              <a:t>ні</a:t>
            </a:r>
            <a:r>
              <a:rPr lang="uk-UA" altLang="ru-RU" sz="1800" smtClean="0"/>
              <a:t> пріоритетними напрямами організ</a:t>
            </a:r>
            <a:r>
              <a:rPr lang="ru-RU" altLang="ru-RU" sz="1800" smtClean="0"/>
              <a:t>ації</a:t>
            </a:r>
            <a:r>
              <a:rPr lang="uk-UA" altLang="ru-RU" sz="1800" smtClean="0"/>
              <a:t> освітн</a:t>
            </a:r>
            <a:r>
              <a:rPr lang="ru-RU" altLang="ru-RU" sz="1800" smtClean="0"/>
              <a:t>ього </a:t>
            </a:r>
            <a:r>
              <a:rPr lang="uk-UA" altLang="ru-RU" sz="1800" smtClean="0"/>
              <a:t>процесу;</a:t>
            </a:r>
          </a:p>
          <a:p>
            <a:pPr eaLnBrk="1" hangingPunct="1">
              <a:lnSpc>
                <a:spcPct val="80000"/>
              </a:lnSpc>
            </a:pPr>
            <a:r>
              <a:rPr lang="uk-UA" altLang="ru-RU" sz="1800" smtClean="0"/>
              <a:t>у штатний розпис Руновщинського ДНЗ “Сонечко” Зачепилівського району </a:t>
            </a:r>
            <a:endParaRPr lang="ru-RU" altLang="ru-RU" sz="1800" smtClean="0"/>
          </a:p>
          <a:p>
            <a:pPr eaLnBrk="1" hangingPunct="1">
              <a:lnSpc>
                <a:spcPct val="80000"/>
              </a:lnSpc>
            </a:pPr>
            <a:r>
              <a:rPr lang="uk-UA" altLang="ru-RU" sz="1800" smtClean="0"/>
              <a:t>не введено посаду медичної сестри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smtClean="0"/>
              <a:t>н</a:t>
            </a:r>
            <a:r>
              <a:rPr lang="uk-UA" altLang="ru-RU" sz="1800" smtClean="0"/>
              <a:t>еукомплектовані працівниками відповідно до штатного розпису</a:t>
            </a:r>
            <a:r>
              <a:rPr lang="ru-RU" altLang="ru-RU" sz="1800" smtClean="0"/>
              <a:t> (наявні вакансії посад):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uk-UA" altLang="ru-RU" sz="1800" smtClean="0"/>
              <a:t>-    </a:t>
            </a:r>
            <a:r>
              <a:rPr lang="ru-RU" altLang="ru-RU" sz="1800" smtClean="0"/>
              <a:t>у</a:t>
            </a:r>
            <a:r>
              <a:rPr lang="uk-UA" altLang="ru-RU" sz="1800" smtClean="0"/>
              <a:t> ДНЗ № 30 ХМР </a:t>
            </a:r>
            <a:r>
              <a:rPr lang="ru-RU" altLang="ru-RU" sz="1800" smtClean="0"/>
              <a:t>- </a:t>
            </a:r>
            <a:r>
              <a:rPr lang="uk-UA" altLang="ru-RU" sz="1800" smtClean="0"/>
              <a:t>вихователя (2,0 ставки), практичного психолога</a:t>
            </a:r>
            <a:r>
              <a:rPr lang="ru-RU" altLang="ru-RU" sz="1800" smtClean="0"/>
              <a:t> </a:t>
            </a:r>
            <a:r>
              <a:rPr lang="uk-UA" altLang="ru-RU" sz="1800" smtClean="0"/>
              <a:t>(0,5 ставки), помічника вихователя (1,0 ставка), машиніста з прання білизни та спецодягу               (1,0 ставка), двірника (1,0 ставка);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uk-UA" altLang="ru-RU" sz="1800" smtClean="0"/>
              <a:t>у ДНЗ № 279 ХМР – практичного психолога (0,5 ставки);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uk-UA" altLang="ru-RU" sz="1800" smtClean="0"/>
              <a:t>у ДНЗ № 100 ХМР </a:t>
            </a:r>
            <a:r>
              <a:rPr lang="ru-RU" altLang="ru-RU" sz="1800" smtClean="0"/>
              <a:t>- </a:t>
            </a:r>
            <a:r>
              <a:rPr lang="uk-UA" altLang="ru-RU" sz="1800" smtClean="0"/>
              <a:t>інструктора з фізичної культури (0,5 ставки)</a:t>
            </a:r>
            <a:r>
              <a:rPr lang="ru-RU" altLang="ru-RU" sz="1800" smtClean="0"/>
              <a:t>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uk-UA" altLang="ru-RU" sz="1800" smtClean="0"/>
              <a:t>у ДНЗ № 4 ХМР – вихователя мет</a:t>
            </a:r>
            <a:r>
              <a:rPr lang="ru-RU" altLang="ru-RU" sz="1800" smtClean="0"/>
              <a:t>одиста (0,5 ставки);</a:t>
            </a:r>
            <a:endParaRPr lang="uk-UA" altLang="ru-RU" sz="180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altLang="ru-RU" sz="1800" smtClean="0"/>
              <a:t>у ДНЗ № 19 ХМР, Бердянському НВК Зачепилівської РР - </a:t>
            </a:r>
            <a:r>
              <a:rPr lang="uk-UA" altLang="ru-RU" sz="1800" smtClean="0"/>
              <a:t>музичного керівника (0,5 ставки)</a:t>
            </a:r>
            <a:r>
              <a:rPr lang="ru-RU" altLang="ru-RU" sz="1800" smtClean="0"/>
              <a:t>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smtClean="0"/>
              <a:t>-    у ДНЗ «Теремок» Новомажарівської с/р Зачепилівського району - </a:t>
            </a:r>
            <a:r>
              <a:rPr lang="uk-UA" altLang="ru-RU" sz="1800" smtClean="0"/>
              <a:t>медичної сестри старшої (0,5 ставки), сестри медичної з дієтичного харчування                (0,25 ставки), музичного керівника (0,5 ставки), машиніста  котельні                    (2,0 ставки)</a:t>
            </a:r>
            <a:r>
              <a:rPr lang="ru-RU" altLang="ru-RU" sz="1800" smtClean="0"/>
              <a:t>;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uk-UA" altLang="ru-RU" sz="1800" smtClean="0"/>
              <a:t>-    </a:t>
            </a:r>
            <a:r>
              <a:rPr lang="ru-RU" altLang="ru-RU" sz="1800" smtClean="0"/>
              <a:t>у</a:t>
            </a:r>
            <a:r>
              <a:rPr lang="uk-UA" altLang="ru-RU" sz="1800" smtClean="0"/>
              <a:t> Руновщинському ДНЗ “Сонечко” Зачепилівського району - музичного керівника (0,25 ставки), посади машиніста  котельні (1,0 ставки).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uk-UA" sz="3200" b="1" smtClean="0">
                <a:solidFill>
                  <a:srgbClr val="006600"/>
                </a:solidFill>
              </a:rPr>
              <a:t>Формування дитячого контингенту</a:t>
            </a:r>
            <a:endParaRPr lang="ru-RU" sz="3200" b="1" smtClean="0">
              <a:solidFill>
                <a:srgbClr val="006600"/>
              </a:solidFill>
            </a:endParaRP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eaLnBrk="1" hangingPunct="1"/>
            <a:r>
              <a:rPr lang="uk-UA" sz="2200" smtClean="0"/>
              <a:t>Наповнюваність груп суперечить вимогам законодавства про дошкільну  освіту - кількість дітей у вікових групах за списком перевищує нормативи наповнюваності груп</a:t>
            </a:r>
            <a:r>
              <a:rPr lang="ru-RU" sz="2200" smtClean="0"/>
              <a:t> у </a:t>
            </a:r>
            <a:r>
              <a:rPr lang="uk-UA" sz="2200" smtClean="0"/>
              <a:t>ДНЗ №№ 4, 19, 30,100, 279 ХМР, </a:t>
            </a:r>
            <a:r>
              <a:rPr lang="ru-RU" sz="2200" smtClean="0"/>
              <a:t>Руновщинському ДНЗ «Сонечко», Нововомажарівському ДНЗ «Теремок», Зачепилівському ДНЗ «Ромашка» Зачепилівського району</a:t>
            </a:r>
            <a:r>
              <a:rPr lang="uk-UA" sz="2200" smtClean="0"/>
              <a:t> (завантаженість закладу – на 100 місцях перебуває 135 дітей);</a:t>
            </a:r>
          </a:p>
          <a:p>
            <a:pPr eaLnBrk="1" hangingPunct="1"/>
            <a:r>
              <a:rPr lang="uk-UA" sz="2200" smtClean="0"/>
              <a:t> у Бердянському НВК Зачепилівської РР не впорядковано ведення журналу прибуття (вибуття) у</a:t>
            </a:r>
            <a:r>
              <a:rPr lang="uk-UA" sz="2200" b="1" smtClean="0"/>
              <a:t> </a:t>
            </a:r>
            <a:r>
              <a:rPr lang="uk-UA" sz="2200" smtClean="0"/>
              <a:t>дошкільному підрозділі, відсутні списки дітей за віковими групами на 2015/2016 н.р., копії свідоцтв про народження дітей не завірені керівником закладу.</a:t>
            </a:r>
            <a:endParaRPr lang="ru-RU" sz="22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498600"/>
          </a:xfrm>
        </p:spPr>
        <p:txBody>
          <a:bodyPr/>
          <a:lstStyle/>
          <a:p>
            <a:pPr eaLnBrk="1" hangingPunct="1"/>
            <a:r>
              <a:rPr lang="uk-UA" sz="2800" b="1" smtClean="0">
                <a:solidFill>
                  <a:srgbClr val="006600"/>
                </a:solidFill>
              </a:rPr>
              <a:t>Дотримання вимог Базового компонента дошкільної освіти. Організація навчально-виховної. Навчально-методичної, і науково-дослідницької та експериментальної роботи</a:t>
            </a:r>
            <a:endParaRPr lang="ru-RU" sz="2800" b="1" smtClean="0">
              <a:solidFill>
                <a:srgbClr val="006600"/>
              </a:solidFill>
            </a:endParaRP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457200" y="2349500"/>
            <a:ext cx="8229600" cy="37766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2400" smtClean="0"/>
              <a:t>У Бердянському НВК Зачепилівської РР у роботі з дітьми використовують навчальні зошити, що не мають грифу МОНУ. 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Структура та оформлення плану роботи Бердянського НВК Зачепилівської РР на оздоровчий період не відповідає нормативним вимогам.</a:t>
            </a:r>
          </a:p>
          <a:p>
            <a:pPr eaLnBrk="1" hangingPunct="1">
              <a:lnSpc>
                <a:spcPct val="90000"/>
              </a:lnSpc>
            </a:pPr>
            <a:r>
              <a:rPr lang="uk-UA" sz="2400" smtClean="0"/>
              <a:t>У річному плані роботи Руновщинського ДНЗ “Сонечко” Зачепилівського району не впорядковано зміст контрольно-аналітичної діяльності завідувача. </a:t>
            </a:r>
            <a:endParaRPr lang="ru-RU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404813"/>
            <a:ext cx="7993062" cy="890587"/>
          </a:xfrm>
        </p:spPr>
        <p:txBody>
          <a:bodyPr/>
          <a:lstStyle/>
          <a:p>
            <a:pPr eaLnBrk="1" hangingPunct="1"/>
            <a:r>
              <a:rPr lang="uk-UA" altLang="ru-RU" sz="2800" b="1" smtClean="0">
                <a:solidFill>
                  <a:srgbClr val="006600"/>
                </a:solidFill>
              </a:rPr>
              <a:t>Ефективність використання педагогічного </a:t>
            </a:r>
            <a:r>
              <a:rPr lang="en-US" altLang="ru-RU" sz="2800" b="1" smtClean="0">
                <a:solidFill>
                  <a:srgbClr val="006600"/>
                </a:solidFill>
              </a:rPr>
              <a:t/>
            </a:r>
            <a:br>
              <a:rPr lang="en-US" altLang="ru-RU" sz="2800" b="1" smtClean="0">
                <a:solidFill>
                  <a:srgbClr val="006600"/>
                </a:solidFill>
              </a:rPr>
            </a:br>
            <a:r>
              <a:rPr lang="uk-UA" altLang="ru-RU" sz="2800" b="1" smtClean="0">
                <a:solidFill>
                  <a:srgbClr val="006600"/>
                </a:solidFill>
              </a:rPr>
              <a:t>(кадрового) потенціалу</a:t>
            </a:r>
            <a:endParaRPr lang="ru-RU" altLang="ru-RU" sz="2800" b="1" smtClean="0">
              <a:solidFill>
                <a:srgbClr val="006600"/>
              </a:solidFill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84313"/>
            <a:ext cx="8353425" cy="522128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altLang="ru-RU" sz="3500" smtClean="0"/>
          </a:p>
          <a:p>
            <a:pPr eaLnBrk="1" hangingPunct="1"/>
            <a:r>
              <a:rPr lang="uk-UA" altLang="ru-RU" sz="2400" smtClean="0"/>
              <a:t>Відсутня відповідна фахова освіта у завідувач</a:t>
            </a:r>
            <a:r>
              <a:rPr lang="ru-RU" altLang="ru-RU" sz="2400" smtClean="0"/>
              <a:t>а Руновщинського ДНЗ «Сонечко» Зачепилівського району.</a:t>
            </a:r>
            <a:r>
              <a:rPr lang="ru-RU" altLang="ru-RU" sz="3500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uk-UA" altLang="ru-RU" sz="3500" smtClean="0"/>
              <a:t>	</a:t>
            </a:r>
            <a:endParaRPr lang="uk-UA" altLang="ru-RU" sz="3500" b="1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2800" b="1" smtClean="0">
                <a:solidFill>
                  <a:srgbClr val="006600"/>
                </a:solidFill>
              </a:rPr>
              <a:t>Забезпечення розвитку та ефективність використання матеріально-технічної та навчально-методичної бази</a:t>
            </a:r>
            <a:endParaRPr lang="ru-RU" sz="2800" b="1" smtClean="0">
              <a:solidFill>
                <a:srgbClr val="006600"/>
              </a:solidFill>
            </a:endParaRP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457200" y="1484313"/>
            <a:ext cx="8362950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sz="2000" smtClean="0"/>
              <a:t>У медичному кабінеті ДНЗ №№ 19, 30 ХМР не приведено у відповідність до нормативних вимог перелік лікарських засобів та виробів медичного призначення;</a:t>
            </a:r>
          </a:p>
          <a:p>
            <a:pPr eaLnBrk="1" hangingPunct="1">
              <a:lnSpc>
                <a:spcPct val="80000"/>
              </a:lnSpc>
            </a:pPr>
            <a:r>
              <a:rPr lang="uk-UA" sz="2000" smtClean="0"/>
              <a:t>у Бердянському НВК Зачепилівської РР відсутній перелік медичного обладнання, лікарських засобів, не сформовано аптечку першої долікарняної допомоги відповідно до нормативних вимог, не складено листки здоров’я  дітей;</a:t>
            </a:r>
            <a:r>
              <a:rPr lang="ru-RU" sz="20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uk-UA" sz="2000" smtClean="0"/>
              <a:t>відсутній наказ центральної районної лікарні, графік відвідування щодо обслуговування </a:t>
            </a:r>
            <a:r>
              <a:rPr lang="ru-RU" sz="2000" smtClean="0"/>
              <a:t>Новомажарівського ДНЗ «Теремок», Руновщинського ДНЗ «Сонечко» Зачепилівської РР</a:t>
            </a:r>
            <a:r>
              <a:rPr lang="uk-UA" sz="2000" smtClean="0"/>
              <a:t> медичним працівником ФАПу;</a:t>
            </a:r>
          </a:p>
          <a:p>
            <a:pPr eaLnBrk="1" hangingPunct="1">
              <a:lnSpc>
                <a:spcPct val="80000"/>
              </a:lnSpc>
            </a:pPr>
            <a:r>
              <a:rPr lang="uk-UA" sz="2000" smtClean="0"/>
              <a:t>Не облаштовано медичний кабінет та ізолятор у </a:t>
            </a:r>
            <a:r>
              <a:rPr lang="ru-RU" sz="2000" smtClean="0"/>
              <a:t>Руновщинському ДНЗ «Сонечко» Зачепилівської РР;</a:t>
            </a:r>
            <a:r>
              <a:rPr lang="uk-UA" sz="20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uk-UA" sz="2000" smtClean="0"/>
              <a:t>не приведено у відповідність  до вимог Інструкції з організації харчування дітей у дошкільних навчальних закладах ведення документації з організації харчування та відсутні аналітичні матеріали за наслідками здійснення контролю</a:t>
            </a:r>
            <a:r>
              <a:rPr lang="ru-RU" sz="2000" smtClean="0"/>
              <a:t> у Бердянському НВК, Новомажарівському ДНЗ «Теремок», Руновщинському ДНЗ «Сонечко» Зачепилівської РР, ДНЗ № 30 ХМР.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smtClean="0">
                <a:solidFill>
                  <a:schemeClr val="hlink"/>
                </a:solidFill>
              </a:rPr>
              <a:t>Управління дошкільним навчальним закладом</a:t>
            </a:r>
            <a:endParaRPr lang="ru-RU" sz="2800" b="1" smtClean="0">
              <a:solidFill>
                <a:schemeClr val="hlink"/>
              </a:solidFill>
            </a:endParaRP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200" smtClean="0"/>
              <a:t>Контроль за діяльності дошкільного підрозділу не відображено в діловій документації директора Бердянського НВК Зачепилівської РР;</a:t>
            </a:r>
          </a:p>
          <a:p>
            <a:pPr>
              <a:lnSpc>
                <a:spcPct val="80000"/>
              </a:lnSpc>
            </a:pPr>
            <a:r>
              <a:rPr lang="uk-UA" sz="2200" smtClean="0"/>
              <a:t>послаблено контроль завідувача Зачепилівського ДНЗ “Ромашка” Зачепилівської РР за організацією навчально-виховного процесу, діяльністю працівників згідно з річним планом роботи .</a:t>
            </a:r>
          </a:p>
          <a:p>
            <a:pPr>
              <a:lnSpc>
                <a:spcPct val="80000"/>
              </a:lnSpc>
            </a:pPr>
            <a:r>
              <a:rPr lang="uk-UA" sz="2200" smtClean="0"/>
              <a:t>завідувачем ДНЗ № 4 ХМР не забезпечена реалізація плану заходів щодо усунення порушень, виявлених під час попередніх заходів державного нагляду;</a:t>
            </a:r>
          </a:p>
          <a:p>
            <a:pPr>
              <a:lnSpc>
                <a:spcPct val="80000"/>
              </a:lnSpc>
            </a:pPr>
            <a:r>
              <a:rPr lang="uk-UA" sz="2200" smtClean="0"/>
              <a:t>не впорядковано матеріали загальних зборів колективу закладу та батьків</a:t>
            </a:r>
            <a:r>
              <a:rPr lang="ru-RU" sz="2200" smtClean="0"/>
              <a:t> у ДНЗ № 30 ХМР;</a:t>
            </a:r>
          </a:p>
          <a:p>
            <a:pPr>
              <a:lnSpc>
                <a:spcPct val="80000"/>
              </a:lnSpc>
            </a:pPr>
            <a:r>
              <a:rPr lang="uk-UA" sz="2200" smtClean="0"/>
              <a:t>за наслідками державної атестації закладу (висновок від 20.12.2012 № 8/6) не забезпечено виконання заходів, зазначених у корекційній картці щодо покращення матеріально-технічної бази Новомажарського ДНЗ “Теремок”, Руновщинського ДНЗ “Сонечко” Зачепилівської РР.</a:t>
            </a:r>
            <a:endParaRPr lang="ru-RU" sz="2200" smtClean="0"/>
          </a:p>
          <a:p>
            <a:pPr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6600"/>
      </a:hlink>
      <a:folHlink>
        <a:srgbClr val="8AA846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</TotalTime>
  <Words>2127</Words>
  <Application>Microsoft Office PowerPoint</Application>
  <PresentationFormat>Экран (4:3)</PresentationFormat>
  <Paragraphs>178</Paragraphs>
  <Slides>23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Times New Roman</vt:lpstr>
      <vt:lpstr>Calibri</vt:lpstr>
      <vt:lpstr>Тема Office</vt:lpstr>
      <vt:lpstr>Тема Office</vt:lpstr>
      <vt:lpstr>Диаграмма</vt:lpstr>
      <vt:lpstr>Слайд 1</vt:lpstr>
      <vt:lpstr>Наказ Департаменту науки і освіти Харківської обласної державної адміністрації від 24.09.2015                 № 393 “Про здійснення державного нагляду (контролю) за діяльністю дошкільних, загальноосвітніх та позашкільних навчальних закладів із високим і середнім ступенями ризику               в ІV кварталі 2015 року”</vt:lpstr>
      <vt:lpstr>Інспектування  дошкільних навчальних закладів</vt:lpstr>
      <vt:lpstr>Загальна характеристика та організаційно-правові засади діяльності </vt:lpstr>
      <vt:lpstr>Формування дитячого контингенту</vt:lpstr>
      <vt:lpstr>Дотримання вимог Базового компонента дошкільної освіти. Організація навчально-виховної. Навчально-методичної, і науково-дослідницької та експериментальної роботи</vt:lpstr>
      <vt:lpstr>Ефективність використання педагогічного  (кадрового) потенціалу</vt:lpstr>
      <vt:lpstr>Забезпечення розвитку та ефективність використання матеріально-технічної та навчально-методичної бази</vt:lpstr>
      <vt:lpstr>Управління дошкільним навчальним закладом</vt:lpstr>
      <vt:lpstr>Інспектування  загальноосвітніх навчальних закладів</vt:lpstr>
      <vt:lpstr>Нормативно-правові підстави для провадження діяльності з надання освітніх послуг у сфері загальної середньої освіти</vt:lpstr>
      <vt:lpstr>Формування учнівського контингенту</vt:lpstr>
      <vt:lpstr>Слайд 13</vt:lpstr>
      <vt:lpstr>Дотримання вимог державних стандартів загальної середньої освіти. Організація навчально-виховної, навчально-методичної в наукової роботи</vt:lpstr>
      <vt:lpstr>Слайд 15</vt:lpstr>
      <vt:lpstr>Слайд 16</vt:lpstr>
      <vt:lpstr>Ефективність використання педагогічного потенціалу</vt:lpstr>
      <vt:lpstr>Управління загальноосвітнім навчальним закладом</vt:lpstr>
      <vt:lpstr>Слайд 19</vt:lpstr>
      <vt:lpstr>Інспектування  міжшкільних навчально-виробничих комбінатів</vt:lpstr>
      <vt:lpstr>Інспектування  міжшкільних навчально-виробничих комбінатів</vt:lpstr>
      <vt:lpstr>Комунальна установа  «Вовчанського будинку дитячої та юнацької творчості» Вовчанської районної ради Харківської області</vt:lpstr>
      <vt:lpstr>Результати державного нагляду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Admin</cp:lastModifiedBy>
  <cp:revision>22</cp:revision>
  <dcterms:created xsi:type="dcterms:W3CDTF">2013-08-17T08:34:50Z</dcterms:created>
  <dcterms:modified xsi:type="dcterms:W3CDTF">2015-12-16T13:13:20Z</dcterms:modified>
</cp:coreProperties>
</file>