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66" r:id="rId6"/>
    <p:sldId id="261" r:id="rId7"/>
    <p:sldId id="267" r:id="rId8"/>
    <p:sldId id="268" r:id="rId9"/>
    <p:sldId id="269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2A758-B2DF-4D94-B4F0-1FAE177E5AF4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93496-6426-47C9-85B7-17F44F533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973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93496-6426-47C9-85B7-17F44F533A3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93496-6426-47C9-85B7-17F44F533A3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2452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9743B4A-93D6-4A89-B86B-94EFC94D5A8C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F7BB-934B-4820-B858-2AC15B5EC52C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A24-F076-467C-81B9-D2C0F050CAA8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519D-FA09-4323-AD19-1D1E4578F4E9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053-1D98-4A4D-8F9A-59AD27F2945F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2788-1B1E-4717-B290-9E5BFDB4330D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779B37-76F6-4637-A7DC-4C226770090D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B4CC888-8BDE-453E-B3DE-78ADBD96D58F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A8E2-4714-4D7A-88A3-C58FAF56C84B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E2AE8-7365-4F49-8BC0-67229A8DD1C7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4989-5379-408E-B92F-66A0522C15D8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B0515B0-0BC2-45BA-B260-E8193C9F4C60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519864" cy="2736303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Про здійснення державного нагляду (контролю) – за діяльністю Комунального закладу «Кочетоцька загальноосвітня санаторна школа-інтернат І-ІІІ ступенів» Харківської обласної ради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509120"/>
            <a:ext cx="6048672" cy="1872208"/>
          </a:xfrm>
        </p:spPr>
        <p:txBody>
          <a:bodyPr>
            <a:normAutofit fontScale="85000" lnSpcReduction="20000"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Федунова О.В., 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головний спеціаліст 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сектору дошкільної та корекційної освіти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управління освіти і науки 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Департаменту науки і освіти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Рекомендації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657704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Приймати заяви про зарахування на навчання до школи-інтернату з обов’язковим зазначенням мови навчання відповідно до пункту 3 статті 20 розділу ІІІ Закону України «Про засади державної мовної політики».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осилити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контроль виконання  Інструкції з ведення ділової документації у загальноосвітніх навчальних закладах І-ІІІ ступенів, затвердженої наказом Міністерства освіти і науки України 23.06.2000 № 240.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346648" cy="457200"/>
          </a:xfrm>
        </p:spPr>
        <p:txBody>
          <a:bodyPr/>
          <a:lstStyle/>
          <a:p>
            <a:r>
              <a:rPr lang="uk-UA" sz="2000" i="1" dirty="0" smtClean="0"/>
              <a:t>Державний нагляд</a:t>
            </a:r>
            <a:endParaRPr lang="ru-RU" sz="20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147248" cy="86409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Департаменту науки і освіти Харківської обласної державної адміністрації 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 24.09.2015 № 393 </a:t>
            </a:r>
          </a:p>
          <a:p>
            <a:pPr algn="just">
              <a:buNone/>
            </a:pP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 здійснення державного нагляду (контролю) за діяльністю дошкільних,  загальноосвітніх та позашкільних навчальних закладів із високим і середнім ступенями ризику в І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кварталі 2015 року»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987824" y="620688"/>
            <a:ext cx="4998288" cy="457200"/>
          </a:xfrm>
        </p:spPr>
        <p:txBody>
          <a:bodyPr/>
          <a:lstStyle/>
          <a:p>
            <a:r>
              <a:rPr lang="uk-UA" sz="2000" i="1" dirty="0" smtClean="0"/>
              <a:t>Державний нагляд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Перелік питань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нормативно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правові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підстави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провадження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надання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освітніх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послуг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сфері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загальної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середньої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формування учнівського контингенту;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дотримання вимог державних стандартів загальної середньої освіти.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Організація навчально-виховної, навчально-методичної і наукової роботи;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ефективність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використання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педагогічного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потенціалу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забезпечення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розвитку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ефективність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використання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матеріально-технічної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навчально-методичної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бази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управління загальноосвітнім навчальним закладом.</a:t>
            </a:r>
          </a:p>
          <a:p>
            <a:pPr algn="just"/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44008" y="692696"/>
            <a:ext cx="3672408" cy="457200"/>
          </a:xfrm>
        </p:spPr>
        <p:txBody>
          <a:bodyPr/>
          <a:lstStyle/>
          <a:p>
            <a:r>
              <a:rPr lang="uk-UA" sz="2000" i="1" dirty="0" smtClean="0"/>
              <a:t>Державний нагляд</a:t>
            </a:r>
            <a:endParaRPr lang="ru-RU" sz="2000" i="1" dirty="0" smtClean="0"/>
          </a:p>
          <a:p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24136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Мета перевірки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 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вивчення виконання в  навчальному закладі:</a:t>
            </a:r>
          </a:p>
          <a:p>
            <a:pPr algn="ctr">
              <a:buNone/>
            </a:pPr>
            <a:r>
              <a:rPr lang="uk-UA" dirty="0" smtClean="0"/>
              <a:t>   </a:t>
            </a:r>
            <a:r>
              <a:rPr lang="uk-UA" i="1" dirty="0" smtClean="0"/>
              <a:t>законів України «Про освіту»,    </a:t>
            </a:r>
          </a:p>
          <a:p>
            <a:pPr algn="ctr">
              <a:buNone/>
            </a:pPr>
            <a:r>
              <a:rPr lang="uk-UA" i="1" dirty="0" smtClean="0"/>
              <a:t> «Про загальну середню освіту»;</a:t>
            </a:r>
          </a:p>
          <a:p>
            <a:pPr algn="ctr">
              <a:buNone/>
            </a:pPr>
            <a:r>
              <a:rPr lang="uk-UA" i="1" dirty="0" smtClean="0"/>
              <a:t>  інших нормативних документів              Міністерства освіти і науки України </a:t>
            </a:r>
          </a:p>
          <a:p>
            <a:endParaRPr lang="uk-UA" dirty="0" smtClean="0"/>
          </a:p>
          <a:p>
            <a:pPr algn="just">
              <a:buFont typeface="Wingdings" pitchFamily="2" charset="2"/>
              <a:buChar char="Ø"/>
            </a:pPr>
            <a:r>
              <a:rPr lang="uk-UA" dirty="0" smtClean="0"/>
              <a:t>  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здійснення контролю за діяльністю навчального закладу</a:t>
            </a:r>
            <a:endParaRPr lang="uk-UA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058616" cy="457200"/>
          </a:xfrm>
        </p:spPr>
        <p:txBody>
          <a:bodyPr/>
          <a:lstStyle/>
          <a:p>
            <a:r>
              <a:rPr lang="uk-UA" sz="2000" i="1" dirty="0" smtClean="0"/>
              <a:t>Державний нагляд</a:t>
            </a:r>
            <a:endParaRPr lang="ru-RU" sz="20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780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Формування учнівського контингенту: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Класи сформовані: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uk-UA" dirty="0" smtClean="0">
                <a:latin typeface="Arial" pitchFamily="34" charset="0"/>
                <a:cs typeface="Arial" pitchFamily="34" charset="0"/>
              </a:rPr>
              <a:t>за погодженням Департаменту згідно з нормативами їх наповнюваності, встановленими законодавством;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uk-UA" dirty="0" smtClean="0">
                <a:latin typeface="Arial" pitchFamily="34" charset="0"/>
                <a:cs typeface="Arial" pitchFamily="34" charset="0"/>
              </a:rPr>
              <a:t>з урахуванням наявності приміщень, що відповідають санітарно-гігієнічним вимогам для здійснення навчально-виховного процесу;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uk-UA" dirty="0" smtClean="0">
                <a:latin typeface="Arial" pitchFamily="34" charset="0"/>
                <a:cs typeface="Arial" pitchFamily="34" charset="0"/>
              </a:rPr>
              <a:t>відповідно до кількості поданих заяв про зарахування до закладу.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562672" cy="457200"/>
          </a:xfrm>
        </p:spPr>
        <p:txBody>
          <a:bodyPr/>
          <a:lstStyle/>
          <a:p>
            <a:r>
              <a:rPr lang="uk-UA" sz="2000" i="1" dirty="0" smtClean="0"/>
              <a:t>Державний нагляд</a:t>
            </a:r>
            <a:endParaRPr lang="ru-RU" sz="20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79208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Мережа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(груп)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49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314986"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kumimoji="0" lang="uk-UA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Навчальний рік</a:t>
                      </a:r>
                      <a:endParaRPr kumimoji="0" lang="ru-RU" sz="24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Кількість класів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Кількість </a:t>
                      </a:r>
                      <a:r>
                        <a:rPr lang="uk-UA" sz="2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учнів (вихованців)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9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2013/2014</a:t>
                      </a:r>
                      <a:endParaRPr kumimoji="0" lang="ru-RU" sz="2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9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2014/2015</a:t>
                      </a:r>
                      <a:endParaRPr kumimoji="0" lang="ru-RU" sz="2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36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12</a:t>
                      </a:r>
                      <a:endParaRPr lang="ru-RU" sz="3600" b="1" kern="1200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9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2015/2016</a:t>
                      </a:r>
                      <a:endParaRPr kumimoji="0" lang="ru-RU" sz="2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36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12</a:t>
                      </a:r>
                      <a:endParaRPr lang="ru-RU" sz="3600" b="1" kern="1200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274640" cy="457200"/>
          </a:xfrm>
        </p:spPr>
        <p:txBody>
          <a:bodyPr/>
          <a:lstStyle/>
          <a:p>
            <a:r>
              <a:rPr lang="uk-UA" sz="2000" i="1" dirty="0" smtClean="0"/>
              <a:t>Державний нагляд</a:t>
            </a:r>
            <a:endParaRPr lang="ru-RU" sz="2000" i="1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45840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Гурткова робота: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школі-інтернат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працює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гуртків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вокально-хоровий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"Соловейко", "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Іграшка-сувенір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",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студія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образотворчого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мистецтва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хореографічний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"Сюрприз", "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Хортинг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". 	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Працюють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спортивні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секції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настільний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теніс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волейбол, баскетбол, футбол, легка атлетика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громадських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засадах.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Гуртковою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роботою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охоплено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95 % учнів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школи-інтернату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92696"/>
            <a:ext cx="3346648" cy="377152"/>
          </a:xfrm>
        </p:spPr>
        <p:txBody>
          <a:bodyPr/>
          <a:lstStyle/>
          <a:p>
            <a:r>
              <a:rPr lang="uk-UA" sz="2000" i="1" dirty="0" smtClean="0"/>
              <a:t>Державний нагляд</a:t>
            </a:r>
            <a:endParaRPr lang="ru-RU" sz="20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3682" y="3429000"/>
            <a:ext cx="8507288" cy="3766089"/>
          </a:xfrm>
        </p:spPr>
        <p:txBody>
          <a:bodyPr/>
          <a:lstStyle/>
          <a:p>
            <a:pPr marL="109728" indent="0" algn="just">
              <a:buNone/>
            </a:pPr>
            <a:r>
              <a:rPr lang="uk-UA" b="1" dirty="0"/>
              <a:t>Педагогічний </a:t>
            </a:r>
            <a:r>
              <a:rPr lang="uk-UA" b="1" dirty="0" smtClean="0"/>
              <a:t>колектив</a:t>
            </a:r>
            <a:r>
              <a:rPr lang="uk-UA" dirty="0" smtClean="0"/>
              <a:t>: </a:t>
            </a:r>
            <a:r>
              <a:rPr lang="uk-UA" dirty="0"/>
              <a:t>40 педагогів, з них: 34 осіб мають вищу освіту; 2 - базову вищу освіту; 4 – неповну вищу. </a:t>
            </a:r>
            <a:endParaRPr lang="uk-UA" dirty="0" smtClean="0"/>
          </a:p>
          <a:p>
            <a:pPr marL="109728" indent="0" algn="just">
              <a:buNone/>
            </a:pPr>
            <a:r>
              <a:rPr lang="uk-UA" dirty="0" smtClean="0"/>
              <a:t>За </a:t>
            </a:r>
            <a:r>
              <a:rPr lang="uk-UA" dirty="0"/>
              <a:t>кваліфікаційною категорією: 10 - вчитель "вищої категорії", 12 - "І категорії",  6 - "ІІ категорії", 12 - "спеціаліст".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10" y="1196752"/>
            <a:ext cx="864096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508104" y="620688"/>
            <a:ext cx="3346648" cy="457200"/>
          </a:xfrm>
        </p:spPr>
        <p:txBody>
          <a:bodyPr/>
          <a:lstStyle/>
          <a:p>
            <a:r>
              <a:rPr lang="uk-UA" sz="2000" i="1" dirty="0" smtClean="0"/>
              <a:t>Державний нагляд</a:t>
            </a:r>
            <a:endParaRPr lang="ru-RU" sz="20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Матеріально-технічне забезпечення: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8737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19 навчальних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кабінетів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обладнаних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сучасними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меблями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необхідним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обладнанням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для проведення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лабораторних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робіт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демонстраційних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експериментів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відеотехнікою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комп'ютерний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клас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кабінет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інтерактивного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навчання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інтерактивною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дошкою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та системою контролю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знань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учнів;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бібліотека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спортивна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тренажерна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спортивний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майданчик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У 13 навчальних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кабінетах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актовій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залі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встановлена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мультимедійна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апаратура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Вихід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Інтернет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складає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точок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діє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локальна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комп'ютерна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система. Школа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має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свій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сайт.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Бібліотечний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фонд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налічує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24008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примірників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художньої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навчальної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літератури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Медична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служба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школи-інтернату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 2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ЛФК,   2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фізіотерапевтичні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кабінети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кабінети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ароматерапії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спелеотерапії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фітобар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масажний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кабінет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кабінети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електрокардіографії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біорезонансної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терапії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електропунктурної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діагностики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електрорефлексотерапії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електросну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стоматологічний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кабінет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90664" cy="457200"/>
          </a:xfrm>
        </p:spPr>
        <p:txBody>
          <a:bodyPr/>
          <a:lstStyle/>
          <a:p>
            <a:r>
              <a:rPr lang="uk-UA" sz="2000" i="1" dirty="0" smtClean="0"/>
              <a:t>Державний нагляд</a:t>
            </a:r>
            <a:endParaRPr lang="ru-RU" sz="20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372</TotalTime>
  <Words>365</Words>
  <Application>Microsoft Office PowerPoint</Application>
  <PresentationFormat>Экран (4:3)</PresentationFormat>
  <Paragraphs>63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Про здійснення державного нагляду (контролю) – за діяльністю Комунального закладу «Кочетоцька загальноосвітня санаторна школа-інтернат І-ІІІ ступенів» Харківської обласної ради  </vt:lpstr>
      <vt:lpstr>Наказ Департаменту науки і освіти Харківської обласної державної адміністрації </vt:lpstr>
      <vt:lpstr>Перелік питань </vt:lpstr>
      <vt:lpstr>Мета перевірки</vt:lpstr>
      <vt:lpstr>Формування учнівського контингенту:</vt:lpstr>
      <vt:lpstr>Мережа класів (груп) </vt:lpstr>
      <vt:lpstr>Гурткова робота:</vt:lpstr>
      <vt:lpstr>Слайд 8</vt:lpstr>
      <vt:lpstr>Матеріально-технічне забезпечення:</vt:lpstr>
      <vt:lpstr>Рекомендації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 здійснення державного нагляду - організований початок 2015/2016 навчального року в Комунальному закладі «Балаклійська спеціальна школа-інтернат І-ІІ ступенів Харківської обласної ради» </dc:title>
  <dc:creator>Irina</dc:creator>
  <cp:lastModifiedBy>STROGOS</cp:lastModifiedBy>
  <cp:revision>43</cp:revision>
  <dcterms:created xsi:type="dcterms:W3CDTF">2015-10-23T08:32:33Z</dcterms:created>
  <dcterms:modified xsi:type="dcterms:W3CDTF">2015-12-15T15:06:46Z</dcterms:modified>
</cp:coreProperties>
</file>