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9" r:id="rId3"/>
    <p:sldId id="260" r:id="rId4"/>
    <p:sldId id="296" r:id="rId5"/>
    <p:sldId id="263" r:id="rId6"/>
    <p:sldId id="264" r:id="rId7"/>
    <p:sldId id="276" r:id="rId8"/>
    <p:sldId id="275" r:id="rId9"/>
    <p:sldId id="267" r:id="rId10"/>
    <p:sldId id="271" r:id="rId11"/>
    <p:sldId id="270" r:id="rId12"/>
    <p:sldId id="268" r:id="rId13"/>
    <p:sldId id="283" r:id="rId14"/>
    <p:sldId id="284" r:id="rId15"/>
    <p:sldId id="285" r:id="rId16"/>
    <p:sldId id="286" r:id="rId17"/>
    <p:sldId id="287" r:id="rId18"/>
    <p:sldId id="288" r:id="rId19"/>
    <p:sldId id="291" r:id="rId20"/>
    <p:sldId id="292" r:id="rId21"/>
    <p:sldId id="29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66"/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C9F8D8-5DBD-4B35-BD95-5E919CD4711A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2A03A5-0D45-49F4-9058-AC31BCCF3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EAD0-6DB4-438E-8015-966319ACAEC5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46FA-0B75-4F88-A216-B8ED23335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5313D-0304-4658-A936-5F47BC5163E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50C6-CBFB-452F-977E-27BDA1BF4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E2A3-3763-46B5-842A-5094E545EDA6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E478-C4D3-4FFB-B523-57058AF9A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E6C2-D5AB-4A20-9A76-8787E0877A36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07848-E0B8-4D0D-A2DC-41DF7D569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2406-8167-4405-A838-8A651C0DD15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A50E-514C-46B2-B6E0-524DB7EDE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CF46-4B71-4A51-92E7-AB58ED46865D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B4FE-2F95-4857-9FE1-89436D66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9782-E60F-4E65-9391-23B31AE2F1BF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F38A9-F32F-4678-A446-1D895252E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4FB51-78C9-438A-AB58-A350BB75F63C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55178-45C4-43A9-98FE-C7F613383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66322-BB8F-4F12-A6FD-E22963F09147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A2CD-4E72-4791-8A95-012D8B999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235A-75B3-4CBB-A861-D1C84B3010FE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D8CA3-DE42-4E69-A9E2-EC3C562A5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242C-C235-4C6D-AAA0-CCC07B7189B4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A54EA-E942-44F3-A93C-88F9876CA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FA41-F818-4441-9854-2634D5D35370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0FC53-8349-4DD4-9A9E-C9A416D33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5E513B-0288-46C9-9453-9211A372CA79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35B460-63FF-4D1B-8F1D-2B3B54420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8275"/>
            <a:ext cx="9144000" cy="668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5"/>
          <p:cNvSpPr>
            <a:spLocks noGrp="1"/>
          </p:cNvSpPr>
          <p:nvPr>
            <p:ph type="title" idx="4294967295"/>
          </p:nvPr>
        </p:nvSpPr>
        <p:spPr>
          <a:xfrm>
            <a:off x="628650" y="666750"/>
            <a:ext cx="8099425" cy="4530725"/>
          </a:xfrm>
        </p:spPr>
        <p:txBody>
          <a:bodyPr/>
          <a:lstStyle/>
          <a:p>
            <a:pPr algn="ctr" eaLnBrk="1" hangingPunct="1"/>
            <a:r>
              <a:rPr lang="uk-UA" altLang="uk-UA" sz="4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 підсумки </a:t>
            </a:r>
            <a:br>
              <a:rPr lang="uk-UA" altLang="uk-UA" sz="4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uk-UA" sz="4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комплексного вивчення стану роботи відділу освіти Первомайської районної державної адміністрації з питань реалізації державної політики у сфері дошкільної, загальної середньої та позашкільної освіти</a:t>
            </a:r>
            <a:endParaRPr lang="ru-RU" sz="40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3"/>
          <p:cNvSpPr>
            <a:spLocks noGrp="1"/>
          </p:cNvSpPr>
          <p:nvPr>
            <p:ph type="title"/>
          </p:nvPr>
        </p:nvSpPr>
        <p:spPr>
          <a:xfrm>
            <a:off x="441325" y="238125"/>
            <a:ext cx="8337550" cy="912813"/>
          </a:xfrm>
        </p:spPr>
        <p:txBody>
          <a:bodyPr/>
          <a:lstStyle/>
          <a:p>
            <a:pPr algn="ctr" eaLnBrk="1" hangingPunct="1"/>
            <a:r>
              <a:rPr lang="uk-UA" altLang="uk-UA" sz="3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Діяльність місцевого органу управління освітою та навчальних закладів</a:t>
            </a:r>
            <a:endParaRPr lang="ru-RU" sz="32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773" name="Group 29"/>
          <p:cNvGraphicFramePr>
            <a:graphicFrameLocks noGrp="1"/>
          </p:cNvGraphicFramePr>
          <p:nvPr/>
        </p:nvGraphicFramePr>
        <p:xfrm>
          <a:off x="374650" y="1303338"/>
          <a:ext cx="8453438" cy="4664075"/>
        </p:xfrm>
        <a:graphic>
          <a:graphicData uri="http://schemas.openxmlformats.org/drawingml/2006/table">
            <a:tbl>
              <a:tblPr/>
              <a:tblGrid>
                <a:gridCol w="6680200"/>
                <a:gridCol w="1773238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Складові діяльності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Ступінь прояву складових</a:t>
                      </a:r>
                      <a:endParaRPr kumimoji="0" lang="ru-RU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Функціонування та розвиток системи дошкільної освіти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Функціонування та розвиток системи загальної середньої освіти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Функціонування та розвиток системи позашкільної освіти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Організація та проведення роботи з фізичної культури та спорту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Організація роботи з питань цивільного захисту та вивчення предмета «Захист Вітчизни»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3"/>
          <p:cNvSpPr>
            <a:spLocks noGrp="1"/>
          </p:cNvSpPr>
          <p:nvPr>
            <p:ph type="title"/>
          </p:nvPr>
        </p:nvSpPr>
        <p:spPr>
          <a:xfrm>
            <a:off x="214313" y="238125"/>
            <a:ext cx="8726487" cy="687388"/>
          </a:xfrm>
        </p:spPr>
        <p:txBody>
          <a:bodyPr/>
          <a:lstStyle/>
          <a:p>
            <a:pPr algn="ctr" eaLnBrk="1" hangingPunct="1"/>
            <a:r>
              <a:rPr lang="uk-UA" altLang="uk-UA" sz="3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Діяльність місцевого органу управління освітою та навчальних закладів</a:t>
            </a:r>
            <a:endParaRPr lang="ru-RU" sz="32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4"/>
          <p:cNvSpPr>
            <a:spLocks noGrp="1"/>
          </p:cNvSpPr>
          <p:nvPr>
            <p:ph type="body" idx="1"/>
          </p:nvPr>
        </p:nvSpPr>
        <p:spPr>
          <a:xfrm>
            <a:off x="266700" y="1141413"/>
            <a:ext cx="8637588" cy="554831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sz="1900" b="1" u="sng" smtClean="0">
                <a:solidFill>
                  <a:srgbClr val="000099"/>
                </a:solidFill>
              </a:rPr>
              <a:t>ДОШКІЛЬНА ОСВІТА:</a:t>
            </a:r>
            <a:br>
              <a:rPr lang="uk-UA" sz="1900" b="1" u="sng" smtClean="0">
                <a:solidFill>
                  <a:srgbClr val="000099"/>
                </a:solidFill>
              </a:rPr>
            </a:br>
            <a:endParaRPr lang="uk-UA" sz="1900" b="1" u="sng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uk-UA" sz="2100" smtClean="0"/>
              <a:t>дошкільною освітою в ДНЗ охоплено лише 60 % дітей віком від 1 до 6 років при наявності достатньої кількості місць у функціонуючих закладах;</a:t>
            </a:r>
          </a:p>
          <a:p>
            <a:pPr eaLnBrk="1" hangingPunct="1">
              <a:lnSpc>
                <a:spcPct val="70000"/>
              </a:lnSpc>
            </a:pPr>
            <a:r>
              <a:rPr lang="uk-UA" sz="2100" smtClean="0"/>
              <a:t>не дотримано вимог ст. 31 Закону України «Про дошкільну освіту» щодо призначення на посаду керівника дошкільного навчального закладу) у                  дошкільних навчальних закладах;</a:t>
            </a:r>
          </a:p>
          <a:p>
            <a:pPr eaLnBrk="1" hangingPunct="1">
              <a:lnSpc>
                <a:spcPct val="70000"/>
              </a:lnSpc>
            </a:pPr>
            <a:r>
              <a:rPr lang="uk-UA" sz="2100" smtClean="0"/>
              <a:t>виявлено невідповідність назви Грушинського ДНЗ у статуті, на  вивісці та штампом і печаткою; </a:t>
            </a:r>
          </a:p>
          <a:p>
            <a:pPr eaLnBrk="1" hangingPunct="1">
              <a:lnSpc>
                <a:spcPct val="70000"/>
              </a:lnSpc>
            </a:pPr>
            <a:r>
              <a:rPr lang="uk-UA" sz="2100" smtClean="0"/>
              <a:t>виявлено порушення у веденні ділової документації дошкільних навчальних закладів; </a:t>
            </a:r>
          </a:p>
          <a:p>
            <a:pPr eaLnBrk="1" hangingPunct="1">
              <a:lnSpc>
                <a:spcPct val="70000"/>
              </a:lnSpc>
            </a:pPr>
            <a:r>
              <a:rPr lang="uk-UA" sz="2100" smtClean="0"/>
              <a:t>- не забезпечено виконання змісту Базового компонента дошкільної освіти за освітньою лінією «Дитина у світі культури» через відсутність у 9 ДНЗ у штатному розписі посади музичного керівника;</a:t>
            </a:r>
            <a:r>
              <a:rPr lang="ru-RU" sz="2100" smtClean="0"/>
              <a:t> </a:t>
            </a:r>
          </a:p>
          <a:p>
            <a:pPr eaLnBrk="1" hangingPunct="1">
              <a:lnSpc>
                <a:spcPct val="70000"/>
              </a:lnSpc>
            </a:pPr>
            <a:r>
              <a:rPr lang="ru-RU" sz="2100" smtClean="0"/>
              <a:t>у </a:t>
            </a:r>
            <a:r>
              <a:rPr lang="uk-UA" sz="2100" smtClean="0"/>
              <a:t>штатному розписі 10 дошкільних навчальних закладів не введено посаду старшої медичної сестри; </a:t>
            </a:r>
          </a:p>
          <a:p>
            <a:pPr eaLnBrk="1" hangingPunct="1">
              <a:lnSpc>
                <a:spcPct val="70000"/>
              </a:lnSpc>
            </a:pPr>
            <a:r>
              <a:rPr lang="uk-UA" sz="2100" smtClean="0"/>
              <a:t>середній показник виконання натуральних норм харчування за                         ІІІ квартал 2015 року становить 71,7 %</a:t>
            </a:r>
            <a:r>
              <a:rPr lang="ru-RU" sz="2100" smtClean="0"/>
              <a:t>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4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71463" y="195263"/>
            <a:ext cx="86883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uk-UA" sz="2800" b="1">
                <a:solidFill>
                  <a:srgbClr val="000099"/>
                </a:solidFill>
                <a:latin typeface="Times New Roman" pitchFamily="18" charset="0"/>
              </a:rPr>
              <a:t>Функціонування та розвиток </a:t>
            </a:r>
          </a:p>
          <a:p>
            <a:pPr algn="ctr"/>
            <a:r>
              <a:rPr lang="ru-RU" altLang="uk-UA" sz="2800" b="1">
                <a:solidFill>
                  <a:srgbClr val="000099"/>
                </a:solidFill>
                <a:latin typeface="Times New Roman" pitchFamily="18" charset="0"/>
              </a:rPr>
              <a:t>системи загальної середньої освіти</a:t>
            </a:r>
            <a:endParaRPr lang="ru-RU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graphicFrame>
        <p:nvGraphicFramePr>
          <p:cNvPr id="25668" name="Group 68"/>
          <p:cNvGraphicFramePr>
            <a:graphicFrameLocks noGrp="1"/>
          </p:cNvGraphicFramePr>
          <p:nvPr>
            <p:ph idx="4294967295"/>
          </p:nvPr>
        </p:nvGraphicFramePr>
        <p:xfrm>
          <a:off x="200025" y="1279525"/>
          <a:ext cx="8691563" cy="5578475"/>
        </p:xfrm>
        <a:graphic>
          <a:graphicData uri="http://schemas.openxmlformats.org/drawingml/2006/table">
            <a:tbl>
              <a:tblPr/>
              <a:tblGrid>
                <a:gridCol w="1784350"/>
                <a:gridCol w="6232525"/>
                <a:gridCol w="674688"/>
              </a:tblGrid>
              <a:tr h="2555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Реалізація права громадян на здобуття повної загальної середньої освіти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охоплення дітей навчанням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навчання учнів за індивідуальною формою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0,75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Організація навчання за вечірньою (заочною) та екстернатною формами навчання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3444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Зміст та якість загальної середньої освіти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Нормативність та аналіз змісту робочих навчальних планів загальноосвітніх навчальних закладів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0,75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профільного навчання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0,75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роботи з обдарованими і талановитими учнями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2397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Охорона та зміцнення здоров’я учнів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медичного обслуговування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88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харчування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оздоровлення дітей та підлітків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Виховна робота та профілактика злочинності та соціальний захист учнів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виховної роботи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0,75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Організаційний та нормативний супровід роботи з профілактики злочинності та соціального захисту учнів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38258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Ведення діловодства у загальноосвітніх навчальних закладах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Документування діяльності та загальні вимоги до складення та оформлення документів загальноосвітніх  навчальних закладів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0,50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8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Особливі вимоги складення деяких видів документів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0,75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8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Реєстрація документів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0,75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8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Складення номенклатури та формування справ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0,50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93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Зберігання та знищення документів 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0,75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Разом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0,87</a:t>
                      </a:r>
                      <a:endParaRPr kumimoji="0" lang="uk-UA" alt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7"/>
          <p:cNvSpPr>
            <a:spLocks noGrp="1"/>
          </p:cNvSpPr>
          <p:nvPr>
            <p:ph type="body" idx="1"/>
          </p:nvPr>
        </p:nvSpPr>
        <p:spPr>
          <a:xfrm>
            <a:off x="441325" y="1825625"/>
            <a:ext cx="8424863" cy="4589463"/>
          </a:xfrm>
        </p:spPr>
        <p:txBody>
          <a:bodyPr/>
          <a:lstStyle/>
          <a:p>
            <a:r>
              <a:rPr lang="uk-UA" sz="2400" smtClean="0"/>
              <a:t>оновити  Карту району з позначеними на ній місцями розташування закладу, можливої техногенної, природної, екологічної небезпеки;</a:t>
            </a:r>
          </a:p>
          <a:p>
            <a:r>
              <a:rPr lang="uk-UA" sz="2400" smtClean="0"/>
              <a:t>доопрацювати  матеріали організації укриття і безпечного розміщення учнів і персоналу у разі виникнення надзвичайної ситуації техногенного і природного характеру;</a:t>
            </a:r>
          </a:p>
          <a:p>
            <a:r>
              <a:rPr lang="uk-UA" sz="2400" smtClean="0"/>
              <a:t>ужити додаткових заходів з метою удосконалення роботи з районним військовим комісаріатом щодо військово-патріотичного виховання учнівської молоді;</a:t>
            </a:r>
          </a:p>
          <a:p>
            <a:r>
              <a:rPr lang="uk-UA" sz="2400" smtClean="0"/>
              <a:t>удосконавлюваьти матеріально-технічну базу кабінетів «Захист Вітчизни».</a:t>
            </a:r>
            <a:endParaRPr lang="ru-RU" sz="2400" smtClean="0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681038" y="314325"/>
            <a:ext cx="78295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800" b="1">
                <a:solidFill>
                  <a:srgbClr val="000099"/>
                </a:solidFill>
                <a:latin typeface="Times New Roman" pitchFamily="18" charset="0"/>
              </a:rPr>
              <a:t>Організація роботи з питань </a:t>
            </a:r>
          </a:p>
          <a:p>
            <a:pPr algn="ctr"/>
            <a:r>
              <a:rPr lang="uk-UA" sz="2800" b="1">
                <a:solidFill>
                  <a:srgbClr val="000099"/>
                </a:solidFill>
                <a:latin typeface="Times New Roman" pitchFamily="18" charset="0"/>
              </a:rPr>
              <a:t>цивільного захисту та вивчення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uk-UA" sz="2800" b="1">
                <a:solidFill>
                  <a:srgbClr val="000099"/>
                </a:solidFill>
                <a:latin typeface="Times New Roman" pitchFamily="18" charset="0"/>
              </a:rPr>
              <a:t>предмета </a:t>
            </a:r>
          </a:p>
          <a:p>
            <a:pPr algn="ctr"/>
            <a:r>
              <a:rPr lang="uk-UA" sz="2800" b="1">
                <a:solidFill>
                  <a:srgbClr val="000099"/>
                </a:solidFill>
                <a:latin typeface="Times New Roman" pitchFamily="18" charset="0"/>
              </a:rPr>
              <a:t>«Захист Вітчизни»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3"/>
          <p:cNvSpPr>
            <a:spLocks noGrp="1"/>
          </p:cNvSpPr>
          <p:nvPr>
            <p:ph type="title" idx="4294967295"/>
          </p:nvPr>
        </p:nvSpPr>
        <p:spPr>
          <a:xfrm>
            <a:off x="441325" y="238125"/>
            <a:ext cx="8337550" cy="912813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461963" y="217488"/>
            <a:ext cx="83423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sz="3200" b="1">
                <a:solidFill>
                  <a:srgbClr val="000099"/>
                </a:solidFill>
                <a:latin typeface="Times New Roman" pitchFamily="18" charset="0"/>
              </a:rPr>
              <a:t>Результативність діяльності </a:t>
            </a:r>
            <a:br>
              <a:rPr lang="uk-UA" altLang="uk-UA" sz="32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uk-UA" altLang="uk-UA" sz="3200" b="1">
                <a:solidFill>
                  <a:srgbClr val="000099"/>
                </a:solidFill>
                <a:latin typeface="Times New Roman" pitchFamily="18" charset="0"/>
              </a:rPr>
              <a:t>місцевого органу управління освітою </a:t>
            </a:r>
            <a:br>
              <a:rPr lang="uk-UA" altLang="uk-UA" sz="32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uk-UA" altLang="uk-UA" sz="3200" b="1">
                <a:solidFill>
                  <a:srgbClr val="000099"/>
                </a:solidFill>
                <a:latin typeface="Times New Roman" pitchFamily="18" charset="0"/>
              </a:rPr>
              <a:t>та навчальних закладів</a:t>
            </a: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graphicFrame>
        <p:nvGraphicFramePr>
          <p:cNvPr id="37929" name="Group 41"/>
          <p:cNvGraphicFramePr>
            <a:graphicFrameLocks noGrp="1"/>
          </p:cNvGraphicFramePr>
          <p:nvPr/>
        </p:nvGraphicFramePr>
        <p:xfrm>
          <a:off x="528638" y="1914525"/>
          <a:ext cx="8389937" cy="4306888"/>
        </p:xfrm>
        <a:graphic>
          <a:graphicData uri="http://schemas.openxmlformats.org/drawingml/2006/table">
            <a:tbl>
              <a:tblPr/>
              <a:tblGrid>
                <a:gridCol w="6410325"/>
                <a:gridCol w="197961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Складові діяльності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Ступінь прояву складових</a:t>
                      </a:r>
                      <a:endParaRPr kumimoji="0" lang="ru-RU" altLang="uk-U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Рівень навчальних досягнень учнів за результатами контрольних робіт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 ДПА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Об’єктивність нагородження учнів медалями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Результативність участі учнів в ол</a:t>
                      </a: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імпіадах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Результативність участі учнів у МАН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Результативність участі у змаганнях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Результативність фахових конкурсів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Результативність ЗНО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06400" y="187325"/>
            <a:ext cx="8329613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000099"/>
                </a:solidFill>
              </a:rPr>
              <a:t>Порівняльний аналіз результатів експертних </a:t>
            </a:r>
          </a:p>
          <a:p>
            <a:pPr algn="ctr"/>
            <a:r>
              <a:rPr lang="uk-UA" sz="2800" b="1">
                <a:solidFill>
                  <a:srgbClr val="000099"/>
                </a:solidFill>
              </a:rPr>
              <a:t>контрольних робіт і результатів тематичного </a:t>
            </a:r>
          </a:p>
          <a:p>
            <a:pPr algn="ctr"/>
            <a:r>
              <a:rPr lang="uk-UA" sz="2800" b="1">
                <a:solidFill>
                  <a:srgbClr val="000099"/>
                </a:solidFill>
              </a:rPr>
              <a:t>оцінювання</a:t>
            </a:r>
            <a:br>
              <a:rPr lang="uk-UA" sz="2800" b="1">
                <a:solidFill>
                  <a:srgbClr val="000099"/>
                </a:solidFill>
              </a:rPr>
            </a:br>
            <a:r>
              <a:rPr lang="uk-UA" b="1">
                <a:solidFill>
                  <a:srgbClr val="000099"/>
                </a:solidFill>
              </a:rPr>
              <a:t>початкова школа</a:t>
            </a:r>
            <a:endParaRPr lang="ru-RU" b="1">
              <a:solidFill>
                <a:srgbClr val="000099"/>
              </a:solidFill>
            </a:endParaRPr>
          </a:p>
        </p:txBody>
      </p:sp>
      <p:graphicFrame>
        <p:nvGraphicFramePr>
          <p:cNvPr id="38975" name="Group 63"/>
          <p:cNvGraphicFramePr>
            <a:graphicFrameLocks noGrp="1"/>
          </p:cNvGraphicFramePr>
          <p:nvPr/>
        </p:nvGraphicFramePr>
        <p:xfrm>
          <a:off x="252413" y="1889125"/>
          <a:ext cx="8691562" cy="4559300"/>
        </p:xfrm>
        <a:graphic>
          <a:graphicData uri="http://schemas.openxmlformats.org/drawingml/2006/table">
            <a:tbl>
              <a:tblPr/>
              <a:tblGrid>
                <a:gridCol w="3343275"/>
                <a:gridCol w="1127125"/>
                <a:gridCol w="1477962"/>
                <a:gridCol w="1439863"/>
                <a:gridCol w="1303337"/>
              </a:tblGrid>
              <a:tr h="373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ЗНЗ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учнів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бал із предмета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Розбіжність </a:t>
                      </a:r>
                      <a:b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 балах)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підсумками тематичного оцінювання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підсумками експертних контрольних робіт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Берецький НВК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–0,16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Біляївський НВК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+1,13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Михайлівский НВК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Правдинський НВК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+1,88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Ржавчицька ЗОШ І-ІІ ст.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+1,80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Червонознаменівська ЗОШ І-ІІІ ст.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+0,75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Шульська ЗОШ І-ІІ ст.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+0,75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3"/>
          <p:cNvSpPr>
            <a:spLocks noGrp="1"/>
          </p:cNvSpPr>
          <p:nvPr>
            <p:ph type="title" idx="4294967295"/>
          </p:nvPr>
        </p:nvSpPr>
        <p:spPr>
          <a:xfrm>
            <a:off x="441325" y="238125"/>
            <a:ext cx="8337550" cy="912813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65100" y="188913"/>
            <a:ext cx="8761413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000099"/>
                </a:solidFill>
              </a:rPr>
              <a:t>Порівняльний аналіз результатів експертних </a:t>
            </a:r>
          </a:p>
          <a:p>
            <a:pPr algn="ctr"/>
            <a:r>
              <a:rPr lang="uk-UA" sz="2800" b="1">
                <a:solidFill>
                  <a:srgbClr val="000099"/>
                </a:solidFill>
              </a:rPr>
              <a:t>контрольних робіт і результатів тематичного оцінювання</a:t>
            </a:r>
            <a:br>
              <a:rPr lang="uk-UA" sz="2800" b="1">
                <a:solidFill>
                  <a:srgbClr val="000099"/>
                </a:solidFill>
              </a:rPr>
            </a:br>
            <a:r>
              <a:rPr lang="uk-UA" b="1">
                <a:solidFill>
                  <a:srgbClr val="000099"/>
                </a:solidFill>
              </a:rPr>
              <a:t>основна школа (предмети)</a:t>
            </a:r>
            <a:endParaRPr lang="ru-RU" b="1">
              <a:solidFill>
                <a:srgbClr val="000099"/>
              </a:solidFill>
            </a:endParaRPr>
          </a:p>
        </p:txBody>
      </p:sp>
      <p:graphicFrame>
        <p:nvGraphicFramePr>
          <p:cNvPr id="40036" name="Group 100"/>
          <p:cNvGraphicFramePr>
            <a:graphicFrameLocks noGrp="1"/>
          </p:cNvGraphicFramePr>
          <p:nvPr/>
        </p:nvGraphicFramePr>
        <p:xfrm>
          <a:off x="361950" y="1836738"/>
          <a:ext cx="8556625" cy="4664075"/>
        </p:xfrm>
        <a:graphic>
          <a:graphicData uri="http://schemas.openxmlformats.org/drawingml/2006/table">
            <a:tbl>
              <a:tblPr/>
              <a:tblGrid>
                <a:gridCol w="1866900"/>
                <a:gridCol w="939800"/>
                <a:gridCol w="1214438"/>
                <a:gridCol w="1065212"/>
                <a:gridCol w="1352550"/>
                <a:gridCol w="1327150"/>
                <a:gridCol w="790575"/>
              </a:tblGrid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навчального предмета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К-сть учнів</a:t>
                      </a:r>
                      <a:b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списком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учнів, які виконували роботу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Відсоток присутніх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бал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Розбіж-ність (у балах)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підсумками тематичного оцінювання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підсумками експертних контрольних робіт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6,67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-0,44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Англійська мова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-2,35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Німецька мова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 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6,68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Хімія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Фізика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-0,70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Географія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3"/>
          <p:cNvSpPr>
            <a:spLocks noGrp="1"/>
          </p:cNvSpPr>
          <p:nvPr>
            <p:ph type="title" idx="4294967295"/>
          </p:nvPr>
        </p:nvSpPr>
        <p:spPr>
          <a:xfrm>
            <a:off x="153988" y="201613"/>
            <a:ext cx="8824912" cy="1425575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363538" y="153988"/>
            <a:ext cx="87804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0099"/>
                </a:solidFill>
              </a:rPr>
              <a:t>Порівняльний аналіз результатів експертних </a:t>
            </a:r>
          </a:p>
          <a:p>
            <a:pPr algn="ctr"/>
            <a:r>
              <a:rPr lang="uk-UA" sz="2400" b="1">
                <a:solidFill>
                  <a:srgbClr val="000099"/>
                </a:solidFill>
              </a:rPr>
              <a:t>контрольних робіт і результатів тематичного  оцінювання           </a:t>
            </a:r>
            <a:r>
              <a:rPr lang="uk-UA" b="1">
                <a:solidFill>
                  <a:srgbClr val="000099"/>
                </a:solidFill>
              </a:rPr>
              <a:t>основна школа (навчальні заклади)</a:t>
            </a:r>
            <a:endParaRPr lang="ru-RU" b="1">
              <a:solidFill>
                <a:srgbClr val="000099"/>
              </a:solidFill>
            </a:endParaRPr>
          </a:p>
        </p:txBody>
      </p:sp>
      <p:graphicFrame>
        <p:nvGraphicFramePr>
          <p:cNvPr id="41347" name="Group 387"/>
          <p:cNvGraphicFramePr>
            <a:graphicFrameLocks noGrp="1"/>
          </p:cNvGraphicFramePr>
          <p:nvPr/>
        </p:nvGraphicFramePr>
        <p:xfrm>
          <a:off x="306388" y="1268413"/>
          <a:ext cx="8424862" cy="5426075"/>
        </p:xfrm>
        <a:graphic>
          <a:graphicData uri="http://schemas.openxmlformats.org/drawingml/2006/table">
            <a:tbl>
              <a:tblPr/>
              <a:tblGrid>
                <a:gridCol w="4014787"/>
                <a:gridCol w="1690688"/>
                <a:gridCol w="1628775"/>
                <a:gridCol w="1090612"/>
              </a:tblGrid>
              <a:tr h="2889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ЗНЗ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бал по закладу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Розбіжність (у балах)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підсумками тематичного оцінювання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підсумками експертних контрольних робіт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Берецький НВК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Біляївський НВК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Більшовицька гімназія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Грушинська ЗОШ І-ІІІ ст.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Миронівська ЗОШ І-ІІІ ст.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Михайлівский НВК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Одрадівський НВК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Олексіївська ЗОШ І-ІІІ ст.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Правдинський НВК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Ржавчицька ЗОШ І-ІІ ст.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Червонознаменівська ЗОШ І-ІІІ ст.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Шульська ЗОШ І-ІІ ст.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3"/>
          <p:cNvSpPr>
            <a:spLocks noGrp="1"/>
          </p:cNvSpPr>
          <p:nvPr>
            <p:ph type="title" idx="4294967295"/>
          </p:nvPr>
        </p:nvSpPr>
        <p:spPr>
          <a:xfrm>
            <a:off x="441325" y="238125"/>
            <a:ext cx="8337550" cy="912813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520700" y="227013"/>
            <a:ext cx="83581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sz="2800" b="1">
                <a:solidFill>
                  <a:srgbClr val="000099"/>
                </a:solidFill>
                <a:latin typeface="Times New Roman" pitchFamily="18" charset="0"/>
              </a:rPr>
              <a:t>Рівень навчальних досягнень учнів за </a:t>
            </a:r>
          </a:p>
          <a:p>
            <a:pPr algn="ctr"/>
            <a:r>
              <a:rPr lang="uk-UA" altLang="uk-UA" sz="2800" b="1">
                <a:solidFill>
                  <a:srgbClr val="000099"/>
                </a:solidFill>
                <a:latin typeface="Times New Roman" pitchFamily="18" charset="0"/>
              </a:rPr>
              <a:t>результатами контрольних випробувань</a:t>
            </a:r>
            <a:endParaRPr lang="ru-RU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32772" name="image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850" y="1165225"/>
            <a:ext cx="8796338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3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1125538"/>
          </a:xfrm>
        </p:spPr>
        <p:txBody>
          <a:bodyPr/>
          <a:lstStyle/>
          <a:p>
            <a:pPr algn="ctr" eaLnBrk="1" hangingPunct="1"/>
            <a:r>
              <a:rPr lang="uk-UA" altLang="uk-UA" sz="3200" b="1" smtClean="0">
                <a:solidFill>
                  <a:srgbClr val="000099"/>
                </a:solidFill>
                <a:latin typeface="Times New Roman" pitchFamily="18" charset="0"/>
              </a:rPr>
              <a:t>Результативність участі учнів у Всеукраїнських учнівських олімпіадах</a:t>
            </a:r>
            <a:endParaRPr lang="ru-RU" sz="32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graphicFrame>
        <p:nvGraphicFramePr>
          <p:cNvPr id="45202" name="Group 146"/>
          <p:cNvGraphicFramePr>
            <a:graphicFrameLocks noGrp="1"/>
          </p:cNvGraphicFramePr>
          <p:nvPr>
            <p:ph idx="4294967295"/>
          </p:nvPr>
        </p:nvGraphicFramePr>
        <p:xfrm>
          <a:off x="215900" y="1776413"/>
          <a:ext cx="8628063" cy="3038475"/>
        </p:xfrm>
        <a:graphic>
          <a:graphicData uri="http://schemas.openxmlformats.org/drawingml/2006/table">
            <a:tbl>
              <a:tblPr/>
              <a:tblGrid>
                <a:gridCol w="1776413"/>
                <a:gridCol w="2166937"/>
                <a:gridCol w="1539875"/>
                <a:gridCol w="1554163"/>
                <a:gridCol w="1590675"/>
              </a:tblGrid>
              <a:tr h="792163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 рік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Загальнокомандне місце по області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marR="0" lvl="0" indent="-53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серед сільських районів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учасників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marR="0" lvl="0" indent="-53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переможців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2012/2013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2013/2014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7"/>
          <p:cNvSpPr>
            <a:spLocks noGrp="1"/>
          </p:cNvSpPr>
          <p:nvPr>
            <p:ph type="body" idx="1"/>
          </p:nvPr>
        </p:nvSpPr>
        <p:spPr>
          <a:xfrm>
            <a:off x="231775" y="574675"/>
            <a:ext cx="8537575" cy="47513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uk-UA" altLang="uk-UA" sz="3200" smtClean="0">
                <a:solidFill>
                  <a:srgbClr val="000099"/>
                </a:solidFill>
                <a:latin typeface="Times New Roman" pitchFamily="18" charset="0"/>
              </a:rPr>
              <a:t>Наказ </a:t>
            </a:r>
            <a:br>
              <a:rPr lang="uk-UA" altLang="uk-UA" sz="320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uk-UA" altLang="uk-UA" sz="3200" smtClean="0">
                <a:solidFill>
                  <a:srgbClr val="000099"/>
                </a:solidFill>
                <a:latin typeface="Times New Roman" pitchFamily="18" charset="0"/>
              </a:rPr>
              <a:t>Департаменту науки і освіти</a:t>
            </a:r>
            <a:br>
              <a:rPr lang="uk-UA" altLang="uk-UA" sz="320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uk-UA" altLang="uk-UA" sz="3200" smtClean="0">
                <a:solidFill>
                  <a:srgbClr val="000099"/>
                </a:solidFill>
                <a:latin typeface="Times New Roman" pitchFamily="18" charset="0"/>
              </a:rPr>
              <a:t>Харківської обласної державної адміністрації</a:t>
            </a:r>
            <a:r>
              <a:rPr lang="uk-UA" altLang="uk-UA" sz="3200" smtClean="0"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uk-UA" altLang="uk-UA" sz="3200" smtClean="0">
                <a:solidFill>
                  <a:srgbClr val="FF0000"/>
                </a:solidFill>
                <a:latin typeface="Times New Roman" pitchFamily="18" charset="0"/>
              </a:rPr>
              <a:t>від  </a:t>
            </a:r>
            <a:r>
              <a:rPr lang="uk-UA" sz="3200" smtClean="0">
                <a:solidFill>
                  <a:srgbClr val="FF0000"/>
                </a:solidFill>
                <a:latin typeface="Times New Roman" pitchFamily="18" charset="0"/>
              </a:rPr>
              <a:t>24.09.2015 № 395</a:t>
            </a:r>
            <a:r>
              <a:rPr lang="uk-UA" sz="3200" smtClean="0"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endParaRPr lang="uk-UA" sz="3200" smtClean="0"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uk-UA" b="1" smtClean="0">
                <a:solidFill>
                  <a:srgbClr val="000099"/>
                </a:solidFill>
                <a:latin typeface="Times New Roman" pitchFamily="18" charset="0"/>
              </a:rPr>
              <a:t>«Про комплексне вивчення стану роботи відділу освіти Первомайської районної державної адміністрації з питань реалізації державної політики у сфері дошкільної, загальної середньої та позашкільної освіти»</a:t>
            </a:r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3"/>
          <p:cNvSpPr>
            <a:spLocks noGrp="1"/>
          </p:cNvSpPr>
          <p:nvPr>
            <p:ph type="title" idx="4294967295"/>
          </p:nvPr>
        </p:nvSpPr>
        <p:spPr>
          <a:xfrm>
            <a:off x="652463" y="203200"/>
            <a:ext cx="7886700" cy="811213"/>
          </a:xfrm>
        </p:spPr>
        <p:txBody>
          <a:bodyPr/>
          <a:lstStyle/>
          <a:p>
            <a:pPr algn="ctr" eaLnBrk="1" hangingPunct="1"/>
            <a:r>
              <a:rPr lang="uk-UA" altLang="uk-UA" sz="3200" b="1" smtClean="0">
                <a:solidFill>
                  <a:srgbClr val="000099"/>
                </a:solidFill>
                <a:latin typeface="Times New Roman" pitchFamily="18" charset="0"/>
              </a:rPr>
              <a:t>Результативність участі учнів у Всеукраїнських учнівських олімпіадах</a:t>
            </a:r>
            <a:endParaRPr lang="ru-RU" sz="32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25" y="1090613"/>
            <a:ext cx="8815388" cy="57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25" y="1090613"/>
            <a:ext cx="8815388" cy="57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3"/>
            <a:ext cx="9144000" cy="668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3"/>
          <p:cNvSpPr>
            <a:spLocks noGrp="1"/>
          </p:cNvSpPr>
          <p:nvPr>
            <p:ph type="title"/>
          </p:nvPr>
        </p:nvSpPr>
        <p:spPr>
          <a:xfrm>
            <a:off x="439738" y="415925"/>
            <a:ext cx="8475662" cy="874713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Загальний висновок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4"/>
          <p:cNvSpPr>
            <a:spLocks noGrp="1"/>
          </p:cNvSpPr>
          <p:nvPr>
            <p:ph type="body" idx="1"/>
          </p:nvPr>
        </p:nvSpPr>
        <p:spPr>
          <a:xfrm>
            <a:off x="465138" y="1449388"/>
            <a:ext cx="8362950" cy="4727575"/>
          </a:xfrm>
        </p:spPr>
        <p:txBody>
          <a:bodyPr/>
          <a:lstStyle/>
          <a:p>
            <a:pPr algn="ctr" eaLnBrk="1" hangingPunct="1">
              <a:buClr>
                <a:schemeClr val="hlink"/>
              </a:buClr>
              <a:buFont typeface="Wingdings" pitchFamily="2" charset="2"/>
              <a:buNone/>
            </a:pPr>
            <a:endParaRPr lang="uk-UA" altLang="uk-UA" sz="3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3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ДОСТАТНІЙ РІВЕНЬ </a:t>
            </a:r>
          </a:p>
          <a:p>
            <a:pPr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3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 – 0,75)</a:t>
            </a:r>
            <a:r>
              <a:rPr lang="ru-RU" altLang="uk-UA" sz="3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uk-UA" sz="3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35844" name="Rectangle 23"/>
          <p:cNvSpPr>
            <a:spLocks noChangeArrowheads="1"/>
          </p:cNvSpPr>
          <p:nvPr/>
        </p:nvSpPr>
        <p:spPr bwMode="auto">
          <a:xfrm>
            <a:off x="3533775" y="4476750"/>
            <a:ext cx="54102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altLang="uk-UA" sz="2700">
                <a:latin typeface="Calibri" pitchFamily="34" charset="0"/>
              </a:rPr>
              <a:t>Високий рівень – 1,00 – 0,95;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altLang="uk-UA" sz="2700">
                <a:latin typeface="Calibri" pitchFamily="34" charset="0"/>
              </a:rPr>
              <a:t>Достатній рівень – 0,94 – 0,65;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altLang="uk-UA" sz="2700">
                <a:latin typeface="Calibri" pitchFamily="34" charset="0"/>
              </a:rPr>
              <a:t>Середній рівень – 0,64 – 0,35;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altLang="uk-UA" sz="2700">
                <a:latin typeface="Calibri" pitchFamily="34" charset="0"/>
              </a:rPr>
              <a:t>Низький рівень – 0,34 – 0,00</a:t>
            </a:r>
            <a:endParaRPr lang="ru-RU" altLang="uk-UA" sz="27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2525"/>
            <a:ext cx="9144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4"/>
          <p:cNvSpPr>
            <a:spLocks noGrp="1"/>
          </p:cNvSpPr>
          <p:nvPr>
            <p:ph type="title"/>
          </p:nvPr>
        </p:nvSpPr>
        <p:spPr>
          <a:xfrm>
            <a:off x="652463" y="200025"/>
            <a:ext cx="7886700" cy="1012825"/>
          </a:xfrm>
        </p:spPr>
        <p:txBody>
          <a:bodyPr/>
          <a:lstStyle/>
          <a:p>
            <a:pPr algn="ctr" eaLnBrk="1" hangingPunct="1"/>
            <a:r>
              <a:rPr lang="uk-UA" altLang="ru-RU" sz="3200" b="1" smtClean="0">
                <a:solidFill>
                  <a:srgbClr val="000099"/>
                </a:solidFill>
                <a:latin typeface="Times New Roman" pitchFamily="18" charset="0"/>
              </a:rPr>
              <a:t>Організаційно-правові засади</a:t>
            </a:r>
            <a:r>
              <a:rPr lang="ru-RU" altLang="ru-RU" sz="32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uk-UA" altLang="ru-RU" sz="3200" b="1" smtClean="0">
                <a:solidFill>
                  <a:srgbClr val="000099"/>
                </a:solidFill>
                <a:latin typeface="Times New Roman" pitchFamily="18" charset="0"/>
              </a:rPr>
              <a:t>діяльності місцевого органу управління освітою</a:t>
            </a:r>
            <a:endParaRPr lang="ru-RU" sz="32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graphicFrame>
        <p:nvGraphicFramePr>
          <p:cNvPr id="16408" name="Group 24"/>
          <p:cNvGraphicFramePr>
            <a:graphicFrameLocks noGrp="1"/>
          </p:cNvGraphicFramePr>
          <p:nvPr>
            <p:ph idx="1"/>
          </p:nvPr>
        </p:nvGraphicFramePr>
        <p:xfrm>
          <a:off x="628650" y="1390650"/>
          <a:ext cx="8215313" cy="3879850"/>
        </p:xfrm>
        <a:graphic>
          <a:graphicData uri="http://schemas.openxmlformats.org/drawingml/2006/table">
            <a:tbl>
              <a:tblPr/>
              <a:tblGrid>
                <a:gridCol w="5521325"/>
                <a:gridCol w="2693988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Складові діяльності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Ступінь прояву складових</a:t>
                      </a:r>
                      <a:endParaRPr kumimoji="0" lang="ru-RU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Координація роботи місцевого органу управління освітою з районною державною адміністрацією (міською радою) та органами місцевого самоврядування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Формування мережі навчальних закладів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Нормативне забезпечення діяльності місцевого органу управління освітою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3"/>
          <p:cNvSpPr>
            <a:spLocks noGrp="1"/>
          </p:cNvSpPr>
          <p:nvPr>
            <p:ph type="title" idx="4294967295"/>
          </p:nvPr>
        </p:nvSpPr>
        <p:spPr>
          <a:xfrm>
            <a:off x="439738" y="0"/>
            <a:ext cx="8313737" cy="1163638"/>
          </a:xfrm>
        </p:spPr>
        <p:txBody>
          <a:bodyPr/>
          <a:lstStyle/>
          <a:p>
            <a:pPr algn="ctr" eaLnBrk="1" hangingPunct="1"/>
            <a:r>
              <a:rPr lang="uk-UA" altLang="ru-RU" sz="3200" b="1" smtClean="0">
                <a:solidFill>
                  <a:srgbClr val="000099"/>
                </a:solidFill>
                <a:latin typeface="Times New Roman" pitchFamily="18" charset="0"/>
              </a:rPr>
              <a:t>Організаційно-правові засади</a:t>
            </a:r>
            <a:r>
              <a:rPr lang="ru-RU" altLang="ru-RU" sz="32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uk-UA" altLang="ru-RU" sz="3200" b="1" smtClean="0">
                <a:solidFill>
                  <a:srgbClr val="000099"/>
                </a:solidFill>
                <a:latin typeface="Times New Roman" pitchFamily="18" charset="0"/>
              </a:rPr>
              <a:t>діяльності місцевого органу управління освітою</a:t>
            </a:r>
            <a:endParaRPr lang="ru-RU" sz="32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8435" name="Rectangle 4"/>
          <p:cNvSpPr>
            <a:spLocks noGrp="1"/>
          </p:cNvSpPr>
          <p:nvPr>
            <p:ph type="body" idx="4294967295"/>
          </p:nvPr>
        </p:nvSpPr>
        <p:spPr>
          <a:xfrm>
            <a:off x="628650" y="1400175"/>
            <a:ext cx="8186738" cy="4351338"/>
          </a:xfrm>
        </p:spPr>
        <p:txBody>
          <a:bodyPr/>
          <a:lstStyle/>
          <a:p>
            <a:pPr eaLnBrk="1" hangingPunct="1"/>
            <a:r>
              <a:rPr lang="uk-UA" smtClean="0"/>
              <a:t>вивчити можливість та вжити заходів щодо задоволення потреби у здобутті дошкільної освіти дітей шляхом удосконалення мережі навчальних закладів району;</a:t>
            </a:r>
          </a:p>
          <a:p>
            <a:pPr eaLnBrk="1" hangingPunct="1">
              <a:buFont typeface="Arial" charset="0"/>
              <a:buNone/>
            </a:pPr>
            <a:endParaRPr lang="uk-UA" sz="800" smtClean="0"/>
          </a:p>
          <a:p>
            <a:pPr algn="just" eaLnBrk="1" hangingPunct="1"/>
            <a:r>
              <a:rPr lang="uk-UA" smtClean="0"/>
              <a:t>вжити заходів щодо збільшення охопленням позашкільною освітою дітей та учнів району.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Grp="1"/>
          </p:cNvSpPr>
          <p:nvPr>
            <p:ph type="title"/>
          </p:nvPr>
        </p:nvSpPr>
        <p:spPr>
          <a:xfrm>
            <a:off x="654050" y="223838"/>
            <a:ext cx="8137525" cy="1325562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Окремі питання управлінської </a:t>
            </a:r>
            <a:b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 контрольно-аналітичної діяльності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721" name="Group 73"/>
          <p:cNvGraphicFramePr>
            <a:graphicFrameLocks noGrp="1"/>
          </p:cNvGraphicFramePr>
          <p:nvPr>
            <p:ph idx="1"/>
          </p:nvPr>
        </p:nvGraphicFramePr>
        <p:xfrm>
          <a:off x="579438" y="1589088"/>
          <a:ext cx="8162925" cy="5010150"/>
        </p:xfrm>
        <a:graphic>
          <a:graphicData uri="http://schemas.openxmlformats.org/drawingml/2006/table">
            <a:tbl>
              <a:tblPr/>
              <a:tblGrid>
                <a:gridCol w="5341937"/>
                <a:gridCol w="2820988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Складові діяльності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Ступінь прояву складових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Ведення ділової документації  місцевого органу управління освітою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Контрольно-аналітична діяльність місцевого органу управління освітою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Державний нагляд за діяльністю навчальних закладів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Організація та проведення атестації педагогічних кадрів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Упровадження ЕДЕБО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3"/>
          <p:cNvSpPr>
            <a:spLocks noGrp="1"/>
          </p:cNvSpPr>
          <p:nvPr>
            <p:ph type="title"/>
          </p:nvPr>
        </p:nvSpPr>
        <p:spPr>
          <a:xfrm>
            <a:off x="641350" y="190500"/>
            <a:ext cx="8212138" cy="935038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Окремі питання управлінської </a:t>
            </a:r>
            <a:b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 контрольно-аналітичної діяльності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4"/>
          <p:cNvSpPr>
            <a:spLocks noGrp="1"/>
          </p:cNvSpPr>
          <p:nvPr>
            <p:ph type="body" idx="1"/>
          </p:nvPr>
        </p:nvSpPr>
        <p:spPr>
          <a:xfrm>
            <a:off x="339725" y="1236663"/>
            <a:ext cx="8601075" cy="52641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sz="2400" smtClean="0"/>
              <a:t>при оформленні вихідних документів використовувати затверджений бланк відділу освіти;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uk-UA" sz="700" smtClean="0"/>
          </a:p>
          <a:p>
            <a:pPr eaLnBrk="1" hangingPunct="1">
              <a:lnSpc>
                <a:spcPct val="70000"/>
              </a:lnSpc>
            </a:pPr>
            <a:r>
              <a:rPr lang="uk-UA" sz="2400" smtClean="0"/>
              <a:t>при формуванні порядку денного засідання колегій відділу освіти та нарад керівників навчальних закладів дотримуватися затверджених планів</a:t>
            </a:r>
            <a:r>
              <a:rPr lang="uk-UA" sz="2400" smtClean="0">
                <a:latin typeface="Arial" charset="0"/>
              </a:rPr>
              <a:t>;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en-US" sz="900" smtClean="0">
              <a:latin typeface="Arial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uk-UA" sz="2400" smtClean="0"/>
              <a:t>у плані роботи відділу освіти на 2016 рік передбачити перспективний план здійснення контролю за діяльністю навчальних закладів за напрямами діяльності;</a:t>
            </a:r>
            <a:endParaRPr lang="uk-UA" sz="2400" smtClean="0">
              <a:latin typeface="Arial" charset="0"/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en-US" sz="900" smtClean="0">
              <a:latin typeface="Arial" charset="0"/>
            </a:endParaRPr>
          </a:p>
          <a:p>
            <a:pPr>
              <a:lnSpc>
                <a:spcPct val="70000"/>
              </a:lnSpc>
            </a:pPr>
            <a:r>
              <a:rPr lang="uk-UA" sz="2300" smtClean="0"/>
              <a:t>при проведенні заходів державного нагляду не виконуються всі вимоги до оформлення відповідних документів </a:t>
            </a:r>
          </a:p>
          <a:p>
            <a:pPr eaLnBrk="1" hangingPunct="1">
              <a:lnSpc>
                <a:spcPct val="70000"/>
              </a:lnSpc>
            </a:pPr>
            <a:endParaRPr lang="uk-UA" sz="700" smtClean="0"/>
          </a:p>
          <a:p>
            <a:pPr>
              <a:lnSpc>
                <a:spcPct val="70000"/>
              </a:lnSpc>
            </a:pPr>
            <a:r>
              <a:rPr lang="uk-UA" sz="2300" smtClean="0"/>
              <a:t>зауваження організації атестації педагогічних працівників у відділі освіти;</a:t>
            </a:r>
            <a:endParaRPr lang="uk-UA" sz="2100" smtClean="0">
              <a:latin typeface="Arial" charset="0"/>
            </a:endParaRPr>
          </a:p>
          <a:p>
            <a:pPr>
              <a:lnSpc>
                <a:spcPct val="70000"/>
              </a:lnSpc>
              <a:buFont typeface="Arial" charset="0"/>
              <a:buNone/>
            </a:pPr>
            <a:endParaRPr lang="uk-UA" sz="900" smtClean="0">
              <a:latin typeface="Arial" charset="0"/>
            </a:endParaRPr>
          </a:p>
          <a:p>
            <a:pPr>
              <a:lnSpc>
                <a:spcPct val="70000"/>
              </a:lnSpc>
            </a:pPr>
            <a:r>
              <a:rPr lang="uk-UA" sz="2300" smtClean="0"/>
              <a:t>зауваження щодо порядку і стану заповнення бази ІСУО.</a:t>
            </a:r>
            <a:endParaRPr lang="ru-RU" sz="23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3"/>
          <p:cNvSpPr>
            <a:spLocks noGrp="1"/>
          </p:cNvSpPr>
          <p:nvPr>
            <p:ph type="title"/>
          </p:nvPr>
        </p:nvSpPr>
        <p:spPr>
          <a:xfrm>
            <a:off x="277813" y="365125"/>
            <a:ext cx="8601075" cy="1325563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Ресурси та умови для організації діяльності відділу освіти та навчальних закладів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134" name="Group 78"/>
          <p:cNvGraphicFramePr>
            <a:graphicFrameLocks noGrp="1"/>
          </p:cNvGraphicFramePr>
          <p:nvPr>
            <p:ph idx="1"/>
          </p:nvPr>
        </p:nvGraphicFramePr>
        <p:xfrm>
          <a:off x="415925" y="1951038"/>
          <a:ext cx="8402638" cy="3805237"/>
        </p:xfrm>
        <a:graphic>
          <a:graphicData uri="http://schemas.openxmlformats.org/drawingml/2006/table">
            <a:tbl>
              <a:tblPr/>
              <a:tblGrid>
                <a:gridCol w="5946775"/>
                <a:gridCol w="2455863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Складові діяльності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Ступінь прояву складових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Фінансування освітньої галузі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Матеріально-технічне забезпечення освітньої галузі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Охорона праці та безпека життєдіяльності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Кадрове забезпечення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Науково-методичне забезпечення діяльності навчальних закладів району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69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3"/>
          <p:cNvSpPr>
            <a:spLocks noGrp="1"/>
          </p:cNvSpPr>
          <p:nvPr>
            <p:ph type="title"/>
          </p:nvPr>
        </p:nvSpPr>
        <p:spPr>
          <a:xfrm>
            <a:off x="439738" y="238125"/>
            <a:ext cx="8550275" cy="1314450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Ресурси та умови для організації діяльності відділу освіти та навчальних закладів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4"/>
          <p:cNvSpPr>
            <a:spLocks noGrp="1"/>
          </p:cNvSpPr>
          <p:nvPr>
            <p:ph type="body" idx="1"/>
          </p:nvPr>
        </p:nvSpPr>
        <p:spPr>
          <a:xfrm>
            <a:off x="339725" y="1651000"/>
            <a:ext cx="8524875" cy="4675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uk-UA" sz="700" smtClean="0"/>
          </a:p>
          <a:p>
            <a:pPr algn="just" eaLnBrk="1" hangingPunct="1"/>
            <a:r>
              <a:rPr lang="uk-UA" sz="2400" smtClean="0"/>
              <a:t>не завершена робота по оформленню законодавчих документів на земельні ділянки 9 навчальних закладів;</a:t>
            </a:r>
          </a:p>
          <a:p>
            <a:r>
              <a:rPr lang="uk-UA" sz="2400" smtClean="0"/>
              <a:t>не проведена обробка дерев’яних конструкцій дахового приміщення вогнетривким розчином;</a:t>
            </a:r>
            <a:r>
              <a:rPr lang="ru-RU" sz="2400" smtClean="0"/>
              <a:t> </a:t>
            </a:r>
            <a:endParaRPr lang="uk-UA" sz="2400" smtClean="0"/>
          </a:p>
          <a:p>
            <a:r>
              <a:rPr lang="uk-UA" sz="2400" smtClean="0"/>
              <a:t>навчальні заклади не в повному обсязі забезпечені первинними засобами пожежогасіння (вогнегасниками);</a:t>
            </a:r>
            <a:endParaRPr lang="uk-UA" sz="2400" smtClean="0">
              <a:latin typeface="Arial" charset="0"/>
            </a:endParaRPr>
          </a:p>
          <a:p>
            <a:r>
              <a:rPr lang="uk-UA" sz="2400" smtClean="0"/>
              <a:t>не дотримується вимоги Закону України «Про загальну середню освіту», у частині призначення педагогічних працівників, які не мають відповідної вищої освіти.</a:t>
            </a:r>
            <a:endParaRPr lang="ru-RU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800"/>
            <a:ext cx="9144000" cy="680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3"/>
          <p:cNvSpPr>
            <a:spLocks noGrp="1"/>
          </p:cNvSpPr>
          <p:nvPr>
            <p:ph type="title"/>
          </p:nvPr>
        </p:nvSpPr>
        <p:spPr>
          <a:xfrm>
            <a:off x="628650" y="238125"/>
            <a:ext cx="7974013" cy="901700"/>
          </a:xfrm>
        </p:spPr>
        <p:txBody>
          <a:bodyPr/>
          <a:lstStyle/>
          <a:p>
            <a:pPr algn="ctr" eaLnBrk="1" hangingPunct="1"/>
            <a:r>
              <a:rPr lang="uk-UA" altLang="uk-UA" sz="3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Науково-методичне забезпечення діяльності навчальних закладів</a:t>
            </a:r>
            <a:endParaRPr lang="ru-RU" sz="32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4"/>
          <p:cNvSpPr>
            <a:spLocks noGrp="1"/>
          </p:cNvSpPr>
          <p:nvPr>
            <p:ph type="body" idx="1"/>
          </p:nvPr>
        </p:nvSpPr>
        <p:spPr>
          <a:xfrm>
            <a:off x="352425" y="1236663"/>
            <a:ext cx="8413750" cy="5459412"/>
          </a:xfrm>
        </p:spPr>
        <p:txBody>
          <a:bodyPr/>
          <a:lstStyle/>
          <a:p>
            <a:pPr eaLnBrk="1" hangingPunct="1"/>
            <a:r>
              <a:rPr lang="uk-UA" sz="2300" smtClean="0"/>
              <a:t>недостатньо використовуються сучасні форми роботи в рамках діяльності методичних об’єднань;</a:t>
            </a:r>
          </a:p>
          <a:p>
            <a:pPr eaLnBrk="1" hangingPunct="1"/>
            <a:r>
              <a:rPr lang="uk-UA" sz="2300" smtClean="0"/>
              <a:t>недостатньо уваги приділяється підготовці до участі в інтелектуальних змаганнях;</a:t>
            </a:r>
          </a:p>
          <a:p>
            <a:pPr eaLnBrk="1" hangingPunct="1"/>
            <a:r>
              <a:rPr lang="uk-UA" sz="2400" smtClean="0"/>
              <a:t>працюють не за фахом 10 (4,3 %) учителів ЗНЗ;</a:t>
            </a:r>
          </a:p>
          <a:p>
            <a:pPr eaLnBrk="1" hangingPunct="1"/>
            <a:r>
              <a:rPr lang="uk-UA" sz="2400" smtClean="0"/>
              <a:t>викладають 2 та більше предметів 120 (52,1 %) учителів:                      2 предмети – 51 учитель (42,5 %), 3 предмети – 31 (25,8 %),               4 предмети – 30 (25 %), 5 предметів – 4 (3,3 %), 6 предметів – 4 (3,3 %);</a:t>
            </a:r>
            <a:endParaRPr lang="uk-UA" sz="2300" smtClean="0"/>
          </a:p>
          <a:p>
            <a:r>
              <a:rPr lang="uk-UA" sz="2400" smtClean="0"/>
              <a:t>у районі не створено Центр практичної психології і соціальної роботи; </a:t>
            </a:r>
          </a:p>
          <a:p>
            <a:r>
              <a:rPr lang="uk-UA" sz="2400" smtClean="0"/>
              <a:t>у навчальних закладах району відсутні соціальні педагоги;</a:t>
            </a:r>
          </a:p>
          <a:p>
            <a:r>
              <a:rPr lang="uk-UA" sz="2400" smtClean="0"/>
              <a:t>у позашкільних навчальних закладах відсутні практичні психологи.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1307</Words>
  <Application>Microsoft Office PowerPoint</Application>
  <PresentationFormat>Экран (4:3)</PresentationFormat>
  <Paragraphs>373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 Light</vt:lpstr>
      <vt:lpstr>Calibri</vt:lpstr>
      <vt:lpstr>Times New Roman</vt:lpstr>
      <vt:lpstr>Verdana</vt:lpstr>
      <vt:lpstr>Wingdings</vt:lpstr>
      <vt:lpstr>Тема Office</vt:lpstr>
      <vt:lpstr>Про підсумки  комплексного вивчення стану роботи відділу освіти Первомайської районної державної адміністрації з питань реалізації державної політики у сфері дошкільної, загальної середньої та позашкільної освіти</vt:lpstr>
      <vt:lpstr>Слайд 2</vt:lpstr>
      <vt:lpstr>Організаційно-правові засади діяльності місцевого органу управління освітою</vt:lpstr>
      <vt:lpstr>Організаційно-правові засади діяльності місцевого органу управління освітою</vt:lpstr>
      <vt:lpstr>Окремі питання управлінської  та контрольно-аналітичної діяльності</vt:lpstr>
      <vt:lpstr>Окремі питання управлінської  та контрольно-аналітичної діяльності</vt:lpstr>
      <vt:lpstr>Ресурси та умови для організації діяльності відділу освіти та навчальних закладів</vt:lpstr>
      <vt:lpstr>Ресурси та умови для організації діяльності відділу освіти та навчальних закладів</vt:lpstr>
      <vt:lpstr>Науково-методичне забезпечення діяльності навчальних закладів</vt:lpstr>
      <vt:lpstr>Діяльність місцевого органу управління освітою та навчальних закладів</vt:lpstr>
      <vt:lpstr>Діяльність місцевого органу управління освітою та навчальних закладів</vt:lpstr>
      <vt:lpstr> </vt:lpstr>
      <vt:lpstr> </vt:lpstr>
      <vt:lpstr> </vt:lpstr>
      <vt:lpstr> </vt:lpstr>
      <vt:lpstr> </vt:lpstr>
      <vt:lpstr> </vt:lpstr>
      <vt:lpstr> </vt:lpstr>
      <vt:lpstr>Результативність участі учнів у Всеукраїнських учнівських олімпіадах</vt:lpstr>
      <vt:lpstr>Результативність участі учнів у Всеукраїнських учнівських олімпіадах</vt:lpstr>
      <vt:lpstr>Загальний висновок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Admin</cp:lastModifiedBy>
  <cp:revision>16</cp:revision>
  <dcterms:created xsi:type="dcterms:W3CDTF">2013-11-19T05:52:05Z</dcterms:created>
  <dcterms:modified xsi:type="dcterms:W3CDTF">2016-01-20T08:10:45Z</dcterms:modified>
</cp:coreProperties>
</file>