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7" r:id="rId5"/>
    <p:sldId id="266" r:id="rId6"/>
    <p:sldId id="265" r:id="rId7"/>
    <p:sldId id="280" r:id="rId8"/>
    <p:sldId id="270" r:id="rId9"/>
    <p:sldId id="281" r:id="rId10"/>
    <p:sldId id="275" r:id="rId11"/>
    <p:sldId id="276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2F29-E701-4755-A0AE-815ECA286C7E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9574-7A06-43B2-801A-ACC9C7026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E8406-A821-4ADC-A85D-A6958C77F063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67556-4E23-4611-BE8F-3BCD8E328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97AA-98B5-4475-A111-989655116FC6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FEA5-4F2B-4AC4-A82B-A3ED9214B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CA8F-9871-4961-AD11-85A03AE39612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A58F-FCB7-4D24-97AB-B504633B1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3D00-940A-4B35-93D9-3FADFAF665F6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0EF-0F29-4019-9C74-63FD293E4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5685-21D5-4224-A52E-D01C0BD22B39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F2829-4C38-4DD8-88F0-888F43C54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22F3-3258-4EA3-B98E-CED8EBBF86B2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4DECB-E54D-4B4F-9FA1-6F7306752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4F3B-A27B-436D-91EC-01045E5351F7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D0D4-2E47-49DF-8122-5B2E3B016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9467C-E9E4-44B6-9A4C-230222BC2280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8AB8-F24A-4F10-B53E-95D64808F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93BC-C452-4771-A03B-1CCD652F6BB0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978C-3C1B-47A4-91F6-A34D9F5A9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B8D8-CB31-4CD6-AC84-3E6866E24E59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E4D2C-AB5D-4EC8-AAA6-C759B194C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E019D-2FE3-410E-A706-AB416E1220DD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FE40-FC46-4A0D-9579-DD158DCEA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4BA05-738F-422C-A63D-C1DCE4BDFB6A}" type="datetimeFigureOut">
              <a:rPr lang="ru-RU"/>
              <a:pPr>
                <a:defRPr/>
              </a:pPr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03B52B-151A-43FF-B1DD-3E425E15D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2305050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000066"/>
                </a:solidFill>
                <a:latin typeface="Arial" charset="0"/>
              </a:rPr>
              <a:t>Державний нагляд (контроль) за навчальними закладами</a:t>
            </a:r>
            <a:endParaRPr lang="ru-RU" b="1" smtClean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828675"/>
          </a:xfrm>
        </p:spPr>
        <p:txBody>
          <a:bodyPr/>
          <a:lstStyle/>
          <a:p>
            <a:pPr marL="174625" eaLnBrk="1" hangingPunct="1"/>
            <a:r>
              <a:rPr lang="uk-UA" sz="3200" b="1" smtClean="0">
                <a:solidFill>
                  <a:srgbClr val="000066"/>
                </a:solidFill>
                <a:latin typeface="Arial" charset="0"/>
              </a:rPr>
              <a:t>Алгоритм дій МОУО з питань організації державного нагляду</a:t>
            </a:r>
            <a:endParaRPr lang="ru-RU" sz="3200" b="1" smtClean="0">
              <a:solidFill>
                <a:srgbClr val="000066"/>
              </a:solidFill>
              <a:latin typeface="Arial" charset="0"/>
            </a:endParaRPr>
          </a:p>
        </p:txBody>
      </p:sp>
      <p:graphicFrame>
        <p:nvGraphicFramePr>
          <p:cNvPr id="24603" name="Group 27"/>
          <p:cNvGraphicFramePr>
            <a:graphicFrameLocks noGrp="1"/>
          </p:cNvGraphicFramePr>
          <p:nvPr>
            <p:ph idx="4294967295"/>
          </p:nvPr>
        </p:nvGraphicFramePr>
        <p:xfrm>
          <a:off x="179388" y="1341438"/>
          <a:ext cx="8686800" cy="4973637"/>
        </p:xfrm>
        <a:graphic>
          <a:graphicData uri="http://schemas.openxmlformats.org/drawingml/2006/table">
            <a:tbl>
              <a:tblPr/>
              <a:tblGrid>
                <a:gridCol w="4876800"/>
                <a:gridCol w="3810000"/>
              </a:tblGrid>
              <a:tr h="2468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 підставі  акта, складеного за результатами здійснення заходу, орган державного нагляду (контролю) ….)   складає   припис,  розпорядження,  інший  розпорядчий документ  щодо  усунення  порушень,  виявлених  під час здійснення заходу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Розпорядчий документ  органу  державного  нагляду  (контролю) щодо  усунення  порушень  складається  у  двох  примірниках:  один примірник надається  керівнику НЗ,  а другий примірник з підписом керівника НЗ щодо  погоджених термінів усунення порушень  вимог  законодавства  залишається  в  органі  державного нагляду (контролю).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 результати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проведення  заходу  державного контролю інформуються засоби масової інформації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протягом </a:t>
                      </a:r>
                      <a:r>
                        <a:rPr kumimoji="0" lang="en-US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ru-RU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робочих днів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з дня завершення здійснення заходу державного нагляду (контролю)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 день видання наказу про результати державного нагляду (контролю)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973138"/>
          </a:xfrm>
        </p:spPr>
        <p:txBody>
          <a:bodyPr/>
          <a:lstStyle/>
          <a:p>
            <a:pPr marL="174625" eaLnBrk="1" hangingPunct="1"/>
            <a:r>
              <a:rPr lang="uk-UA" sz="3200" b="1" smtClean="0">
                <a:solidFill>
                  <a:srgbClr val="000066"/>
                </a:solidFill>
                <a:latin typeface="Arial" charset="0"/>
              </a:rPr>
              <a:t>Алгоритм дій МОУО з питань організації державного нагляду</a:t>
            </a:r>
            <a:endParaRPr lang="ru-RU" sz="2800" b="1" smtClean="0">
              <a:solidFill>
                <a:srgbClr val="860000"/>
              </a:solidFill>
            </a:endParaRPr>
          </a:p>
        </p:txBody>
      </p:sp>
      <p:graphicFrame>
        <p:nvGraphicFramePr>
          <p:cNvPr id="25620" name="Group 20"/>
          <p:cNvGraphicFramePr>
            <a:graphicFrameLocks noGrp="1"/>
          </p:cNvGraphicFramePr>
          <p:nvPr>
            <p:ph idx="4294967295"/>
          </p:nvPr>
        </p:nvGraphicFramePr>
        <p:xfrm>
          <a:off x="250825" y="1444625"/>
          <a:ext cx="8610600" cy="3524250"/>
        </p:xfrm>
        <a:graphic>
          <a:graphicData uri="http://schemas.openxmlformats.org/drawingml/2006/table">
            <a:tbl>
              <a:tblPr/>
              <a:tblGrid>
                <a:gridCol w="4114800"/>
                <a:gridCol w="44958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Навчальний  заклад розробляє  заходи  щодо  усунення виявлених  недоліків  та  вдосконалення  роботи,  які направляє до МОУО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протягом 15  календарних  днів  після отримання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5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Орган державного контролю здійснює перевірку НЗ щодо усунення виявлених недоліків до повної їх ліквідації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не менше  одного  разу  на  рік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66"/>
                </a:solidFill>
              </a:rPr>
              <a:t>Нормативно-правові документи</a:t>
            </a:r>
            <a:endParaRPr lang="ru-RU" sz="3200" b="1" smtClean="0">
              <a:solidFill>
                <a:srgbClr val="000066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908050"/>
            <a:ext cx="8351837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0C0500"/>
                </a:solidFill>
                <a:latin typeface="Times New Roman" pitchFamily="18" charset="0"/>
              </a:rPr>
              <a:t>З</a:t>
            </a:r>
            <a:r>
              <a:rPr lang="uk-UA" sz="2000" b="1" smtClean="0">
                <a:solidFill>
                  <a:srgbClr val="0C0500"/>
                </a:solidFill>
                <a:latin typeface="Times New Roman" pitchFamily="18" charset="0"/>
              </a:rPr>
              <a:t>акон України</a:t>
            </a: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 “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Про основні засади державного нагляду (контролю) у сфері господарської діяльності</a:t>
            </a: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” </a:t>
            </a:r>
            <a:r>
              <a:rPr lang="ru-RU" sz="2000" i="1" smtClean="0">
                <a:solidFill>
                  <a:srgbClr val="0C0500"/>
                </a:solidFill>
                <a:latin typeface="Times New Roman" pitchFamily="18" charset="0"/>
              </a:rPr>
              <a:t>(05 квітня 2007 року № 877-V );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smtClean="0">
                <a:solidFill>
                  <a:srgbClr val="0C0500"/>
                </a:solidFill>
                <a:latin typeface="Times New Roman" pitchFamily="18" charset="0"/>
              </a:rPr>
              <a:t>постановами Кабінету Міністрів України: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 від 30.03.2011 № 311 «Про затвердження критеріїв, за якими оцінюється ступінь ризику від провадження господарської діяльності з надання освітніх послуг у системі загальної середньої і професійно-технічної освіти та визначається періодичність здійснення заходів державного нагляду (контролю)»;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від 08.10.2012 №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 </a:t>
            </a: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910 «Про затвердження критеріїв, за якими оцінюється ступінь ризику від провадження господарської діяльності з надання освітніх послуг у системі дошкільної освіти та визначається періодичність здійснення планових заходів державного нагляду (контролю)»;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від 08.10.2012 № 911 «Про затвердження критеріїв, за якими оцінюється ступінь ризику від провадження господарської діяльності з надання освітніх послуг у системі позашкільної освіти та визначається періодичність здійснення планових заходів державного нагляду (контролю)»;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від 03.05.2012 № 353 «Про затвердження Порядку державного інспектування навчальних закладів»;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uk-UA" sz="3600" b="1" smtClean="0">
                <a:solidFill>
                  <a:srgbClr val="000066"/>
                </a:solidFill>
              </a:rPr>
              <a:t>Нормативно-правові документи</a:t>
            </a:r>
            <a:endParaRPr lang="ru-RU" sz="3600" b="1" smtClean="0">
              <a:solidFill>
                <a:srgbClr val="000066"/>
              </a:solidFill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наказ ДІНЗ України</a:t>
            </a:r>
            <a:r>
              <a:rPr lang="ru-RU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      від 04.07.2012 № 27-а «Про  затвердження типових програм комплексних перевірок дошкільних,  загальноосвітніх, позашкільних та професійно-технічних навчальних закладів»;</a:t>
            </a:r>
            <a:endParaRPr lang="ru-RU" sz="2000" smtClean="0">
              <a:solidFill>
                <a:srgbClr val="0C05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sz="2000" b="1" smtClean="0">
                <a:solidFill>
                  <a:srgbClr val="0C0500"/>
                </a:solidFill>
                <a:latin typeface="Times New Roman" pitchFamily="18" charset="0"/>
              </a:rPr>
              <a:t>накази Міністерства освіти і науки</a:t>
            </a:r>
            <a:r>
              <a:rPr lang="en-US" sz="2000" b="1" smtClean="0">
                <a:solidFill>
                  <a:srgbClr val="0C0500"/>
                </a:solidFill>
                <a:latin typeface="Times New Roman" pitchFamily="18" charset="0"/>
              </a:rPr>
              <a:t> </a:t>
            </a:r>
            <a:r>
              <a:rPr lang="uk-UA" sz="2000" b="1" smtClean="0">
                <a:solidFill>
                  <a:srgbClr val="0C0500"/>
                </a:solidFill>
                <a:latin typeface="Times New Roman" pitchFamily="18" charset="0"/>
              </a:rPr>
              <a:t>України: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від 25.01.2008 № 34 “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Про затвердження Порядку здійснення державного контролю за діяльністю навчальних закладів</a:t>
            </a: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”, зареєстрований 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в Міністерстві юстиції України 01.02.2008 р. за N 77/14768;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від 20.05.2013 № 560 “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Про затвердження уніфікованих форм актів</a:t>
            </a: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”, зареєстрований </a:t>
            </a:r>
            <a:r>
              <a:rPr lang="ru-RU" sz="2000" smtClean="0">
                <a:solidFill>
                  <a:srgbClr val="0C0500"/>
                </a:solidFill>
                <a:latin typeface="Times New Roman" pitchFamily="18" charset="0"/>
              </a:rPr>
              <a:t>в Міністерстві юстиції України 20.06.2013 р. за № 1037/23569;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solidFill>
                  <a:srgbClr val="0C0500"/>
                </a:solidFill>
                <a:latin typeface="Times New Roman" pitchFamily="18" charset="0"/>
              </a:rPr>
              <a:t>від 17.06.2013 № 770 «Про координацію заходів щодо здійснення державного нагляду (контролю) за діяльністю навчальних закладів», зареєстрованого в Міністерстві юстиції України 08.08.2013 р. за № 1348/23880.</a:t>
            </a:r>
            <a:endParaRPr lang="ru-RU" sz="2000" smtClean="0">
              <a:solidFill>
                <a:srgbClr val="0C05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66"/>
                </a:solidFill>
                <a:latin typeface="Arial" charset="0"/>
              </a:rPr>
              <a:t>З</a:t>
            </a:r>
            <a:r>
              <a:rPr lang="uk-UA" sz="2800" b="1" smtClean="0">
                <a:solidFill>
                  <a:srgbClr val="000066"/>
                </a:solidFill>
                <a:latin typeface="Arial" charset="0"/>
              </a:rPr>
              <a:t>акон України </a:t>
            </a:r>
            <a:br>
              <a:rPr lang="uk-UA" sz="2800" b="1" smtClean="0">
                <a:solidFill>
                  <a:srgbClr val="000066"/>
                </a:solidFill>
                <a:latin typeface="Arial" charset="0"/>
              </a:rPr>
            </a:br>
            <a:r>
              <a:rPr lang="uk-UA" sz="2800" b="1" smtClean="0">
                <a:solidFill>
                  <a:srgbClr val="000066"/>
                </a:solidFill>
                <a:latin typeface="Arial" charset="0"/>
              </a:rPr>
              <a:t>“</a:t>
            </a:r>
            <a:r>
              <a:rPr lang="ru-RU" sz="2800" b="1" smtClean="0">
                <a:solidFill>
                  <a:srgbClr val="000066"/>
                </a:solidFill>
                <a:latin typeface="Arial" charset="0"/>
              </a:rPr>
              <a:t>Про основні засади державного нагляду (контролю) у сфері господарської</a:t>
            </a:r>
            <a:r>
              <a:rPr lang="en-US" sz="2800" b="1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rgbClr val="000066"/>
                </a:solidFill>
                <a:latin typeface="Arial" charset="0"/>
              </a:rPr>
              <a:t>діяльності</a:t>
            </a:r>
            <a:r>
              <a:rPr lang="uk-UA" sz="2800" b="1" smtClean="0">
                <a:solidFill>
                  <a:srgbClr val="000066"/>
                </a:solidFill>
                <a:latin typeface="Arial" charset="0"/>
              </a:rPr>
              <a:t>”</a:t>
            </a:r>
            <a:endParaRPr lang="ru-RU" sz="2800" b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700213"/>
            <a:ext cx="8153400" cy="4741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u="sng" smtClean="0">
                <a:latin typeface="Times New Roman" pitchFamily="18" charset="0"/>
              </a:rPr>
              <a:t>Державний   нагляд   (контроль)</a:t>
            </a:r>
            <a:r>
              <a:rPr lang="ru-RU" sz="2400" smtClean="0">
                <a:latin typeface="Times New Roman" pitchFamily="18" charset="0"/>
              </a:rPr>
              <a:t>  -  </a:t>
            </a:r>
            <a:r>
              <a:rPr lang="ru-RU" sz="2400" i="1" smtClean="0">
                <a:latin typeface="Times New Roman" pitchFamily="18" charset="0"/>
              </a:rPr>
              <a:t>діяльність  уповноважених законом</a:t>
            </a:r>
            <a:r>
              <a:rPr lang="ru-RU" sz="2400" smtClean="0">
                <a:latin typeface="Times New Roman" pitchFamily="18" charset="0"/>
              </a:rPr>
              <a:t>  центральних 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органів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виконавчої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влади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</a:rPr>
              <a:t>їх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територіальних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органів</a:t>
            </a:r>
            <a:r>
              <a:rPr lang="en-US" sz="2400" smtClean="0">
                <a:latin typeface="Times New Roman" pitchFamily="18" charset="0"/>
              </a:rPr>
              <a:t>,  </a:t>
            </a:r>
            <a:r>
              <a:rPr lang="ru-RU" sz="2400" smtClean="0">
                <a:latin typeface="Times New Roman" pitchFamily="18" charset="0"/>
              </a:rPr>
              <a:t>державних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колегіальних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органів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ru-RU" sz="2400" u="sng" smtClean="0">
                <a:latin typeface="Times New Roman" pitchFamily="18" charset="0"/>
              </a:rPr>
              <a:t>органів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виконавчої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влади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Автономної</a:t>
            </a:r>
            <a:r>
              <a:rPr lang="en-US" sz="2400" smtClean="0">
                <a:latin typeface="Times New Roman" pitchFamily="18" charset="0"/>
              </a:rPr>
              <a:t>   </a:t>
            </a:r>
            <a:r>
              <a:rPr lang="ru-RU" sz="2400" smtClean="0">
                <a:latin typeface="Times New Roman" pitchFamily="18" charset="0"/>
              </a:rPr>
              <a:t>Республіки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Крим</a:t>
            </a:r>
            <a:r>
              <a:rPr lang="en-US" sz="2400" smtClean="0">
                <a:latin typeface="Times New Roman" pitchFamily="18" charset="0"/>
              </a:rPr>
              <a:t>,  </a:t>
            </a:r>
            <a:r>
              <a:rPr lang="ru-RU" sz="2400" u="sng" smtClean="0">
                <a:latin typeface="Times New Roman" pitchFamily="18" charset="0"/>
              </a:rPr>
              <a:t>органів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місцевого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самоврядування</a:t>
            </a:r>
            <a:r>
              <a:rPr lang="en-US" sz="2400" smtClean="0">
                <a:latin typeface="Times New Roman" pitchFamily="18" charset="0"/>
              </a:rPr>
              <a:t> (</a:t>
            </a:r>
            <a:r>
              <a:rPr lang="ru-RU" sz="2400" smtClean="0">
                <a:latin typeface="Times New Roman" pitchFamily="18" charset="0"/>
              </a:rPr>
              <a:t>далі</a:t>
            </a:r>
            <a:r>
              <a:rPr lang="en-US" sz="2400" smtClean="0">
                <a:latin typeface="Times New Roman" pitchFamily="18" charset="0"/>
              </a:rPr>
              <a:t> - </a:t>
            </a:r>
            <a:r>
              <a:rPr lang="ru-RU" sz="2400" smtClean="0">
                <a:latin typeface="Times New Roman" pitchFamily="18" charset="0"/>
              </a:rPr>
              <a:t>органи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державного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нагляду</a:t>
            </a:r>
            <a:r>
              <a:rPr lang="en-US" sz="2400" smtClean="0">
                <a:latin typeface="Times New Roman" pitchFamily="18" charset="0"/>
              </a:rPr>
              <a:t> (</a:t>
            </a:r>
            <a:r>
              <a:rPr lang="ru-RU" sz="2400" smtClean="0">
                <a:latin typeface="Times New Roman" pitchFamily="18" charset="0"/>
              </a:rPr>
              <a:t>контролю</a:t>
            </a:r>
            <a:r>
              <a:rPr lang="en-US" sz="2400" smtClean="0">
                <a:latin typeface="Times New Roman" pitchFamily="18" charset="0"/>
              </a:rPr>
              <a:t>)) </a:t>
            </a:r>
            <a:r>
              <a:rPr lang="ru-RU" sz="2400" u="sng" smtClean="0">
                <a:latin typeface="Times New Roman" pitchFamily="18" charset="0"/>
              </a:rPr>
              <a:t>в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межах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повноважень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</a:rPr>
              <a:t>передбачених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законом</a:t>
            </a:r>
            <a:r>
              <a:rPr lang="en-US" sz="2400" smtClean="0">
                <a:latin typeface="Times New Roman" pitchFamily="18" charset="0"/>
              </a:rPr>
              <a:t>,  </a:t>
            </a:r>
            <a:r>
              <a:rPr lang="ru-RU" sz="2400" u="sng" smtClean="0">
                <a:latin typeface="Times New Roman" pitchFamily="18" charset="0"/>
              </a:rPr>
              <a:t>щодо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виявлення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та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запобігання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порушенням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вимог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законодавства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суб</a:t>
            </a:r>
            <a:r>
              <a:rPr lang="en-US" sz="2400" u="sng" smtClean="0">
                <a:latin typeface="Times New Roman" pitchFamily="18" charset="0"/>
              </a:rPr>
              <a:t>'</a:t>
            </a:r>
            <a:r>
              <a:rPr lang="ru-RU" sz="2400" u="sng" smtClean="0">
                <a:latin typeface="Times New Roman" pitchFamily="18" charset="0"/>
              </a:rPr>
              <a:t>єктами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господарювання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та</a:t>
            </a:r>
            <a:r>
              <a:rPr lang="en-US" sz="2400" u="sng" smtClean="0">
                <a:latin typeface="Times New Roman" pitchFamily="18" charset="0"/>
              </a:rPr>
              <a:t>  </a:t>
            </a:r>
            <a:r>
              <a:rPr lang="ru-RU" sz="2400" u="sng" smtClean="0">
                <a:latin typeface="Times New Roman" pitchFamily="18" charset="0"/>
              </a:rPr>
              <a:t>забезпечення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інтересів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суспільства</a:t>
            </a:r>
            <a:r>
              <a:rPr lang="en-US" sz="2400" u="sng" smtClean="0">
                <a:latin typeface="Times New Roman" pitchFamily="18" charset="0"/>
              </a:rPr>
              <a:t>,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зокрема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належної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якості</a:t>
            </a:r>
            <a:r>
              <a:rPr lang="en-US" sz="2400" u="sng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продукції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</a:rPr>
              <a:t>робіт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та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</a:rPr>
              <a:t>послуг</a:t>
            </a:r>
            <a:r>
              <a:rPr lang="en-US" sz="2400" u="sng" smtClean="0">
                <a:latin typeface="Times New Roman" pitchFamily="18" charset="0"/>
              </a:rPr>
              <a:t>,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допустимого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рівня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небезпеки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для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населення</a:t>
            </a:r>
            <a:r>
              <a:rPr lang="en-US" sz="2400" smtClean="0">
                <a:latin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</a:rPr>
              <a:t>навколишнього</a:t>
            </a:r>
            <a:r>
              <a:rPr lang="en-US" sz="24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природного</a:t>
            </a:r>
            <a:r>
              <a:rPr lang="en-US" sz="2400" smtClean="0">
                <a:latin typeface="Times New Roman" pitchFamily="18" charset="0"/>
              </a:rPr>
              <a:t>  </a:t>
            </a:r>
            <a:r>
              <a:rPr lang="ru-RU" sz="2400" smtClean="0">
                <a:latin typeface="Times New Roman" pitchFamily="18" charset="0"/>
              </a:rPr>
              <a:t>середовища… (стаття 1).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52400"/>
            <a:ext cx="8353425" cy="14763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66"/>
                </a:solidFill>
              </a:rPr>
              <a:t>З</a:t>
            </a:r>
            <a:r>
              <a:rPr lang="uk-UA" sz="2800" b="1" smtClean="0">
                <a:solidFill>
                  <a:srgbClr val="000066"/>
                </a:solidFill>
              </a:rPr>
              <a:t>акон України </a:t>
            </a:r>
            <a:br>
              <a:rPr lang="uk-UA" sz="2800" b="1" smtClean="0">
                <a:solidFill>
                  <a:srgbClr val="000066"/>
                </a:solidFill>
              </a:rPr>
            </a:br>
            <a:r>
              <a:rPr lang="uk-UA" sz="2800" b="1" smtClean="0">
                <a:solidFill>
                  <a:srgbClr val="000066"/>
                </a:solidFill>
              </a:rPr>
              <a:t>“</a:t>
            </a:r>
            <a:r>
              <a:rPr lang="ru-RU" sz="2800" b="1" smtClean="0">
                <a:solidFill>
                  <a:srgbClr val="000066"/>
                </a:solidFill>
              </a:rPr>
              <a:t>Про основні засади державного нагляду (контролю) у сфері господарської</a:t>
            </a:r>
            <a:r>
              <a:rPr lang="en-US" sz="2800" b="1" smtClean="0">
                <a:solidFill>
                  <a:srgbClr val="000066"/>
                </a:solidFill>
              </a:rPr>
              <a:t> </a:t>
            </a:r>
            <a:r>
              <a:rPr lang="ru-RU" sz="2800" b="1" smtClean="0">
                <a:solidFill>
                  <a:srgbClr val="000066"/>
                </a:solidFill>
              </a:rPr>
              <a:t>діяльності</a:t>
            </a:r>
            <a:r>
              <a:rPr lang="uk-UA" sz="2800" b="1" smtClean="0">
                <a:solidFill>
                  <a:srgbClr val="000066"/>
                </a:solidFill>
              </a:rPr>
              <a:t>”</a:t>
            </a:r>
            <a:endParaRPr lang="ru-RU" sz="2800" b="1" smtClean="0">
              <a:solidFill>
                <a:srgbClr val="000066"/>
              </a:solidFill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628775"/>
            <a:ext cx="8458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</a:rPr>
              <a:t>Державний  нагляд  (контроль)   здійснюється   за   місцем провадження  господарської  діяльності суб'єкта господарювання або його відокремлених підрозділів, або у приміщенні органу державного нагляду (контролю) у випадках, передбачених законом (пункт 1, стаття 4).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</a:rPr>
              <a:t>Органи   державного   нагляду   (контролю)   та   суб'єкти господарювання мають право фіксувати процес  здійснення  планового або  позапланового  заходу  чи кожну окрему дію засобами аудіо- та відеотехніки, не перешкоджаючи здійсненню такого заходу (пункт 8, стаття 4).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2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latin typeface="Times New Roman" pitchFamily="18" charset="0"/>
              </a:rPr>
              <a:t>Діяльність   органів   державного   нагляду   (контролю), пов'язана зі збором інформації, метою якого є отримання відомостей про масові явища та процеси, що відбуваються у сфері господарської діяльності, не вважається заходами державного нагляду (контролю) (пункт 13, стаття 4).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08962" cy="1223963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000066"/>
                </a:solidFill>
                <a:latin typeface="Arial" charset="0"/>
              </a:rPr>
              <a:t>Наказ МОН</a:t>
            </a:r>
            <a:r>
              <a:rPr lang="en-US" sz="2400" b="1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uk-UA" sz="2400" b="1" smtClean="0">
                <a:solidFill>
                  <a:srgbClr val="000066"/>
                </a:solidFill>
                <a:latin typeface="Arial" charset="0"/>
              </a:rPr>
              <a:t>України від 25.01.2008 № 34                  “</a:t>
            </a:r>
            <a:r>
              <a:rPr lang="ru-RU" sz="2400" b="1" smtClean="0">
                <a:solidFill>
                  <a:srgbClr val="000066"/>
                </a:solidFill>
                <a:latin typeface="Arial" charset="0"/>
              </a:rPr>
              <a:t>Про затвердження Порядку здійснення державного контролю за діяльністю навчальних закладів</a:t>
            </a:r>
            <a:r>
              <a:rPr lang="uk-UA" sz="2400" b="1" smtClean="0">
                <a:solidFill>
                  <a:srgbClr val="000066"/>
                </a:solidFill>
                <a:latin typeface="Arial" charset="0"/>
              </a:rPr>
              <a:t>”</a:t>
            </a:r>
            <a:endParaRPr lang="ru-RU" sz="2400" b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9458" name="Rectangle 4"/>
          <p:cNvSpPr>
            <a:spLocks noGrp="1"/>
          </p:cNvSpPr>
          <p:nvPr>
            <p:ph type="body" idx="1"/>
          </p:nvPr>
        </p:nvSpPr>
        <p:spPr>
          <a:xfrm>
            <a:off x="395288" y="1700213"/>
            <a:ext cx="8497887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u="sng" smtClean="0">
                <a:latin typeface="Times New Roman" pitchFamily="18" charset="0"/>
              </a:rPr>
              <a:t>Державний контроль здійснюється: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ru-RU" sz="2200" smtClean="0">
                <a:solidFill>
                  <a:srgbClr val="0C0500"/>
                </a:solidFill>
                <a:latin typeface="Times New Roman" pitchFamily="18" charset="0"/>
              </a:rPr>
              <a:t>у навчальних    закладах    комунальної    форми   власності, загальноосвітніх  і   професійно-технічних   навчальних   закладах державної   та   приватної   форм   власності   за  територіальною приналежністю, крім Міністерства освіти і науки України, Державної інспекції  навчальних  закладів,  -  Міністерством  освіти і науки Автономної Республіки Крим,  органами управління освітою обласних, Київської   та   Севастопольської   міських,   районних  державних адміністрацій та органами місцевого самоврядування  (пункт 2, розділ І).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200" smtClean="0">
              <a:solidFill>
                <a:srgbClr val="0C05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u="sng" smtClean="0">
                <a:latin typeface="Times New Roman" pitchFamily="18" charset="0"/>
              </a:rPr>
              <a:t>Основними формами державного контролю є:</a:t>
            </a:r>
            <a:r>
              <a:rPr lang="ru-RU" sz="22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chemeClr val="tx2"/>
                </a:solidFill>
                <a:latin typeface="Times New Roman" pitchFamily="18" charset="0"/>
              </a:rPr>
              <a:t>    </a:t>
            </a:r>
            <a:r>
              <a:rPr lang="ru-RU" sz="2200" smtClean="0">
                <a:solidFill>
                  <a:srgbClr val="0C0500"/>
                </a:solidFill>
                <a:latin typeface="Times New Roman" pitchFamily="18" charset="0"/>
              </a:rPr>
              <a:t>у професійно-технічних    та    загальноосвітніх   навчальних закладах  -  атестація,  інспектування,  комплексні  та  тематичні перевірки (пункт 3, розділ І).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0066"/>
                </a:solidFill>
                <a:latin typeface="Arial" charset="0"/>
              </a:rPr>
              <a:t>Алгоритм дій МОУО з питань організації державного нагляду</a:t>
            </a:r>
            <a:endParaRPr lang="ru-RU" sz="3200" b="1" smtClean="0">
              <a:solidFill>
                <a:srgbClr val="000066"/>
              </a:solidFill>
              <a:latin typeface="Arial" charset="0"/>
            </a:endParaRPr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>
            <p:ph idx="1"/>
          </p:nvPr>
        </p:nvGraphicFramePr>
        <p:xfrm>
          <a:off x="323850" y="1412875"/>
          <a:ext cx="8569325" cy="5038725"/>
        </p:xfrm>
        <a:graphic>
          <a:graphicData uri="http://schemas.openxmlformats.org/drawingml/2006/table">
            <a:tbl>
              <a:tblPr/>
              <a:tblGrid>
                <a:gridCol w="4475163"/>
                <a:gridCol w="409416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Планові  заходи  здійснюються  відповідно  до  річних  або квартальних планів,  які затверджуються органом державного нагляду (контролю) та доводяться до відома НЗ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Річний план - до 1 грудня року, що передує плановому,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Квартальні плани - до 25 числа останнього місяця  кварталу, що передує плановому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Плановий державний контроль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здійснюється за програмою, яку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розробляє орган державного контролю, і направляє до навчального закладу.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(інспектування – уніфікована форма акта;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комплексна перевірка – Типова програма;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тематична перевірка – програма із окремих питань Типової програми)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10 днів до початку  проведення державного нагляду.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9144000" cy="533400"/>
          </a:xfrm>
        </p:spPr>
        <p:txBody>
          <a:bodyPr/>
          <a:lstStyle/>
          <a:p>
            <a:pPr marL="174625" eaLnBrk="1" hangingPunct="1"/>
            <a:r>
              <a:rPr lang="uk-UA" sz="3200" b="1" smtClean="0">
                <a:solidFill>
                  <a:srgbClr val="000066"/>
                </a:solidFill>
                <a:latin typeface="Arial" charset="0"/>
              </a:rPr>
              <a:t>Алгоритм дій МОУО з питань організації державного нагляду</a:t>
            </a:r>
            <a:endParaRPr lang="ru-RU" sz="3200" b="1" smtClean="0">
              <a:solidFill>
                <a:srgbClr val="000066"/>
              </a:solidFill>
              <a:latin typeface="Arial" charset="0"/>
            </a:endParaRPr>
          </a:p>
        </p:txBody>
      </p:sp>
      <p:graphicFrame>
        <p:nvGraphicFramePr>
          <p:cNvPr id="20526" name="Group 46"/>
          <p:cNvGraphicFramePr>
            <a:graphicFrameLocks noGrp="1"/>
          </p:cNvGraphicFramePr>
          <p:nvPr>
            <p:ph idx="4294967295"/>
          </p:nvPr>
        </p:nvGraphicFramePr>
        <p:xfrm>
          <a:off x="250825" y="1268413"/>
          <a:ext cx="8610600" cy="5168900"/>
        </p:xfrm>
        <a:graphic>
          <a:graphicData uri="http://schemas.openxmlformats.org/drawingml/2006/table">
            <a:tbl>
              <a:tblPr/>
              <a:tblGrid>
                <a:gridCol w="5041900"/>
                <a:gridCol w="35687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Термін  проведення  державного  контролю залежить від типу навчального закладу,  форми контролю,  покладених завдань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може перевищувати п'ятнадцяти календарних днів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підставі наказу оформляється посвідчення  (направлення)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нізніше ніж за 1 день до перевірки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 результатами  здійснення  планового  або  позапланового заходу органом державного нагляду (контролю), у разі виявлення порушень вимог законодавства,  складається акт та доводиться до відома керівника НЗ, оголошується на педагогічній раді (нараді у керівника НЗ) (акт складається в 2-х екземплярах).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Якщо суб'єкт  господарювання  не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погоджується  з актом,  він підписує акт із зауваженнями.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 пізніше останнього дня перевірки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81200" y="-242888"/>
            <a:ext cx="1301115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851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Державний нагляд (контроль) за навчальними закладами</vt:lpstr>
      <vt:lpstr>Нормативно-правові документи</vt:lpstr>
      <vt:lpstr>Нормативно-правові документи</vt:lpstr>
      <vt:lpstr>Закон України  “Про основні засади державного нагляду (контролю) у сфері господарської діяльності”</vt:lpstr>
      <vt:lpstr>Закон України  “Про основні засади державного нагляду (контролю) у сфері господарської діяльності”</vt:lpstr>
      <vt:lpstr>Наказ МОН України від 25.01.2008 № 34                  “Про затвердження Порядку здійснення державного контролю за діяльністю навчальних закладів”</vt:lpstr>
      <vt:lpstr>Алгоритм дій МОУО з питань організації державного нагляду</vt:lpstr>
      <vt:lpstr>Алгоритм дій МОУО з питань організації державного нагляду</vt:lpstr>
      <vt:lpstr>Слайд 9</vt:lpstr>
      <vt:lpstr>Алгоритм дій МОУО з питань організації державного нагляду</vt:lpstr>
      <vt:lpstr>Алгоритм дій МОУО з питань організації державного нагляду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Admin</cp:lastModifiedBy>
  <cp:revision>5</cp:revision>
  <dcterms:created xsi:type="dcterms:W3CDTF">2013-01-28T19:28:30Z</dcterms:created>
  <dcterms:modified xsi:type="dcterms:W3CDTF">2016-02-01T09:45:57Z</dcterms:modified>
</cp:coreProperties>
</file>