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8"/>
  </p:notesMasterIdLst>
  <p:sldIdLst>
    <p:sldId id="256" r:id="rId2"/>
    <p:sldId id="265" r:id="rId3"/>
    <p:sldId id="272" r:id="rId4"/>
    <p:sldId id="273" r:id="rId5"/>
    <p:sldId id="271" r:id="rId6"/>
    <p:sldId id="258" r:id="rId7"/>
    <p:sldId id="274" r:id="rId8"/>
    <p:sldId id="260" r:id="rId9"/>
    <p:sldId id="261" r:id="rId10"/>
    <p:sldId id="262" r:id="rId11"/>
    <p:sldId id="263" r:id="rId12"/>
    <p:sldId id="264" r:id="rId13"/>
    <p:sldId id="257" r:id="rId14"/>
    <p:sldId id="269" r:id="rId15"/>
    <p:sldId id="277" r:id="rId16"/>
    <p:sldId id="278" r:id="rId17"/>
  </p:sldIdLst>
  <p:sldSz cx="9144000" cy="6858000" type="screen4x3"/>
  <p:notesSz cx="6735763" cy="9866313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52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/>
          <a:lstStyle>
            <a:lvl1pPr algn="r">
              <a:defRPr sz="1200"/>
            </a:lvl1pPr>
          </a:lstStyle>
          <a:p>
            <a:fld id="{002010D1-7162-4187-90A2-B9AEFDF5F3F1}" type="datetimeFigureOut">
              <a:rPr lang="ru-RU" smtClean="0"/>
              <a:t>20.01.2016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901700" y="739775"/>
            <a:ext cx="4932363" cy="37004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0334" tIns="45167" rIns="90334" bIns="45167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73577" y="4685948"/>
            <a:ext cx="5388610" cy="4440313"/>
          </a:xfrm>
          <a:prstGeom prst="rect">
            <a:avLst/>
          </a:prstGeom>
        </p:spPr>
        <p:txBody>
          <a:bodyPr vert="horz" lIns="90334" tIns="45167" rIns="90334" bIns="45167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371895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15373" y="9371895"/>
            <a:ext cx="2918831" cy="492844"/>
          </a:xfrm>
          <a:prstGeom prst="rect">
            <a:avLst/>
          </a:prstGeom>
        </p:spPr>
        <p:txBody>
          <a:bodyPr vert="horz" lIns="90334" tIns="45167" rIns="90334" bIns="45167" rtlCol="0" anchor="b"/>
          <a:lstStyle>
            <a:lvl1pPr algn="r">
              <a:defRPr sz="1200"/>
            </a:lvl1pPr>
          </a:lstStyle>
          <a:p>
            <a:fld id="{46C67BFB-5AA0-4400-ADD4-6E571195AC27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7530902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D077-6A92-4C16-A0EC-697623167AD5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73D28A-D07D-42A6-ABC1-5AABF27F96E6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3CAD0F-2481-4579-B681-553679994F83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9DA9959-209F-48EE-AFB9-776DD33E8AF1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850D36-D644-4C83-B8BF-C17043183781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E233EF9-9254-4645-A429-1302B5A5094A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98B38E0-D301-46AA-B9DF-57545EEA46D9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CE98514-4439-4F1F-B8E1-E0F6E3A74AC7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A599655-EEC6-4AF2-9D2D-7570DA208E04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E017A1-7813-46CE-B0EF-5E114124892D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1FC119-055E-4BA8-828D-017A073BB53E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7000" b="-7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E5FF89-C98B-4926-BA17-16617782DD6F}" type="datetime1">
              <a:rPr lang="ru-RU" smtClean="0"/>
              <a:t>20.01.2016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71600" y="332656"/>
            <a:ext cx="7956376" cy="3096344"/>
          </a:xfrm>
        </p:spPr>
        <p:txBody>
          <a:bodyPr>
            <a:noAutofit/>
          </a:bodyPr>
          <a:lstStyle/>
          <a:p>
            <a:r>
              <a:rPr lang="uk-UA" sz="54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Заходи щодо проведення Року англійської мови в Харківській області</a:t>
            </a:r>
            <a:endParaRPr lang="uk-UA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619672" y="3944336"/>
            <a:ext cx="5760640" cy="2894152"/>
          </a:xfrm>
        </p:spPr>
        <p:txBody>
          <a:bodyPr rtlCol="0">
            <a:noAutofit/>
          </a:bodyPr>
          <a:lstStyle/>
          <a:p>
            <a:pPr algn="l"/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Покроєва Любов Денисівна, </a:t>
            </a:r>
            <a:endParaRPr lang="ru-RU" altLang="ru-RU" sz="2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l"/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ректор КВНЗ «Харківська</a:t>
            </a:r>
            <a:endParaRPr lang="en-US" altLang="ru-RU" sz="2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l"/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академія неперервної освіти»,</a:t>
            </a:r>
            <a:endParaRPr lang="en-US" altLang="ru-RU" sz="2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l"/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кандидат педагогічних наук</a:t>
            </a:r>
            <a:r>
              <a:rPr lang="uk-UA" altLang="ru-RU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,</a:t>
            </a:r>
            <a:endParaRPr lang="en-US" altLang="ru-RU" sz="2600" b="1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l"/>
            <a:r>
              <a:rPr lang="uk-UA" altLang="ru-RU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доцент</a:t>
            </a:r>
            <a:r>
              <a:rPr lang="uk-UA" altLang="ru-RU" sz="2600" b="1" dirty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, </a:t>
            </a:r>
            <a:r>
              <a:rPr lang="uk-UA" altLang="ru-RU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заслужений працівник</a:t>
            </a:r>
            <a:endParaRPr lang="en-US" altLang="ru-RU" sz="2600" b="1" dirty="0" smtClean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  <a:p>
            <a:pPr algn="l"/>
            <a:r>
              <a:rPr lang="uk-UA" altLang="ru-RU" sz="2600" b="1" dirty="0" smtClean="0">
                <a:solidFill>
                  <a:schemeClr val="tx2">
                    <a:lumMod val="75000"/>
                  </a:schemeClr>
                </a:solidFill>
                <a:latin typeface="Georgia" pitchFamily="18" charset="0"/>
              </a:rPr>
              <a:t>освіти України</a:t>
            </a:r>
            <a:endParaRPr lang="ru-RU" sz="2600" b="1" dirty="0">
              <a:solidFill>
                <a:schemeClr val="tx2">
                  <a:lumMod val="75000"/>
                </a:schemeClr>
              </a:solidFill>
              <a:latin typeface="Georgia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05411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0000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Літні мовні табори 2015 р. </a:t>
            </a:r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</a:t>
            </a:r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ЗНЗ м. Харкова)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22309900"/>
              </p:ext>
            </p:extLst>
          </p:nvPr>
        </p:nvGraphicFramePr>
        <p:xfrm>
          <a:off x="0" y="1700809"/>
          <a:ext cx="9160477" cy="5157193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8000"/>
                <a:gridCol w="1008000"/>
                <a:gridCol w="1152000"/>
                <a:gridCol w="1872000"/>
                <a:gridCol w="1800000"/>
                <a:gridCol w="1386000"/>
                <a:gridCol w="1114477"/>
              </a:tblGrid>
              <a:tr h="1809535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ЗНЗ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учнів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учнів (І та ІІ і.м.)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</a:t>
                      </a:r>
                      <a:r>
                        <a:rPr lang="uk-UA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студентів-волонтерів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волонте-рів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учите-лів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57943">
                <a:tc rowSpan="6"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54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1512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uk-UA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81847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281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579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231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uk-UA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17035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79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ru-RU" sz="2400" u="none" strike="noStrike" kern="1200" dirty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uk-UA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7237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79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uk-UA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463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іспанська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79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b" latinLnBrk="0" hangingPunct="1"/>
                      <a:r>
                        <a:rPr lang="uk-UA" sz="24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</a:t>
                      </a:r>
                      <a:endParaRPr lang="ru-RU" sz="2400" u="none" strike="noStrike" kern="120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корейська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7943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2002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10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7221251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Найбільша кількість закладів, на базі яких проводились ЛМТ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33264" y="1600200"/>
            <a:ext cx="6840000" cy="5040000"/>
          </a:xfrm>
        </p:spPr>
        <p:txBody>
          <a:bodyPr>
            <a:noAutofit/>
          </a:bodyPr>
          <a:lstStyle/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Київський – 15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Барвінківський – 13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Харківський – 13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Краснокутський – 12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Дзержинський – 9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Московський – 8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Зачепилівський – 7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Орджонікідзевський – 7 </a:t>
            </a:r>
            <a:endParaRPr lang="ru-RU" sz="3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11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032016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rmAutofit/>
          </a:bodyPr>
          <a:lstStyle/>
          <a:p>
            <a:r>
              <a:rPr lang="uk-UA" sz="5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ЛМТ на базі 1 закладу </a:t>
            </a:r>
            <a:endParaRPr lang="ru-RU" sz="5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3224" y="1600200"/>
            <a:ext cx="8435280" cy="4525963"/>
          </a:xfrm>
        </p:spPr>
        <p:txBody>
          <a:bodyPr numCol="2">
            <a:noAutofit/>
          </a:bodyPr>
          <a:lstStyle/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Богодухівський 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Борівський 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Валківський 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Дворічанський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Ізюмський 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Куп</a:t>
            </a:r>
            <a:r>
              <a:rPr 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’</a:t>
            </a:r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янський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Лозівський </a:t>
            </a:r>
            <a:endParaRPr lang="uk-UA" sz="3000" b="1" dirty="0" smtClean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endParaRPr lang="uk-UA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Нововодолазький 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Первомайський 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Шевченківський 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м. Куп</a:t>
            </a:r>
            <a:r>
              <a:rPr lang="en-US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’</a:t>
            </a:r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янськ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м. Лозова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м. Чугуїв</a:t>
            </a:r>
          </a:p>
          <a:p>
            <a:r>
              <a:rPr lang="uk-UA" sz="3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Жовтневий </a:t>
            </a:r>
            <a:endParaRPr lang="ru-RU" sz="3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412072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Autofit/>
          </a:bodyPr>
          <a:lstStyle/>
          <a:p>
            <a:r>
              <a:rPr lang="uk-UA" sz="4800" b="1" dirty="0">
                <a:solidFill>
                  <a:srgbClr val="C0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Райони, в яких не було організовано ЛМТ</a:t>
            </a:r>
            <a:endParaRPr lang="ru-RU" sz="4800" b="1" dirty="0">
              <a:solidFill>
                <a:srgbClr val="C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4368" y="1600200"/>
            <a:ext cx="6840000" cy="5040000"/>
          </a:xfrm>
        </p:spPr>
        <p:txBody>
          <a:bodyPr>
            <a:normAutofit/>
          </a:bodyPr>
          <a:lstStyle/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Близнюківський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Зміївський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Кегичівський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Коломацький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Сахновщинський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Чугуївський </a:t>
            </a:r>
          </a:p>
          <a:p>
            <a:r>
              <a:rPr lang="uk-UA" sz="34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м. Первомайський</a:t>
            </a:r>
            <a:endParaRPr lang="ru-RU" sz="34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39793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Типи літніх мовних 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таборів</a:t>
            </a:r>
            <a:b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 </a:t>
            </a: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програмами: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812360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 програма на базі ЗНЗ: </a:t>
            </a:r>
            <a:endParaRPr lang="uk-UA" sz="4000" b="1" dirty="0" smtClean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</a:t>
            </a:r>
            <a:r>
              <a:rPr lang="uk-UA" sz="4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або 2 тижні; </a:t>
            </a:r>
            <a:endParaRPr lang="uk-UA" sz="4000" b="1" dirty="0" smtClean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 </a:t>
            </a:r>
            <a:r>
              <a:rPr lang="uk-UA" sz="4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не передбачене; </a:t>
            </a:r>
            <a:endParaRPr lang="uk-UA" sz="4000" b="1" dirty="0" smtClean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4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</a:t>
            </a:r>
            <a:r>
              <a:rPr lang="uk-UA" sz="4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 учителі навчальних закладів, студенти, </a:t>
            </a:r>
            <a:r>
              <a:rPr lang="uk-UA" sz="4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волонтери;</a:t>
            </a:r>
            <a:endParaRPr lang="uk-UA" sz="40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9494997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Типи літніх мовних 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таборів</a:t>
            </a:r>
            <a:b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 </a:t>
            </a: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програмами: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812360" cy="4536504"/>
          </a:xfrm>
        </p:spPr>
        <p:txBody>
          <a:bodyPr>
            <a:noAutofit/>
          </a:bodyPr>
          <a:lstStyle/>
          <a:p>
            <a:pPr marL="0" indent="0" algn="ctr">
              <a:buNone/>
            </a:pPr>
            <a:r>
              <a:rPr lang="uk-UA" sz="4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ІІ програма на базі ЗНЗ: </a:t>
            </a:r>
          </a:p>
          <a:p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</a:t>
            </a:r>
            <a:r>
              <a:rPr lang="uk-UA" sz="34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 або 2 тижні</a:t>
            </a:r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 </a:t>
            </a:r>
            <a:r>
              <a:rPr lang="uk-UA" sz="34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рахунок джерел не заборонених законодавством (спонсорських надходжень, місцевих бюджетів, батьківських коштів); </a:t>
            </a:r>
            <a:endParaRPr lang="uk-UA" sz="3400" b="1" dirty="0" smtClean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</a:t>
            </a:r>
            <a:r>
              <a:rPr lang="uk-UA" sz="34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 учителі навчальних закладів, студенти, волонтери</a:t>
            </a:r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  <a:endParaRPr lang="uk-UA" sz="34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3948292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440000"/>
          </a:xfrm>
        </p:spPr>
        <p:txBody>
          <a:bodyPr>
            <a:noAutofit/>
          </a:bodyPr>
          <a:lstStyle/>
          <a:p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Типи літніх мовних </a:t>
            </a: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таборів</a:t>
            </a:r>
            <a:b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40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 </a:t>
            </a:r>
            <a:r>
              <a:rPr lang="uk-UA" sz="4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програмами:</a:t>
            </a:r>
            <a:endParaRPr lang="ru-RU" sz="4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340768"/>
            <a:ext cx="7812360" cy="4536504"/>
          </a:xfrm>
        </p:spPr>
        <p:txBody>
          <a:bodyPr>
            <a:noAutofit/>
          </a:bodyPr>
          <a:lstStyle/>
          <a:p>
            <a:pPr marL="0" indent="0" algn="ctr">
              <a:lnSpc>
                <a:spcPts val="4100"/>
              </a:lnSpc>
              <a:spcBef>
                <a:spcPts val="0"/>
              </a:spcBef>
              <a:buNone/>
            </a:pPr>
            <a:r>
              <a:rPr lang="uk-UA" sz="4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ІІІ </a:t>
            </a:r>
            <a:r>
              <a:rPr lang="uk-UA" sz="4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програма на базі </a:t>
            </a:r>
            <a:endParaRPr lang="uk-UA" sz="4000" b="1" dirty="0" smtClean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ctr">
              <a:lnSpc>
                <a:spcPts val="4100"/>
              </a:lnSpc>
              <a:spcBef>
                <a:spcPts val="0"/>
              </a:spcBef>
              <a:buNone/>
            </a:pPr>
            <a:r>
              <a:rPr lang="uk-UA" sz="4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оздоровчих </a:t>
            </a:r>
            <a:r>
              <a:rPr lang="uk-UA" sz="4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літніх </a:t>
            </a:r>
            <a:r>
              <a:rPr lang="uk-UA" sz="4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таборів: </a:t>
            </a:r>
            <a:endParaRPr lang="uk-UA" sz="40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тривалість </a:t>
            </a:r>
            <a:r>
              <a:rPr lang="uk-UA" sz="34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2 або 3 тижні</a:t>
            </a:r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;</a:t>
            </a:r>
          </a:p>
          <a:p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харчування </a:t>
            </a:r>
            <a:r>
              <a:rPr lang="uk-UA" sz="34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 рахунок джерел не заборонених законодавством (спонсорських надходжень, місцевих бюджетів, батьківських коштів</a:t>
            </a:r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);</a:t>
            </a:r>
          </a:p>
          <a:p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заняття </a:t>
            </a:r>
            <a:r>
              <a:rPr lang="uk-UA" sz="34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проводять учителі навчальних закладів, </a:t>
            </a:r>
            <a:r>
              <a:rPr lang="uk-UA" sz="34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студенти, 		волонтери.</a:t>
            </a:r>
            <a:endParaRPr lang="uk-UA" sz="34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16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9782716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1"/>
          <p:cNvSpPr txBox="1">
            <a:spLocks/>
          </p:cNvSpPr>
          <p:nvPr/>
        </p:nvSpPr>
        <p:spPr>
          <a:xfrm>
            <a:off x="179512" y="188640"/>
            <a:ext cx="8964488" cy="502657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uk-UA" sz="4800" b="1" dirty="0" smtClean="0">
                <a:solidFill>
                  <a:srgbClr val="002060"/>
                </a:solidFill>
                <a:latin typeface="Georgia" pitchFamily="18" charset="0"/>
              </a:rPr>
              <a:t>2016 рік оголошено </a:t>
            </a:r>
            <a:r>
              <a:rPr lang="en-US" sz="4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4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4800" b="1" dirty="0" smtClean="0">
                <a:solidFill>
                  <a:srgbClr val="002060"/>
                </a:solidFill>
                <a:latin typeface="Georgia" pitchFamily="18" charset="0"/>
              </a:rPr>
              <a:t>Роком англійської</a:t>
            </a:r>
            <a:r>
              <a:rPr lang="en-US" sz="4800" b="1" dirty="0" smtClean="0">
                <a:solidFill>
                  <a:srgbClr val="002060"/>
                </a:solidFill>
                <a:latin typeface="Georgia" pitchFamily="18" charset="0"/>
              </a:rPr>
              <a:t/>
            </a:r>
            <a:br>
              <a:rPr lang="en-US" sz="4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4800" b="1" dirty="0" smtClean="0">
                <a:solidFill>
                  <a:srgbClr val="002060"/>
                </a:solidFill>
                <a:latin typeface="Georgia" pitchFamily="18" charset="0"/>
              </a:rPr>
              <a:t> мови в Україні </a:t>
            </a:r>
            <a:br>
              <a:rPr lang="uk-UA" sz="4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4800" b="1" dirty="0" smtClean="0">
                <a:solidFill>
                  <a:srgbClr val="002060"/>
                </a:solidFill>
                <a:latin typeface="Georgia" pitchFamily="18" charset="0"/>
              </a:rPr>
              <a:t>(Указ </a:t>
            </a:r>
          </a:p>
          <a:p>
            <a:r>
              <a:rPr lang="uk-UA" sz="4800" b="1" dirty="0" smtClean="0">
                <a:solidFill>
                  <a:srgbClr val="002060"/>
                </a:solidFill>
                <a:latin typeface="Georgia" pitchFamily="18" charset="0"/>
              </a:rPr>
              <a:t>Президента України </a:t>
            </a:r>
            <a:br>
              <a:rPr lang="uk-UA" sz="4800" b="1" dirty="0" smtClean="0">
                <a:solidFill>
                  <a:srgbClr val="002060"/>
                </a:solidFill>
                <a:latin typeface="Georgia" pitchFamily="18" charset="0"/>
              </a:rPr>
            </a:br>
            <a:r>
              <a:rPr lang="uk-UA" sz="4800" b="1" dirty="0" smtClean="0">
                <a:solidFill>
                  <a:srgbClr val="002060"/>
                </a:solidFill>
                <a:latin typeface="Georgia" pitchFamily="18" charset="0"/>
              </a:rPr>
              <a:t>від 16 листопада 2015 року № 641/2015) </a:t>
            </a:r>
            <a:endParaRPr lang="ru-RU" sz="4800" b="1" dirty="0">
              <a:solidFill>
                <a:srgbClr val="002060"/>
              </a:solidFill>
              <a:latin typeface="Georgia" pitchFamily="18" charset="0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2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6014564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1052736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 виконання </a:t>
            </a:r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Указу заплановані </a:t>
            </a:r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заходи: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8218800" cy="5400000"/>
          </a:xfrm>
        </p:spPr>
        <p:txBody>
          <a:bodyPr>
            <a:noAutofit/>
          </a:bodyPr>
          <a:lstStyle/>
          <a:p>
            <a:r>
              <a:rPr lang="uk-UA" sz="26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Запровадження вивчення англійської мови як другої іноземної у ЗНЗ, у яких вона не </a:t>
            </a:r>
            <a:r>
              <a:rPr lang="uk-UA" sz="26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вивчається;</a:t>
            </a:r>
            <a:endParaRPr lang="uk-UA" sz="26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uk-UA" sz="26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Розширення мережі гуртків з вивчення англійської мови у ПНЗ, а також практики її застосування в роботі з вихованцями, учнями і слухачами за різними напрямами позашкільної </a:t>
            </a:r>
            <a:r>
              <a:rPr lang="uk-UA" sz="26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освіти; </a:t>
            </a:r>
            <a:endParaRPr lang="uk-UA" sz="26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uk-UA" sz="26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Проведення фахових конкурсів, олімпіад та інших змагань з англійської мови серед педагогічних, науково-педагогічних працівників, учнів та </a:t>
            </a:r>
            <a:r>
              <a:rPr lang="uk-UA" sz="26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студентів;</a:t>
            </a:r>
            <a:endParaRPr lang="uk-UA" sz="26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3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094780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1052736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 виконання </a:t>
            </a:r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Указу заплановані </a:t>
            </a:r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заходи: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99592" y="1124744"/>
            <a:ext cx="8218800" cy="5400000"/>
          </a:xfrm>
        </p:spPr>
        <p:txBody>
          <a:bodyPr>
            <a:noAutofit/>
          </a:bodyPr>
          <a:lstStyle/>
          <a:p>
            <a:r>
              <a:rPr lang="uk-UA" sz="3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Розвиток </a:t>
            </a:r>
            <a:r>
              <a:rPr lang="uk-UA" sz="3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взаємного обміну учнями, студентами між навчальними закладами України та держав, у яких англійська мова є основною мовою спілкування;</a:t>
            </a:r>
          </a:p>
          <a:p>
            <a:pPr lvl="0"/>
            <a:r>
              <a:rPr lang="uk-UA" sz="3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Активізація участі загальноосвітніх навчальних закладів України в навчальній програмі </a:t>
            </a:r>
            <a:r>
              <a:rPr lang="uk-UA" sz="3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Європейського</a:t>
            </a:r>
            <a:br>
              <a:rPr lang="uk-UA" sz="3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</a:br>
            <a:r>
              <a:rPr lang="uk-UA" sz="3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Союзу </a:t>
            </a:r>
            <a:r>
              <a:rPr lang="uk-UA" sz="3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«</a:t>
            </a:r>
            <a:r>
              <a:rPr lang="en-US" sz="3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E</a:t>
            </a:r>
            <a:r>
              <a:rPr lang="uk-UA" sz="3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-</a:t>
            </a:r>
            <a:r>
              <a:rPr lang="en-US" sz="30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Twinning Plus</a:t>
            </a:r>
            <a:r>
              <a:rPr lang="uk-UA" sz="30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»;</a:t>
            </a:r>
            <a:endParaRPr lang="uk-UA" sz="30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4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1112507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11560" y="0"/>
            <a:ext cx="8532440" cy="1052736"/>
          </a:xfrm>
        </p:spPr>
        <p:txBody>
          <a:bodyPr>
            <a:noAutofit/>
          </a:bodyPr>
          <a:lstStyle/>
          <a:p>
            <a:pPr>
              <a:lnSpc>
                <a:spcPts val="5000"/>
              </a:lnSpc>
            </a:pPr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На виконання </a:t>
            </a:r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Указу заплановані </a:t>
            </a:r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заходи: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9248" y="1124744"/>
            <a:ext cx="8219256" cy="5400600"/>
          </a:xfrm>
        </p:spPr>
        <p:txBody>
          <a:bodyPr>
            <a:noAutofit/>
          </a:bodyPr>
          <a:lstStyle/>
          <a:p>
            <a:pPr lvl="0"/>
            <a:r>
              <a:rPr lang="uk-UA" sz="28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Започаткування проекту підвищення фахової кваліфікації педагогічних і науково-педагогічних працівників з англійської мови</a:t>
            </a:r>
            <a:r>
              <a:rPr lang="uk-UA" sz="28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;</a:t>
            </a:r>
          </a:p>
          <a:p>
            <a:r>
              <a:rPr lang="uk-UA" sz="28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Розвиток </a:t>
            </a:r>
            <a:r>
              <a:rPr lang="uk-UA" sz="28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міжнародного співробітництва щодо залучення до викладання англійської мови іноземних фахівців, які є її носіями, у тому числі </a:t>
            </a:r>
            <a:r>
              <a:rPr lang="uk-UA" sz="28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волонтерів;</a:t>
            </a:r>
            <a:endParaRPr lang="ru-RU" sz="28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r>
              <a:rPr lang="uk-UA" sz="2800" b="1" dirty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Розширення мережі літніх мовних таборів з метою вивчення іноземних мов в </a:t>
            </a:r>
            <a:r>
              <a:rPr lang="uk-UA" sz="2800" b="1" dirty="0" smtClean="0">
                <a:solidFill>
                  <a:srgbClr val="1E1EA2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Україні.</a:t>
            </a:r>
            <a:endParaRPr lang="uk-UA" sz="2800" b="1" dirty="0">
              <a:solidFill>
                <a:srgbClr val="1E1EA2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5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45668836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432" t="4525" r="8809" b="8830"/>
          <a:stretch/>
        </p:blipFill>
        <p:spPr>
          <a:xfrm>
            <a:off x="611560" y="620688"/>
            <a:ext cx="8424936" cy="6237312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772" y="44624"/>
            <a:ext cx="8210228" cy="643944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Літні мовні табори 2015 р.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251520" y="2524936"/>
            <a:ext cx="978408" cy="1919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184068" y="2390099"/>
            <a:ext cx="396044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4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7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6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131253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Объект 3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9320" t="4508" r="3736" b="10079"/>
          <a:stretch/>
        </p:blipFill>
        <p:spPr>
          <a:xfrm>
            <a:off x="611561" y="671710"/>
            <a:ext cx="8352928" cy="6186290"/>
          </a:xfr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33772" y="44624"/>
            <a:ext cx="8210228" cy="643944"/>
          </a:xfrm>
        </p:spPr>
        <p:txBody>
          <a:bodyPr>
            <a:noAutofit/>
          </a:bodyPr>
          <a:lstStyle/>
          <a:p>
            <a:pPr algn="ctr"/>
            <a:r>
              <a:rPr lang="uk-UA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Літні мовні табори 2015 р.</a:t>
            </a:r>
            <a:endParaRPr lang="ru-RU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578098" y="3222155"/>
            <a:ext cx="612068" cy="461665"/>
          </a:xfrm>
          <a:prstGeom prst="rect">
            <a:avLst/>
          </a:prstGeom>
          <a:noFill/>
        </p:spPr>
        <p:txBody>
          <a:bodyPr wrap="square" rtlCol="0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r>
              <a:rPr lang="uk-UA" sz="2400" b="1" dirty="0" smtClean="0">
                <a:ln w="11430"/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11</a:t>
            </a:r>
            <a:endParaRPr lang="ru-RU" sz="2400" b="1" dirty="0">
              <a:ln w="11430"/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Стрелка вправо 4"/>
          <p:cNvSpPr/>
          <p:nvPr/>
        </p:nvSpPr>
        <p:spPr>
          <a:xfrm>
            <a:off x="107504" y="3356992"/>
            <a:ext cx="978408" cy="191992"/>
          </a:xfrm>
          <a:prstGeom prst="rightArrow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Номер слайда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7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10756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80512" cy="1800000"/>
          </a:xfrm>
        </p:spPr>
        <p:txBody>
          <a:bodyPr>
            <a:noAutofit/>
          </a:bodyPr>
          <a:lstStyle/>
          <a:p>
            <a:pPr algn="ctr"/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Літні мовні табори </a:t>
            </a:r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2015р. </a:t>
            </a:r>
            <a:b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48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у </a:t>
            </a:r>
            <a:r>
              <a:rPr lang="uk-UA" sz="4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Харківській області</a:t>
            </a:r>
            <a:endParaRPr lang="ru-RU" sz="4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6174571"/>
              </p:ext>
            </p:extLst>
          </p:nvPr>
        </p:nvGraphicFramePr>
        <p:xfrm>
          <a:off x="0" y="1795062"/>
          <a:ext cx="9160191" cy="4874298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8000"/>
                <a:gridCol w="1008112"/>
                <a:gridCol w="1152128"/>
                <a:gridCol w="1872208"/>
                <a:gridCol w="1800000"/>
                <a:gridCol w="1385266"/>
                <a:gridCol w="1114477"/>
              </a:tblGrid>
              <a:tr h="1762817">
                <a:tc>
                  <a:txBody>
                    <a:bodyPr/>
                    <a:lstStyle/>
                    <a:p>
                      <a:pPr marL="0" indent="0"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ЗНЗ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учнів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учнів</a:t>
                      </a:r>
                    </a:p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(І та ІІ і.м.)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2400" noProof="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</a:t>
                      </a:r>
                      <a:r>
                        <a:rPr lang="uk-UA" sz="2400" baseline="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студентів-волонтерів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волонте-рів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учите-лів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38975">
                <a:tc rowSpan="6">
                  <a:txBody>
                    <a:bodyPr/>
                    <a:lstStyle/>
                    <a:p>
                      <a:pPr algn="ctr"/>
                      <a:r>
                        <a:rPr lang="uk-UA" sz="2400" b="1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141</a:t>
                      </a:r>
                      <a:endParaRPr lang="uk-UA" sz="2400" b="1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3408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181521</a:t>
                      </a:r>
                      <a:endParaRPr lang="uk-UA" sz="24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137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</a:t>
                      </a:r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6">
                  <a:txBody>
                    <a:bodyPr/>
                    <a:lstStyle/>
                    <a:p>
                      <a:pPr algn="ctr"/>
                      <a:r>
                        <a:rPr lang="uk-UA" sz="2400" noProof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428</a:t>
                      </a:r>
                    </a:p>
                    <a:p>
                      <a:pPr algn="ctr"/>
                      <a:endParaRPr lang="uk-UA" sz="2400" noProof="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403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510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27603</a:t>
                      </a:r>
                      <a:endParaRPr lang="uk-UA" sz="24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5778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267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8513</a:t>
                      </a:r>
                      <a:endParaRPr lang="uk-UA" sz="24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5498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21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463</a:t>
                      </a:r>
                      <a:endParaRPr lang="uk-UA" sz="24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іспанська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52577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17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914400" rtl="0" eaLnBrk="1" fontAlgn="b" latinLnBrk="0" hangingPunct="1"/>
                      <a:r>
                        <a:rPr lang="uk-UA" sz="2400" u="none" strike="noStrike" kern="1200" noProof="0" dirty="0" smtClean="0">
                          <a:solidFill>
                            <a:schemeClr val="dk1"/>
                          </a:solidFill>
                          <a:effectLst/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201</a:t>
                      </a:r>
                      <a:endParaRPr lang="uk-UA" sz="2400" u="none" strike="noStrike" kern="1200" noProof="0" dirty="0">
                        <a:solidFill>
                          <a:schemeClr val="dk1"/>
                        </a:solidFill>
                        <a:effectLst/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uk-UA" sz="2400" u="none" strike="noStrike" noProof="0" dirty="0" smtClean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корейська</a:t>
                      </a:r>
                      <a:endParaRPr lang="uk-UA" sz="2400" b="0" i="0" u="none" strike="noStrike" noProof="0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42558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b="1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4223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8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07261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144000" cy="1800000"/>
          </a:xfrm>
        </p:spPr>
        <p:txBody>
          <a:bodyPr>
            <a:noAutofit/>
          </a:bodyPr>
          <a:lstStyle/>
          <a:p>
            <a:pPr algn="ctr"/>
            <a:r>
              <a:rPr lang="uk-U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Літні мовні табори 2015 р. </a:t>
            </a: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/>
            </a:r>
            <a:b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3600" b="1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(</a:t>
            </a:r>
            <a:r>
              <a:rPr lang="uk-U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ЗНЗ сільської місцевості </a:t>
            </a:r>
            <a:br>
              <a:rPr lang="uk-U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</a:br>
            <a:r>
              <a:rPr lang="uk-UA" sz="36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Georgia" pitchFamily="18" charset="0"/>
              </a:rPr>
              <a:t>та міст обласного підпорядкування) </a:t>
            </a:r>
            <a:endParaRPr lang="ru-RU" sz="36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Georgia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1522512"/>
              </p:ext>
            </p:extLst>
          </p:nvPr>
        </p:nvGraphicFramePr>
        <p:xfrm>
          <a:off x="-2" y="1947814"/>
          <a:ext cx="9162000" cy="4210986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828000"/>
                <a:gridCol w="1008000"/>
                <a:gridCol w="1152000"/>
                <a:gridCol w="1872000"/>
                <a:gridCol w="1800000"/>
                <a:gridCol w="1386000"/>
                <a:gridCol w="1116000"/>
              </a:tblGrid>
              <a:tr h="1764000"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ЗНЗ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учнів 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Усього учнів (І та ІІ і.м.)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uk-UA" sz="2400" dirty="0" smtClean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Мова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</a:t>
                      </a:r>
                      <a:r>
                        <a:rPr lang="uk-UA" sz="2400" baseline="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 студентів-волонтерів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волонте-рів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uk-UA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К-ть учите-лів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92428">
                <a:tc rowSpan="4">
                  <a:txBody>
                    <a:bodyPr/>
                    <a:lstStyle/>
                    <a:p>
                      <a:pPr algn="ctr"/>
                      <a:r>
                        <a:rPr lang="uk-UA" sz="2400" b="1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87</a:t>
                      </a:r>
                      <a:endParaRPr lang="ru-RU" sz="2400" b="1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2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1896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uk-UA" sz="2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99674</a:t>
                      </a:r>
                      <a:endParaRPr lang="ru-RU" sz="24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англійська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35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62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/>
                      <a:r>
                        <a:rPr lang="ru-RU" sz="2400" dirty="0" smtClean="0"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187</a:t>
                      </a:r>
                      <a:endParaRPr lang="ru-RU" sz="2400" dirty="0"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anchor="ctr"/>
                </a:tc>
              </a:tr>
              <a:tr h="592429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2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279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uk-UA" sz="2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10568</a:t>
                      </a:r>
                      <a:endParaRPr lang="ru-RU" sz="24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німецька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56822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2400" b="0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46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uk-UA" sz="2400" b="0" kern="1200" dirty="0" smtClean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1276</a:t>
                      </a:r>
                      <a:endParaRPr lang="ru-RU" sz="24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ru-RU" sz="2400" u="none" strike="noStrike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французька</a:t>
                      </a:r>
                      <a:endParaRPr lang="ru-RU" sz="2400" b="0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ctr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  <a:tr h="605307"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r>
                        <a:rPr lang="ru-RU" sz="2400" b="1" kern="1200" dirty="0">
                          <a:solidFill>
                            <a:schemeClr val="dk1"/>
                          </a:solidFill>
                          <a:latin typeface="Times New Roman" panose="02020603050405020304" pitchFamily="18" charset="0"/>
                          <a:ea typeface="+mn-ea"/>
                          <a:cs typeface="Times New Roman" panose="02020603050405020304" pitchFamily="18" charset="0"/>
                        </a:rPr>
                        <a:t>2221</a:t>
                      </a:r>
                    </a:p>
                  </a:txBody>
                  <a:tcPr marL="9525" marR="9525" marT="9525" marB="0" anchor="ctr"/>
                </a:tc>
                <a:tc>
                  <a:txBody>
                    <a:bodyPr/>
                    <a:lstStyle/>
                    <a:p>
                      <a:pPr marL="0" algn="ctr" defTabSz="685800" rtl="0" eaLnBrk="1" fontAlgn="ctr" latinLnBrk="0" hangingPunct="1"/>
                      <a:endParaRPr lang="ru-RU" sz="2400" b="0" kern="1200" dirty="0">
                        <a:solidFill>
                          <a:schemeClr val="dk1"/>
                        </a:solidFill>
                        <a:latin typeface="Times New Roman" panose="02020603050405020304" pitchFamily="18" charset="0"/>
                        <a:ea typeface="+mn-ea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>
                  <a:txBody>
                    <a:bodyPr/>
                    <a:lstStyle/>
                    <a:p>
                      <a:pPr algn="ctr" fontAlgn="b"/>
                      <a:endParaRPr lang="ru-RU" sz="2400" b="1" i="0" u="none" strike="noStrike" dirty="0"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9525" marR="9525" marT="9525" marB="0" anchor="b"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9</a:t>
            </a:fld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70837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383</TotalTime>
  <Words>551</Words>
  <Application>Microsoft Office PowerPoint</Application>
  <PresentationFormat>Экран (4:3)</PresentationFormat>
  <Paragraphs>173</Paragraphs>
  <Slides>16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17" baseType="lpstr">
      <vt:lpstr>Тема Office</vt:lpstr>
      <vt:lpstr>Заходи щодо проведення Року англійської мови в Харківській області</vt:lpstr>
      <vt:lpstr>Презентация PowerPoint</vt:lpstr>
      <vt:lpstr>На виконання Указу заплановані заходи:</vt:lpstr>
      <vt:lpstr>На виконання Указу заплановані заходи:</vt:lpstr>
      <vt:lpstr>На виконання Указу заплановані заходи:</vt:lpstr>
      <vt:lpstr>Літні мовні табори 2015 р.</vt:lpstr>
      <vt:lpstr>Літні мовні табори 2015 р.</vt:lpstr>
      <vt:lpstr>Літні мовні табори 2015р.  у Харківській області</vt:lpstr>
      <vt:lpstr>Літні мовні табори 2015 р.  (ЗНЗ сільської місцевості  та міст обласного підпорядкування) </vt:lpstr>
      <vt:lpstr>Літні мовні табори 2015 р.  (ЗНЗ м. Харкова)</vt:lpstr>
      <vt:lpstr>Найбільша кількість закладів, на базі яких проводились ЛМТ</vt:lpstr>
      <vt:lpstr>ЛМТ на базі 1 закладу </vt:lpstr>
      <vt:lpstr>Райони, в яких не було організовано ЛМТ</vt:lpstr>
      <vt:lpstr>Типи літніх мовних таборів за програмами:</vt:lpstr>
      <vt:lpstr>Типи літніх мовних таборів за програмами:</vt:lpstr>
      <vt:lpstr>Типи літніх мовних таборів за програмами: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Оля</dc:creator>
  <cp:lastModifiedBy>office</cp:lastModifiedBy>
  <cp:revision>33</cp:revision>
  <cp:lastPrinted>2016-01-14T12:09:35Z</cp:lastPrinted>
  <dcterms:created xsi:type="dcterms:W3CDTF">2016-01-14T09:45:06Z</dcterms:created>
  <dcterms:modified xsi:type="dcterms:W3CDTF">2016-01-20T09:53:34Z</dcterms:modified>
</cp:coreProperties>
</file>