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3775" y="676405"/>
            <a:ext cx="9682620" cy="5624187"/>
          </a:xfrm>
        </p:spPr>
        <p:txBody>
          <a:bodyPr/>
          <a:lstStyle/>
          <a:p>
            <a:pPr indent="457200" algn="ctr">
              <a:lnSpc>
                <a:spcPct val="107000"/>
              </a:lnSpc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УКРАЇНСЬКА ІНЖЕНЕРНО-ПЕДАГОГІЧНА АКАДЕМІЯ</a:t>
            </a:r>
          </a:p>
          <a:p>
            <a:pPr algn="ctr"/>
            <a:r>
              <a:rPr lang="uk-UA" b="1" dirty="0" smtClean="0">
                <a:solidFill>
                  <a:srgbClr val="002060"/>
                </a:solidFill>
              </a:rPr>
              <a:t>Кафедра педагогіки та методики професійного навчання</a:t>
            </a:r>
          </a:p>
          <a:p>
            <a:pPr algn="ctr"/>
            <a:endParaRPr lang="uk-UA" b="1" i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К.н</a:t>
            </a:r>
            <a:r>
              <a:rPr lang="uk-UA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доц.  </a:t>
            </a:r>
            <a:r>
              <a:rPr lang="uk-UA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Бурбига</a:t>
            </a:r>
            <a:r>
              <a:rPr lang="uk-UA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Валентина Анатоліївна</a:t>
            </a:r>
          </a:p>
          <a:p>
            <a:pPr algn="ctr"/>
            <a:endParaRPr lang="uk-UA" b="1" i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40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ПЕДАГОГІЧНИЙ </a:t>
            </a:r>
            <a:r>
              <a:rPr lang="uk-UA" sz="4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МЕНЕДЖМЕНТ: ТЕОРЕТИЧНІ АСПЕКТИ</a:t>
            </a:r>
            <a:endParaRPr lang="ru-RU" sz="4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944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3775" y="676405"/>
            <a:ext cx="9682620" cy="5624187"/>
          </a:xfrm>
        </p:spPr>
        <p:txBody>
          <a:bodyPr>
            <a:noAutofit/>
          </a:bodyPr>
          <a:lstStyle/>
          <a:p>
            <a:pPr indent="457200" algn="just">
              <a:lnSpc>
                <a:spcPct val="107000"/>
              </a:lnSpc>
            </a:pPr>
            <a:endParaRPr lang="uk-UA" b="1" u="sng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6350" lvl="0" indent="-342900" algn="just">
              <a:lnSpc>
                <a:spcPct val="107000"/>
              </a:lnSpc>
              <a:buFont typeface="Times New Roman" panose="02020603050405020304" pitchFamily="18" charset="0"/>
              <a:buAutoNum type="arabicPeriod" startAt="3"/>
              <a:tabLst>
                <a:tab pos="90170" algn="l"/>
              </a:tabLst>
            </a:pPr>
            <a:r>
              <a:rPr lang="uk-UA" i="1" spc="-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Розподіл </a:t>
            </a:r>
            <a:r>
              <a:rPr lang="uk-UA" i="1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праці. 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 у повсякденному житті людина, приймаючи 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рішення, як правило, сама його і виконує, то в навчальному закладі існує певний розподіл праці: одні 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працівники (керівники, заступники керівників) зайняті рішенням проблем, що  виникають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 прийняттям рішень, а інші (виконавці)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реалізацією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вже прийнятих рішень.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6350" lvl="0" indent="-342900" algn="just">
              <a:lnSpc>
                <a:spcPct val="107000"/>
              </a:lnSpc>
              <a:buFont typeface="Times New Roman" panose="02020603050405020304" pitchFamily="18" charset="0"/>
              <a:buAutoNum type="arabicPeriod" startAt="3"/>
              <a:tabLst>
                <a:tab pos="90170" algn="l"/>
              </a:tabLst>
            </a:pPr>
            <a:r>
              <a:rPr lang="uk-UA" i="1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Професіоналізм.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житті кожна людина самостійно 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приймає рішення через свій інтелект і 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досвід. В управлінні навчальним закладом прийняття рішень </a:t>
            </a:r>
            <a:r>
              <a:rPr lang="uk-UA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набагато 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складніший, відповідальніший і формалізований 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процес, що вимагає професійної підготовки. Далеко не 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кожен співробітник навчального закладу, а тільки той, який володіє 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відповідними професійними знаннями і навиками 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наділяється повноваженнями самостійно приймати </a:t>
            </a:r>
            <a:r>
              <a:rPr lang="uk-UA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певні рішення.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795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3775" y="676405"/>
            <a:ext cx="9682620" cy="5624187"/>
          </a:xfrm>
        </p:spPr>
        <p:txBody>
          <a:bodyPr>
            <a:noAutofit/>
          </a:bodyPr>
          <a:lstStyle/>
          <a:p>
            <a:pPr indent="457200" algn="just">
              <a:lnSpc>
                <a:spcPct val="107000"/>
              </a:lnSpc>
            </a:pPr>
            <a:endParaRPr lang="uk-UA" b="1" u="sng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tabLst>
                <a:tab pos="635000" algn="l"/>
              </a:tabLst>
            </a:pPr>
            <a:r>
              <a:rPr lang="uk-UA" sz="2400" b="1" i="1" u="sng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Вимогами до управлінських рішень</a:t>
            </a:r>
            <a:r>
              <a:rPr lang="uk-UA" sz="2400" b="1" i="1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uk-UA" sz="2400" b="1" i="1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Наукова обґрунтованість 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передбачає розробку рішень з урахуванням об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єктивних закономірностей розвитку об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єкта управління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які знаходять своє відображення в технічних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економічних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організаційних та інших аспектах його діяльності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Цілеспрямованість 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зумовлена самим змістом управління і передбачає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що кожне управлінське рішення повинно мати мету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чітко пов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язану із стратегічним планом розвитку об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єкта управління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794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3775" y="676405"/>
            <a:ext cx="9682620" cy="5624187"/>
          </a:xfrm>
        </p:spPr>
        <p:txBody>
          <a:bodyPr>
            <a:noAutofit/>
          </a:bodyPr>
          <a:lstStyle/>
          <a:p>
            <a:pPr indent="457200" algn="just">
              <a:lnSpc>
                <a:spcPct val="107000"/>
              </a:lnSpc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Кількісна і якісна визначеність. 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Вимога кількісної визначеності управлінських рішень задовольняється встановленням конкретних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виражених у кількісних показниках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результатів реалізації рішення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що розробляється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Результати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які не мають кількісного вимірювання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мають бути охарактеризовані якісно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Правомірність. 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Будь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яке управлінське рішення має випливати з правових норм та виходити з компетенції структурного підрозділу управління чи посадової особи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Оптимальність. 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Вимога оптимальності зумовлює потребу в кожному конкретному випадку вибору такого варіанта рішення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який відповідав би критерію ефективності діяльності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максимум результату за мінімальних витрат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endParaRPr lang="uk-UA" b="1" u="sng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939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3775" y="676405"/>
            <a:ext cx="9682620" cy="5624187"/>
          </a:xfrm>
        </p:spPr>
        <p:txBody>
          <a:bodyPr>
            <a:noAutofit/>
          </a:bodyPr>
          <a:lstStyle/>
          <a:p>
            <a:pPr indent="457200" algn="just">
              <a:lnSpc>
                <a:spcPct val="107000"/>
              </a:lnSpc>
            </a:pPr>
            <a:endParaRPr lang="uk-UA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Своєчасність рішень 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означає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що вони повинні прийматися у момент виникнення проблеми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порушень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відхилень у діяльності освітніх організацій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Комплексність управлінських рішень 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передбачає врахування всіх найважливіших взаємозв’язків та </a:t>
            </a:r>
            <a:r>
              <a:rPr lang="uk-UA" dirty="0" err="1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взаємозалежностей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 діяльності освітніх організацій.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uk-UA" i="1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- Гнучкість. 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Будь-яке всебічно обґрунтоване рішення в управлінській динамічній системі може потребувати коректив, а інколи і прийняття нового рішення.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uk-UA" i="1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- Повнота оформлення. 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Необхідно, щоб форма викладу рішення виключала непорозуміння або двозначність у розумінні завдань. Рішення слід формулювати чітко, лаконічно.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endParaRPr lang="uk-UA" b="1" u="sng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55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3775" y="676405"/>
            <a:ext cx="9682620" cy="5624187"/>
          </a:xfrm>
        </p:spPr>
        <p:txBody>
          <a:bodyPr>
            <a:noAutofit/>
          </a:bodyPr>
          <a:lstStyle/>
          <a:p>
            <a:pPr indent="457200" algn="just">
              <a:lnSpc>
                <a:spcPct val="107000"/>
              </a:lnSpc>
            </a:pPr>
            <a:endParaRPr lang="uk-UA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Своєчасність рішень 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означає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що вони повинні прийматися у момент виникнення проблеми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порушень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відхилень у діяльності освітніх організацій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Комплексність управлінських рішень 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передбачає врахування всіх найважливіших взаємозв’язків та </a:t>
            </a:r>
            <a:r>
              <a:rPr lang="uk-UA" dirty="0" err="1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взаємозалежностей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 діяльності освітніх організацій.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uk-UA" i="1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- Гнучкість. 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Будь-яке всебічно обґрунтоване рішення в управлінській динамічній системі може потребувати коректив, а інколи і прийняття нового рішення.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uk-UA" i="1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- Повнота оформлення. </a:t>
            </a:r>
            <a:r>
              <a:rPr lang="uk-UA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Необхідно, щоб форма викладу рішення виключала непорозуміння або двозначність у розумінні завдань. Рішення слід формулювати чітко, лаконічно.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endParaRPr lang="uk-UA" b="1" u="sng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353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3775" y="676405"/>
            <a:ext cx="9682620" cy="5624187"/>
          </a:xfrm>
        </p:spPr>
        <p:txBody>
          <a:bodyPr>
            <a:noAutofit/>
          </a:bodyPr>
          <a:lstStyle/>
          <a:p>
            <a:pPr indent="457200" algn="just">
              <a:lnSpc>
                <a:spcPct val="107000"/>
              </a:lnSpc>
            </a:pPr>
            <a:endParaRPr lang="uk-UA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Одним 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 важливих напрямків діяльності менеджера освітньої організації є </a:t>
            </a: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стратегічне планування</a:t>
            </a: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endParaRPr lang="uk-UA" b="1" u="sng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590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3775" y="676405"/>
            <a:ext cx="9682620" cy="5624187"/>
          </a:xfrm>
        </p:spPr>
        <p:txBody>
          <a:bodyPr>
            <a:noAutofit/>
          </a:bodyPr>
          <a:lstStyle/>
          <a:p>
            <a:pPr indent="457200" algn="just">
              <a:lnSpc>
                <a:spcPct val="107000"/>
              </a:lnSpc>
            </a:pPr>
            <a:endParaRPr lang="uk-UA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uk-UA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це довгостроковий, якісно вибраний напрям розвитку освітньої організації, який інтегрує місію, цілі організації, норми та дії в єдине ціле; визначає ресурсне забезпечення організації з урахуванням її внутрішніх переваг і недоліків, очікуваних змін і пов’язаних із ними дій конкурентів.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Стратегія</a:t>
            </a: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загальний комплексний план досягнення цілей освітньої організації. Вона характеризується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довгостроковістю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впровадженням інновацій у діяльність організації. </a:t>
            </a:r>
            <a:endParaRPr lang="uk-UA" sz="2400" b="1" u="sng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609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3775" y="676405"/>
            <a:ext cx="9682620" cy="5624187"/>
          </a:xfrm>
        </p:spPr>
        <p:txBody>
          <a:bodyPr>
            <a:noAutofit/>
          </a:bodyPr>
          <a:lstStyle/>
          <a:p>
            <a:pPr indent="457200" algn="just">
              <a:lnSpc>
                <a:spcPct val="107000"/>
              </a:lnSpc>
            </a:pPr>
            <a:endParaRPr lang="uk-UA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07000"/>
              </a:lnSpc>
            </a:pP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 розробки стратегії освітньої організації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включає: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"/>
              <a:tabLst>
                <a:tab pos="4572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Формулювання місії освітньої організації (мети).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"/>
              <a:tabLst>
                <a:tab pos="4572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Визначення стратегічних цілей діяльності освітньої організації.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"/>
              <a:tabLst>
                <a:tab pos="4572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Аналіз зовнішнього середовища.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"/>
              <a:tabLst>
                <a:tab pos="4572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Аналіз сильних і слабких сторін навчального закладу.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"/>
              <a:tabLst>
                <a:tab pos="4572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Конкретизація стратегічних цілей освітньої організації та розробка заходів щодо їх досягнення.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620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3775" y="676405"/>
            <a:ext cx="9682620" cy="5624187"/>
          </a:xfrm>
        </p:spPr>
        <p:txBody>
          <a:bodyPr>
            <a:noAutofit/>
          </a:bodyPr>
          <a:lstStyle/>
          <a:p>
            <a:pPr indent="342900" algn="just">
              <a:lnSpc>
                <a:spcPct val="107000"/>
              </a:lnSpc>
            </a:pPr>
            <a:endParaRPr lang="uk-UA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</a:pPr>
            <a:endParaRPr lang="uk-UA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</a:pPr>
            <a:endParaRPr lang="uk-UA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</a:pPr>
            <a:r>
              <a:rPr lang="uk-UA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Інноваційний 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менеджмент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являє собою стійку сукупність дій з визначення цілей розвитку закладу, обґрунтування та прийняття рішень щодо впровадження новацій,  організації інноваційної діяльності,  мотивації та стимулювання суб’єктів інноваційного процесу.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Інноваційний менеджмент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–   це підсистема загального управління, метою якої є управління інноваційними процесами в організації.       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endParaRPr lang="uk-UA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4858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3775" y="676405"/>
            <a:ext cx="9682620" cy="5624187"/>
          </a:xfrm>
        </p:spPr>
        <p:txBody>
          <a:bodyPr>
            <a:noAutofit/>
          </a:bodyPr>
          <a:lstStyle/>
          <a:p>
            <a:pPr indent="342900" algn="just">
              <a:lnSpc>
                <a:spcPct val="107000"/>
              </a:lnSpc>
            </a:pPr>
            <a:endParaRPr lang="uk-UA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</a:pPr>
            <a:endParaRPr lang="uk-UA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Сучасні вітчизняні вчені розглядають </a:t>
            </a:r>
            <a:r>
              <a:rPr lang="uk-UA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інновацію в освіті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процес створення, поширення й використання нововведень для розв’язання тих педагогічних проблем, які досі розв’язувались по-іншому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</a:pPr>
            <a:endParaRPr lang="uk-UA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endParaRPr lang="uk-UA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908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3775" y="676405"/>
            <a:ext cx="9682620" cy="5624187"/>
          </a:xfrm>
        </p:spPr>
        <p:txBody>
          <a:bodyPr/>
          <a:lstStyle/>
          <a:p>
            <a:pPr indent="457200" algn="ctr">
              <a:lnSpc>
                <a:spcPct val="107000"/>
              </a:lnSpc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07000"/>
              </a:lnSpc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Сучасний Оксфордський словник англійської мови тлумачить поняття "менеджмент" не однозначно, а саме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540385" algn="just">
              <a:lnSpc>
                <a:spcPct val="107000"/>
              </a:lnSpc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  <a:tabLst>
                <a:tab pos="76898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менеджмент - це спосіб, манера спілкування з людьми;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  <a:tabLst>
                <a:tab pos="76898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менеджмент - це вміння та адміністративні навички організовувати ефективну роботу апарату організації;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  <a:tabLst>
                <a:tab pos="76898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менеджмент - це влада та мистецтво керування;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  <a:tabLst>
                <a:tab pos="76898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менеджмент - це органи управління, адміністративні одиниці, підрозділи.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33207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3775" y="676405"/>
            <a:ext cx="9682620" cy="5624187"/>
          </a:xfrm>
        </p:spPr>
        <p:txBody>
          <a:bodyPr>
            <a:noAutofit/>
          </a:bodyPr>
          <a:lstStyle/>
          <a:p>
            <a:pPr marL="228600" indent="228600" algn="just">
              <a:lnSpc>
                <a:spcPct val="107000"/>
              </a:lnSpc>
            </a:pPr>
            <a:r>
              <a:rPr lang="uk-UA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Освітні інновації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Н. В. </a:t>
            </a:r>
            <a:r>
              <a:rPr lang="uk-UA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Горбуновою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розглядаються з чотирьох позицій: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</a:pP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uk-UA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організація діяльності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закладу освіти в цілому: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</a:pP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  режим роботи;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</a:pP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 тип установи;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</a:pP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 технології навчально-виховного процесу;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</a:pP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uk-UA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організація роботи викладачів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</a:pP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  навантаження;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</a:pP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 творча діяльність;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</a:pP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  підвищення кваліфікації;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</a:pP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в) </a:t>
            </a:r>
            <a:r>
              <a:rPr lang="uk-UA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організація роботи учнів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</a:pP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•   рівень навчання;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</a:pP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•   врахування індивідуальних особливостей та потреб;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</a:pP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г)  </a:t>
            </a:r>
            <a:r>
              <a:rPr lang="uk-UA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управлінська діяльність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</a:pP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  оргструктури;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</a:pP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•   функції;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</a:pP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•  технології 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</a:pPr>
            <a:endParaRPr lang="uk-UA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</a:pPr>
            <a:endParaRPr lang="uk-UA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</a:pPr>
            <a:endParaRPr lang="uk-UA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endParaRPr lang="uk-UA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6955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3775" y="676405"/>
            <a:ext cx="9682620" cy="5624187"/>
          </a:xfrm>
        </p:spPr>
        <p:txBody>
          <a:bodyPr>
            <a:noAutofit/>
          </a:bodyPr>
          <a:lstStyle/>
          <a:p>
            <a:pPr marL="228600" algn="just">
              <a:lnSpc>
                <a:spcPct val="107000"/>
              </a:lnSpc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І. Даниленко пропонує дещо іншу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класифікацію освітніх інновацій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Психолого-педагогічні: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нововведення у навчальному процесі;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 нововведення у виховному процесі;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 startAt="2"/>
              <a:tabLst>
                <a:tab pos="457200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Науково-виробничі: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  комп'ютеризація;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 телекомунікація;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 матеріально-технічне оснащення.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 startAt="2"/>
              <a:tabLst>
                <a:tab pos="457200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Соціально-економічні: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 сучасні технології розвитку особистості;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  нововведення у правове забезпечення системи освіти;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  нововведення в економіку освіти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</a:pPr>
            <a:endParaRPr lang="uk-UA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</a:pPr>
            <a:endParaRPr lang="uk-UA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endParaRPr lang="uk-UA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9510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3775" y="676405"/>
            <a:ext cx="9682620" cy="5624187"/>
          </a:xfrm>
        </p:spPr>
        <p:txBody>
          <a:bodyPr>
            <a:noAutofit/>
          </a:bodyPr>
          <a:lstStyle/>
          <a:p>
            <a:pPr indent="457200" algn="just">
              <a:lnSpc>
                <a:spcPct val="107000"/>
              </a:lnSpc>
              <a:tabLst>
                <a:tab pos="457200" algn="l"/>
                <a:tab pos="800100" algn="l"/>
              </a:tabLst>
            </a:pPr>
            <a:r>
              <a:rPr lang="uk-UA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Педагогічні </a:t>
            </a:r>
            <a:r>
              <a:rPr lang="uk-UA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інновації</a:t>
            </a: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  <a:tabLst>
                <a:tab pos="457200" algn="l"/>
                <a:tab pos="8001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змісті навчання й виховання: сучасні концепції виховання; авторські навчальні програми, нова система оцінювання навчальних досягнень студентів.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  <a:tabLst>
                <a:tab pos="457200" algn="l"/>
                <a:tab pos="8001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формах і методах навчання й виховання: «інтерактивні», дистанційні форми й методи навчання, виховання.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  <a:tabLst>
                <a:tab pos="457200" algn="l"/>
                <a:tab pos="8001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технологіях навчання й виховання: телекомунікаційні, проектні, тренінгові технології.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tabLst>
                <a:tab pos="457200" algn="l"/>
                <a:tab pos="800100" algn="l"/>
              </a:tabLst>
            </a:pPr>
            <a:r>
              <a:rPr lang="uk-UA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Організаційні інновації:</a:t>
            </a:r>
            <a:endParaRPr lang="ru-RU" sz="16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  <a:tabLst>
                <a:tab pos="457200" algn="l"/>
                <a:tab pos="8001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змісті, формах, методах управління: стратегічне управління, колегіальна форма управління, методи творчої праці.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  <a:tabLst>
                <a:tab pos="457200" algn="l"/>
                <a:tab pos="8001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структурі та технологіях управління: коледж, академія, університет; менеджмент проектування.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</a:pPr>
            <a:endParaRPr lang="uk-UA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endParaRPr lang="uk-UA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7776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3775" y="676405"/>
            <a:ext cx="9682620" cy="5624187"/>
          </a:xfrm>
        </p:spPr>
        <p:txBody>
          <a:bodyPr>
            <a:noAutofit/>
          </a:bodyPr>
          <a:lstStyle/>
          <a:p>
            <a:pPr indent="342900" algn="just">
              <a:lnSpc>
                <a:spcPct val="107000"/>
              </a:lnSpc>
            </a:pPr>
            <a:endParaRPr lang="uk-UA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Професіоналізм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менеджера проявляється в умінні віддавати </a:t>
            </a:r>
            <a:r>
              <a:rPr lang="uk-UA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розпорядження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Існує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 заповіді, яким має бути розпорядження: </a:t>
            </a:r>
            <a:endParaRPr lang="uk-UA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об'єктивним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 необхідним;  </a:t>
            </a:r>
            <a:endParaRPr lang="uk-UA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виконуваним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нижче можливості працівника.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endParaRPr lang="uk-UA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0054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3775" y="676405"/>
            <a:ext cx="9682620" cy="5624187"/>
          </a:xfrm>
        </p:spPr>
        <p:txBody>
          <a:bodyPr>
            <a:noAutofit/>
          </a:bodyPr>
          <a:lstStyle/>
          <a:p>
            <a:pPr indent="342900" algn="just">
              <a:lnSpc>
                <a:spcPct val="107000"/>
              </a:lnSpc>
            </a:pPr>
            <a:endParaRPr lang="uk-UA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uk-UA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Репутація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 думка, що склалася в суспільстві, про достоїнства і недоліки будь-якого керівника. Формування та підтримка власної репутації є актуальною</a:t>
            </a:r>
            <a:r>
              <a:rPr lang="uk-UA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проблемою сучасного керівника.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endParaRPr lang="uk-UA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7293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3775" y="676405"/>
            <a:ext cx="9682620" cy="5624187"/>
          </a:xfrm>
        </p:spPr>
        <p:txBody>
          <a:bodyPr>
            <a:noAutofit/>
          </a:bodyPr>
          <a:lstStyle/>
          <a:p>
            <a:pPr indent="342900" algn="just">
              <a:lnSpc>
                <a:spcPct val="107000"/>
              </a:lnSpc>
            </a:pPr>
            <a:endParaRPr lang="uk-UA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uk-UA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Авторитет (від лат. </a:t>
            </a:r>
            <a:r>
              <a:rPr lang="uk-UA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autoritas</a:t>
            </a:r>
            <a:r>
              <a:rPr lang="uk-UA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вплив, влада)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- вплив, влада керівника.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Авторитет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</a:p>
          <a:p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це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заслужена довіра,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якою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користується керівник у підлеглих,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вищестоящого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керівництва та колег по роботі. </a:t>
            </a:r>
            <a:endParaRPr lang="uk-UA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Це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визнання особистості, оцінка колективом відповідності якостей менеджера об'єктивним вимогам</a:t>
            </a:r>
            <a:endParaRPr lang="uk-UA" sz="2400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4876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3775" y="676405"/>
            <a:ext cx="9682620" cy="5624187"/>
          </a:xfrm>
        </p:spPr>
        <p:txBody>
          <a:bodyPr>
            <a:noAutofit/>
          </a:bodyPr>
          <a:lstStyle/>
          <a:p>
            <a:pPr indent="342900" algn="just">
              <a:lnSpc>
                <a:spcPct val="107000"/>
              </a:lnSpc>
            </a:pPr>
            <a:endParaRPr lang="uk-UA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>
              <a:lnSpc>
                <a:spcPct val="107000"/>
              </a:lnSpc>
            </a:pPr>
            <a:r>
              <a:rPr lang="uk-UA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Імідж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проявляється в умінні впливати на інших людей. </a:t>
            </a:r>
            <a:endParaRPr lang="uk-UA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>
              <a:lnSpc>
                <a:spcPct val="107000"/>
              </a:lnSpc>
            </a:pPr>
            <a:endParaRPr lang="uk-UA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>
              <a:lnSpc>
                <a:spcPct val="107000"/>
              </a:lnSpc>
            </a:pP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Головними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складовими іміджу є впевненість в собі і позитивна енергетика.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8114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3775" y="676405"/>
            <a:ext cx="9682620" cy="5624187"/>
          </a:xfrm>
        </p:spPr>
        <p:txBody>
          <a:bodyPr>
            <a:noAutofit/>
          </a:bodyPr>
          <a:lstStyle/>
          <a:p>
            <a:pPr indent="342900" algn="just">
              <a:lnSpc>
                <a:spcPct val="107000"/>
              </a:lnSpc>
            </a:pPr>
            <a:endParaRPr lang="uk-UA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uk-UA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Самоменеджмент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або організація особистої роботи керівника, являє собою цілеспрямоване і послідовне використання комплексу методів роботи в повсякденній практиці. 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7000"/>
              </a:lnSpc>
            </a:pPr>
            <a:endParaRPr lang="uk-UA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Цілі </a:t>
            </a:r>
            <a:r>
              <a:rPr lang="uk-UA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оптимальне використання керівником часу і своїх можливостей, свідоме керування життєвими обставинами і подолання зовнішніх перешкод.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3499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3775" y="676405"/>
            <a:ext cx="9682620" cy="5624187"/>
          </a:xfrm>
        </p:spPr>
        <p:txBody>
          <a:bodyPr>
            <a:noAutofit/>
          </a:bodyPr>
          <a:lstStyle/>
          <a:p>
            <a:pPr indent="355600" algn="just">
              <a:lnSpc>
                <a:spcPct val="107000"/>
              </a:lnSpc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п'ять функцій 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постановка цілей;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планування;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визначення пріоритетів щодо виконання справ, які належить виконати;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складання розпорядку дня й організація трудового процесу;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самоконтроль і коригування цілей.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</a:pPr>
            <a:endParaRPr lang="uk-UA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804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3775" y="676405"/>
            <a:ext cx="9682620" cy="5624187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3200" b="1" i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широкому розумінні менеджмент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це одночасно система наукових знань, мистецтва та досвіду, втілених у діяльності професійних управлінців для досягнення цілей організації шляхом використання праці, інтелекту та мотивів поведінки інших людей.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ctr">
              <a:lnSpc>
                <a:spcPct val="107000"/>
              </a:lnSpc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082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3775" y="676405"/>
            <a:ext cx="9682620" cy="5624187"/>
          </a:xfrm>
        </p:spPr>
        <p:txBody>
          <a:bodyPr>
            <a:normAutofit fontScale="85000" lnSpcReduction="10000"/>
          </a:bodyPr>
          <a:lstStyle/>
          <a:p>
            <a:pPr indent="457200" algn="just">
              <a:lnSpc>
                <a:spcPct val="107000"/>
              </a:lnSpc>
            </a:pP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Менеджмент у системі освіти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роботах сучасних авторів виступає як</a:t>
            </a: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457200" algn="just">
              <a:lnSpc>
                <a:spcPct val="107000"/>
              </a:lnSpc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-"/>
              <a:tabLst>
                <a:tab pos="685800" algn="l"/>
                <a:tab pos="76898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теорія і практика управління стратегічною галуззю національного господарства в ринкових умовах, об’єкт якої – процес управління освітніми системами;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-"/>
              <a:tabLst>
                <a:tab pos="685800" algn="l"/>
                <a:tab pos="76898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 управлінської діяльності, який складається із сукупності засобів, методів та форм впливу на індивідуумів та колективи з метою ефективного функціонування цієї галузі;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-"/>
              <a:tabLst>
                <a:tab pos="685800" algn="l"/>
                <a:tab pos="76898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 використання і координації ресурсів (людських, матеріальних, фінансових, інформаційних), що реалізується на основі комплексу принципів, методів, організаційних форм і технологічних прийомів управління освітньою організацією та спрямований на підвищення ефективності її функціонування й розвитку.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>
              <a:lnSpc>
                <a:spcPct val="107000"/>
              </a:lnSpc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052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3775" y="676405"/>
            <a:ext cx="9682620" cy="5624187"/>
          </a:xfrm>
        </p:spPr>
        <p:txBody>
          <a:bodyPr>
            <a:normAutofit lnSpcReduction="10000"/>
          </a:bodyPr>
          <a:lstStyle/>
          <a:p>
            <a:pPr indent="457200" algn="just">
              <a:lnSpc>
                <a:spcPct val="107000"/>
              </a:lnSpc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Менеджмент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сфері освіти – це специфічна галузь управлінських наук, основою якої є наукові знання педагогіки, психології, соціології управління, менеджменту й маркетингу. 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Професійні знання з менеджменту обумовлюють усвідомлення керівниками, пов'язаними з освітою, трьох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різних інструментів управління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організація ієрархії управління, де основний засіб - вплив на людину зверху за допомогою мотивації, планування, організації, контролю, стимулювання та ін.;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культури управління, тобто вироблених та визнаних суспільством, організацією, групою людей цінностей, соціальних норм і установок, особливостей поведінки;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ринку, ринкових відносин, тобто відносин, заснованих на рівновазі інтересів продавця й покупця.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ctr">
              <a:lnSpc>
                <a:spcPct val="107000"/>
              </a:lnSpc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115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3775" y="676405"/>
            <a:ext cx="9682620" cy="5624187"/>
          </a:xfrm>
        </p:spPr>
        <p:txBody>
          <a:bodyPr>
            <a:noAutofit/>
          </a:bodyPr>
          <a:lstStyle/>
          <a:p>
            <a:pPr indent="457200" algn="just">
              <a:lnSpc>
                <a:spcPct val="107000"/>
              </a:lnSpc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процесі розвитку менеджменту сформувалися певні норми управління освітніми організаціями – </a:t>
            </a: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закони менеджменту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 спеціалізації управління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Передбачає розподіл управлінської діяльності на засадах застосування конкретних функцій менеджменту і таких категорій, як повноваження, компетентність, відповідальність тощо.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 інтеграції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Спрямований на досягнення єдності зусиль усіх підрозділів, служб, працівників для виконання завдань освітньої організації шляхом застосування правил, процедур ієрархії управління, особистих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зв'язків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стилів керівництва.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 оптимального поєднання централізації і децентралізації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управління. Покликаний сформувати оптимальний рівень делегування вищим керівництвом нижчим рівням своїх повноважень з метою досягнення високих результатів і сприятливого психологічного клімату в організації.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803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3775" y="676405"/>
            <a:ext cx="9682620" cy="5624187"/>
          </a:xfrm>
        </p:spPr>
        <p:txBody>
          <a:bodyPr>
            <a:noAutofit/>
          </a:bodyPr>
          <a:lstStyle/>
          <a:p>
            <a:pPr indent="457200" algn="just">
              <a:lnSpc>
                <a:spcPct val="107000"/>
              </a:lnSpc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 демократизації управління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Акцентує увагу на участі працівників в управлінських процесах, забезпеченні двостороннього спілкування, розвитку особистих і професійних якостей підлеглих тощо.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 економії часу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управлінні. Спрямований на підвищення ефективності управлінської праці, зменшення трудомісткості через упровадження передових методів і прийомів праці.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 пропорційного розвитку систем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управління. Передбачає послідовну та перманентну (постійну) еволюцію всіх управлінських систем освітньої організації (навчальної, виховної, наукової, фінансової, соціальної, інформаційної тощо).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541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3775" y="676405"/>
            <a:ext cx="9682620" cy="5624187"/>
          </a:xfrm>
        </p:spPr>
        <p:txBody>
          <a:bodyPr>
            <a:noAutofit/>
          </a:bodyPr>
          <a:lstStyle/>
          <a:p>
            <a:pPr indent="457200" algn="just">
              <a:lnSpc>
                <a:spcPct val="107000"/>
              </a:lnSpc>
            </a:pPr>
            <a:endParaRPr lang="uk-UA" b="1" u="sng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endParaRPr lang="uk-UA" b="1" u="sng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endParaRPr lang="uk-UA" b="1" u="sng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uk-UA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Управлінські </a:t>
            </a:r>
            <a:r>
              <a:rPr lang="uk-UA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це сукупний результат творчого процесу (суб’єкта) та дій колективу (об’єкта управління) для вирішення конкретної ситуації, що виникла в зв’язку з функціонуванням освітньої організації.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579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3775" y="676405"/>
            <a:ext cx="9682620" cy="5624187"/>
          </a:xfrm>
        </p:spPr>
        <p:txBody>
          <a:bodyPr>
            <a:noAutofit/>
          </a:bodyPr>
          <a:lstStyle/>
          <a:p>
            <a:pPr indent="457200" algn="just">
              <a:lnSpc>
                <a:spcPct val="107000"/>
              </a:lnSpc>
            </a:pPr>
            <a:endParaRPr lang="uk-UA" b="1" u="sng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Основними ознаками управлінського рішення є: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8890" lvl="0" indent="-342900" algn="just">
              <a:lnSpc>
                <a:spcPct val="107000"/>
              </a:lnSpc>
              <a:buFont typeface="Times New Roman" panose="02020603050405020304" pitchFamily="18" charset="0"/>
              <a:buAutoNum type="arabicPeriod"/>
            </a:pPr>
            <a:r>
              <a:rPr lang="uk-UA" i="1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Цілі. 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Суб'єкт управління (індивідуум або група)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приймає рішення виходячи не зі своїх власних потреб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у цілях рішення проблем конкретного навчального закладу.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8890" lvl="0" indent="-342900" algn="just">
              <a:lnSpc>
                <a:spcPct val="107000"/>
              </a:lnSpc>
              <a:buFont typeface="Times New Roman" panose="02020603050405020304" pitchFamily="18" charset="0"/>
              <a:buAutoNum type="arabicPeriod"/>
            </a:pPr>
            <a:r>
              <a:rPr lang="uk-UA" i="1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Наслідки. 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Особистий вибір індивідуума позначається на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 власному житті і може вплинути на невелику кількість близьких 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йому людей. Менеджер освіти обирає 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напрям дій не тільки для себе, але і для навчального закладу 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цілому 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(чи його структурного підрозділу) 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його працівників, і його рішення можуть істотно вплинути на життя багатьох людей.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endParaRPr lang="uk-UA" b="1" u="sng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endParaRPr lang="uk-UA" b="1" u="sng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455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59</TotalTime>
  <Words>1631</Words>
  <Application>Microsoft Office PowerPoint</Application>
  <PresentationFormat>Широкоэкранный</PresentationFormat>
  <Paragraphs>165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7" baseType="lpstr">
      <vt:lpstr>Arial</vt:lpstr>
      <vt:lpstr>Calibri</vt:lpstr>
      <vt:lpstr>Century Gothic</vt:lpstr>
      <vt:lpstr>Symbol</vt:lpstr>
      <vt:lpstr>Times New Roman</vt:lpstr>
      <vt:lpstr>TimesNewRoman</vt:lpstr>
      <vt:lpstr>Wingdings</vt:lpstr>
      <vt:lpstr>Wingdings 3</vt:lpstr>
      <vt:lpstr>Ион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Valya</dc:creator>
  <cp:lastModifiedBy>Valya</cp:lastModifiedBy>
  <cp:revision>17</cp:revision>
  <dcterms:created xsi:type="dcterms:W3CDTF">2016-04-27T03:57:18Z</dcterms:created>
  <dcterms:modified xsi:type="dcterms:W3CDTF">2016-04-27T04:59:48Z</dcterms:modified>
</cp:coreProperties>
</file>