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62" r:id="rId4"/>
    <p:sldId id="268" r:id="rId5"/>
    <p:sldId id="269" r:id="rId6"/>
    <p:sldId id="270" r:id="rId7"/>
    <p:sldId id="271" r:id="rId8"/>
    <p:sldId id="258" r:id="rId9"/>
    <p:sldId id="259" r:id="rId10"/>
    <p:sldId id="261" r:id="rId11"/>
    <p:sldId id="265" r:id="rId12"/>
    <p:sldId id="273" r:id="rId13"/>
    <p:sldId id="266" r:id="rId14"/>
    <p:sldId id="267" r:id="rId15"/>
    <p:sldId id="275" r:id="rId16"/>
    <p:sldId id="264" r:id="rId17"/>
    <p:sldId id="276" r:id="rId18"/>
    <p:sldId id="257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A3722-9223-435E-8217-3370DEF7799B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1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CA750-F74B-44AE-8313-26DD877FAE4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41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gaiduk@peacecorps.gov" TargetMode="External"/><Relationship Id="rId2" Type="http://schemas.openxmlformats.org/officeDocument/2006/relationships/hyperlink" Target="mailto:tprydatko@peacecorps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a.dzehilevich@aiesec.net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new.union-forum.org/pro-nas.html" TargetMode="External"/><Relationship Id="rId3" Type="http://schemas.openxmlformats.org/officeDocument/2006/relationships/hyperlink" Target="https://www.facebook.com/groups/199286810087259/" TargetMode="External"/><Relationship Id="rId7" Type="http://schemas.openxmlformats.org/officeDocument/2006/relationships/hyperlink" Target="http://www.alternative-y.com.ua/ua/about/" TargetMode="External"/><Relationship Id="rId2" Type="http://schemas.openxmlformats.org/officeDocument/2006/relationships/hyperlink" Target="https://vk.com/cactus20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ternative-v.com.ua/" TargetMode="External"/><Relationship Id="rId5" Type="http://schemas.openxmlformats.org/officeDocument/2006/relationships/hyperlink" Target="https://vk.com/write?email=cactus.ua@gmail.com" TargetMode="External"/><Relationship Id="rId4" Type="http://schemas.openxmlformats.org/officeDocument/2006/relationships/hyperlink" Target="http://cactusua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4624"/>
            <a:ext cx="8100392" cy="3933056"/>
          </a:xfrm>
        </p:spPr>
        <p:txBody>
          <a:bodyPr>
            <a:noAutofit/>
          </a:bodyPr>
          <a:lstStyle/>
          <a:p>
            <a:r>
              <a:rPr lang="uk-UA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Організація літніх мовних таборів </a:t>
            </a:r>
            <a:br>
              <a:rPr lang="uk-UA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 Харківській області у 2016 році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347864" y="4221088"/>
            <a:ext cx="5616624" cy="252544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Покроєва</a:t>
            </a:r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Любов Денисівна, </a:t>
            </a:r>
            <a:endParaRPr lang="ru-RU" altLang="ru-RU" sz="26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ректор КВНЗ «Харківська</a:t>
            </a:r>
            <a:endParaRPr lang="en-US" altLang="ru-RU" sz="26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академія неперервної освіти»,</a:t>
            </a:r>
            <a:endParaRPr lang="en-US" altLang="ru-RU" sz="26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доктор філософії,  доцент, </a:t>
            </a:r>
            <a:endParaRPr lang="ru-RU" altLang="ru-RU" sz="26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заслужений працівник </a:t>
            </a:r>
            <a:r>
              <a:rPr lang="en-US" altLang="ru-RU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uk-UA" altLang="ru-RU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освіти</a:t>
            </a:r>
            <a:r>
              <a:rPr lang="en-US" altLang="ru-RU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uk-UA" altLang="ru-RU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України</a:t>
            </a:r>
            <a:endParaRPr lang="ru-RU" altLang="ru-RU" sz="26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9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Кількість студентів-волонтерів, які будуть залучені до роботи в літніх мовних таборах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481283"/>
              </p:ext>
            </p:extLst>
          </p:nvPr>
        </p:nvGraphicFramePr>
        <p:xfrm>
          <a:off x="251520" y="1556792"/>
          <a:ext cx="8676504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3816504"/>
                <a:gridCol w="4140000"/>
              </a:tblGrid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(місто)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 студентів-волонтерів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536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Шевченківський м. Харкова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особи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6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Київський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осіб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6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Комінтернівський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особи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6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Холодногірський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6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Московський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осіб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6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Індустріальний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особи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6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Червонозаводський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 осіб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6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Фрунзенський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6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м. Харків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особи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600">
                <a:tc gridSpan="2">
                  <a:txBody>
                    <a:bodyPr/>
                    <a:lstStyle/>
                    <a:p>
                      <a:pPr algn="l"/>
                      <a:r>
                        <a:rPr lang="uk-UA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Усього:</a:t>
                      </a: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5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088232"/>
          </a:xfrm>
        </p:spPr>
        <p:txBody>
          <a:bodyPr>
            <a:noAutofit/>
          </a:bodyPr>
          <a:lstStyle/>
          <a:p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Проблемні </a:t>
            </a: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питання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щодо залучення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студентів-волонтерів</a:t>
            </a:r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1519238" indent="546100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проведення таборів;</a:t>
            </a:r>
          </a:p>
          <a:p>
            <a:pPr marL="1519238" indent="546100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проживання; </a:t>
            </a:r>
          </a:p>
          <a:p>
            <a:pPr marL="1519238" indent="546100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харчування; </a:t>
            </a:r>
          </a:p>
          <a:p>
            <a:pPr marL="1519238" indent="546100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на проїзд.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6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КОРИСНА ІНФОРМАЦІЯ:</a:t>
            </a:r>
            <a:r>
              <a:rPr lang="uk-U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залучення волонтерів до літніх мовних таборів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892480" cy="2260847"/>
          </a:xfrm>
        </p:spPr>
        <p:txBody>
          <a:bodyPr anchor="ctr">
            <a:noAutofit/>
          </a:bodyPr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Громадською організацією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спільно із компанією Microsoft розробляється окремий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веб-сайт, присвячений літнім 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мовним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таборам.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67744" y="3861048"/>
            <a:ext cx="6876256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>
              <a:spcBef>
                <a:spcPts val="0"/>
              </a:spcBef>
              <a:buFont typeface="Wingdings" pitchFamily="2" charset="2"/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Новостворена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онлайн-платформа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дозволить розміщувати усі методичні та практичні матеріали, медіа ресурси, корисні посилання тощо. </a:t>
            </a:r>
          </a:p>
        </p:txBody>
      </p:sp>
    </p:spTree>
    <p:extLst>
      <p:ext uri="{BB962C8B-B14F-4D97-AF65-F5344CB8AC3E}">
        <p14:creationId xmlns:p14="http://schemas.microsoft.com/office/powerpoint/2010/main" val="13939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КОРИСНА ІНФОРМАЦІЯ:</a:t>
            </a:r>
            <a:r>
              <a:rPr lang="uk-U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залучення волонтерів до літніх мовних таборів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712968" cy="1584176"/>
          </a:xfrm>
        </p:spPr>
        <p:txBody>
          <a:bodyPr anchor="ctr">
            <a:noAutofit/>
          </a:bodyPr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Веб-сайт розробляється також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ефективнішого залучення волонтерів для роботи в  таборах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95736" y="3429000"/>
            <a:ext cx="6974372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>
              <a:spcBef>
                <a:spcPts val="0"/>
              </a:spcBef>
              <a:buFont typeface="Wingdings" pitchFamily="2" charset="2"/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планується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 списку шкіл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виявили бажання організувати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табори у червні 2016 року.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7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КОРИСНА ІНФОРМАЦІЯ: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де </a:t>
            </a: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знайти волонтерів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7728" y="1196752"/>
            <a:ext cx="8686800" cy="2952328"/>
          </a:xfrm>
        </p:spPr>
        <p:txBody>
          <a:bodyPr>
            <a:noAutofit/>
          </a:bodyPr>
          <a:lstStyle/>
          <a:p>
            <a:pPr marL="3175" indent="719138">
              <a:lnSpc>
                <a:spcPts val="3000"/>
              </a:lnSpc>
              <a:spcBef>
                <a:spcPts val="600"/>
              </a:spcBef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миру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Контактна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Тамара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Придатко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Проекту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Корпусу Миру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США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тел.:(044)391-66-26, (044)391-66-20,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050-331-12-38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tprydatko@peacecorps.gov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Тетяна Гайдук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 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Корпус Миру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США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0">
              <a:lnSpc>
                <a:spcPts val="3000"/>
              </a:lnSpc>
              <a:spcBef>
                <a:spcPts val="600"/>
              </a:spcBef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044)391-66-27,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050-357-44-13,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tgaiduk@peacecorps.gov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23728" y="4221088"/>
            <a:ext cx="7020272" cy="2132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5" indent="719138">
              <a:spcBef>
                <a:spcPts val="6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молодіжна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AIESEC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Контактна інформація: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Анна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Дзегілевич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Президент AIESEC 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Харкові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anna.dzehilevich@aiesec.net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тел.: 096-073-81-05;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796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КОРИСНА ІНФОРМАЦІЯ: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де </a:t>
            </a: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знайти волонтерів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712968" cy="1800200"/>
          </a:xfrm>
        </p:spPr>
        <p:txBody>
          <a:bodyPr>
            <a:noAutofit/>
          </a:bodyPr>
          <a:lstStyle/>
          <a:p>
            <a:pPr marL="3175" indent="712788">
              <a:lnSpc>
                <a:spcPts val="3100"/>
              </a:lnSpc>
              <a:spcBef>
                <a:spcPts val="120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CACTUS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https://vk.com/cactus2014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https://www.facebook.com/groups/199286810087259/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http://cactusua.org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контактна особа: </a:t>
            </a:r>
            <a:r>
              <a:rPr lang="uk-UA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 </a:t>
            </a:r>
            <a:r>
              <a:rPr lang="uk-UA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Видро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093-985-6805, </a:t>
            </a:r>
            <a:r>
              <a:rPr lang="de-DE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cactus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de-DE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ua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@</a:t>
            </a:r>
            <a:r>
              <a:rPr lang="de-DE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gmail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de-DE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com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1720" y="3068960"/>
            <a:ext cx="7092280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5" indent="-457200">
              <a:lnSpc>
                <a:spcPts val="3100"/>
              </a:lnSpc>
              <a:spcBef>
                <a:spcPts val="1200"/>
              </a:spcBef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недержавна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«Альтернатива-В»: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alternative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-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com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ua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http://www.alternative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-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y.com.ua/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ua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about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контактна особа: </a:t>
            </a:r>
            <a:r>
              <a:rPr lang="uk-UA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Ірина Боднар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099-244-37-79.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indent="-457200">
              <a:lnSpc>
                <a:spcPts val="3100"/>
              </a:lnSpc>
              <a:spcBef>
                <a:spcPts val="1200"/>
              </a:spcBef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Спілка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форум»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new.union-forum.org/pro-nas.html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27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КОРИСНА </a:t>
            </a: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ІНФОРМАЦІЯ:</a:t>
            </a:r>
            <a:b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проект «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Go Camps</a:t>
            </a: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»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929411"/>
          </a:xfrm>
        </p:spPr>
        <p:txBody>
          <a:bodyPr>
            <a:no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 України у рамках співпраці з громадською організацією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конкурс на участь у проекті «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Camps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Конкурс спрямований на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проекту літніх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таборів у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2016 та допомогу навчальним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закладам у їх організації.</a:t>
            </a:r>
          </a:p>
        </p:txBody>
      </p:sp>
    </p:spTree>
    <p:extLst>
      <p:ext uri="{BB962C8B-B14F-4D97-AF65-F5344CB8AC3E}">
        <p14:creationId xmlns:p14="http://schemas.microsoft.com/office/powerpoint/2010/main" val="20932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КОРИСНА </a:t>
            </a: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ІНФОРМАЦІЯ:</a:t>
            </a:r>
            <a:b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проект «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Go Camps</a:t>
            </a: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»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929411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Переможці конкурсу отримають необхідні матеріали та обладнання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проведення таборів у своєму навчальному закладі, а також підтримку у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пошуці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волонтерів.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9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44624"/>
            <a:ext cx="9468544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Кількість ЗНЗ, які беруть участь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 конкурсі на участь у проекті «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Go Camps</a:t>
            </a:r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»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96752"/>
            <a:ext cx="8786005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лево 3"/>
          <p:cNvSpPr/>
          <p:nvPr/>
        </p:nvSpPr>
        <p:spPr>
          <a:xfrm>
            <a:off x="8100392" y="3163826"/>
            <a:ext cx="978408" cy="193166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9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96752"/>
            <a:ext cx="7308304" cy="3442394"/>
          </a:xfrm>
        </p:spPr>
        <p:txBody>
          <a:bodyPr>
            <a:normAutofit/>
          </a:bodyPr>
          <a:lstStyle/>
          <a:p>
            <a:r>
              <a:rPr lang="uk-UA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ДЯКУЮ</a:t>
            </a:r>
            <a:br>
              <a:rPr lang="uk-UA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 </a:t>
            </a:r>
            <a:r>
              <a:rPr lang="uk-UA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УВАГУ</a:t>
            </a:r>
            <a:r>
              <a:rPr lang="uk-UA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!</a:t>
            </a: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8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Актуальність літніх </a:t>
            </a:r>
            <a: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мовних</a:t>
            </a:r>
            <a: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таборів у 2016 році</a:t>
            </a:r>
            <a:endParaRPr lang="uk-UA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712968" cy="1252736"/>
          </a:xfrm>
        </p:spPr>
        <p:txBody>
          <a:bodyPr>
            <a:noAutofit/>
          </a:bodyPr>
          <a:lstStyle/>
          <a:p>
            <a:pPr marL="0" indent="530225">
              <a:lnSpc>
                <a:spcPct val="90000"/>
              </a:lnSpc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Проведення літніх 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мовних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таборів є одним із важливих заходів для навчальних закладів України у 2015-2016 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н.р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87624" y="2636912"/>
            <a:ext cx="792088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Підґрунття</a:t>
            </a:r>
            <a:r>
              <a:rPr lang="uk-UA" sz="2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uk-UA" sz="2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Указ Президента України від 16.11.2015 р. № 641 «Про оголошення 2016 року Роком англійської мови в Україні».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23728" y="4149080"/>
            <a:ext cx="6840760" cy="2564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uk-UA" sz="2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Проголошений Главою держави курс на популяризацію вивчення іноземних мов.</a:t>
            </a:r>
          </a:p>
          <a:p>
            <a:pPr>
              <a:lnSpc>
                <a:spcPct val="90000"/>
              </a:lnSpc>
            </a:pPr>
            <a:r>
              <a:rPr lang="uk-UA" sz="2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Наказ МОН України від 28.12.2015 р. № 1379 «Про здійснення заходів щодо організації літніх </a:t>
            </a:r>
            <a:r>
              <a:rPr lang="uk-UA" sz="2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мовних</a:t>
            </a:r>
            <a:r>
              <a:rPr lang="uk-UA" sz="2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таборів».</a:t>
            </a:r>
            <a:endParaRPr lang="uk-UA" sz="2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5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Орієнтовна кількість літніх мовних таборів у Харківській області у 2016 році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64627"/>
              </p:ext>
            </p:extLst>
          </p:nvPr>
        </p:nvGraphicFramePr>
        <p:xfrm>
          <a:off x="457200" y="1600200"/>
          <a:ext cx="8260160" cy="506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80800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(місто)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2015 р.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2016 р. (попередня)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2016 р. (уточнена)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Балаклійський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Барвінківський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Близнюківський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Богодухівський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Борівський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Валківський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Великобурлуцький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Вовчанський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Дворічанський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Дергачівський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uk-UA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endParaRPr lang="ru-RU" sz="2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uk-UA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endParaRPr lang="ru-RU" sz="2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7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Орієнтовна кількість літніх мовних таборів у Харківській області у 2016 році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450473"/>
              </p:ext>
            </p:extLst>
          </p:nvPr>
        </p:nvGraphicFramePr>
        <p:xfrm>
          <a:off x="457200" y="1600200"/>
          <a:ext cx="8229600" cy="506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7774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(місто)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2015 р.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2016 р. (попередня)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2016 р. (уточнена)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Зачепилівський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Зміївський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Золочівський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Ізюмський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Кегичівський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Коломацький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Красноградський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Краснокутський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Куп’янський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Лозівський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4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Орієнтовна кількість літніх мовних таборів у Харківській області у 2016 році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691473"/>
              </p:ext>
            </p:extLst>
          </p:nvPr>
        </p:nvGraphicFramePr>
        <p:xfrm>
          <a:off x="457200" y="1600200"/>
          <a:ext cx="8229600" cy="506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7774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(місто)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2015 р.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2016 р. (попередня)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2016 р. (уточнена)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Нововодолазький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Первомайський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Печенізький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Сахновщинський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Харківський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Чугуївський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Шевченківський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 Ізюм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 Куп’янськ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 Лозова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19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Орієнтовна кількість літніх мовних таборів у Харківській області у 2016 році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895994"/>
              </p:ext>
            </p:extLst>
          </p:nvPr>
        </p:nvGraphicFramePr>
        <p:xfrm>
          <a:off x="457200" y="1600200"/>
          <a:ext cx="8229600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7774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(місто)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2015 р.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2016 р. (попередня)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2016 р. (уточнена)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 Люботин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 Первомайський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 Чугуїв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Шевченківський м.Харкова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Жовтневий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Київський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Комінтернівський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Холодногірський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Московський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1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Орієнтовна кількість літніх мовних таборів у Харківській області у 2016 році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415650"/>
              </p:ext>
            </p:extLst>
          </p:nvPr>
        </p:nvGraphicFramePr>
        <p:xfrm>
          <a:off x="457200" y="1600200"/>
          <a:ext cx="82296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952328"/>
                <a:gridCol w="147103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(місто)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2015 р.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2016 р. (попередня)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таборів у 2016 р. (уточнена)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Індустріальний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uk-UA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Червонозаводський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Фрунзенський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Міська мережа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uk-UA" sz="2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Усього:</a:t>
                      </a:r>
                      <a:endParaRPr lang="ru-RU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141</a:t>
                      </a:r>
                      <a:endParaRPr lang="ru-RU" sz="2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uk-UA" sz="2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276</a:t>
                      </a:r>
                      <a:endParaRPr lang="ru-RU" sz="2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uk-UA" sz="2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336</a:t>
                      </a:r>
                      <a:endParaRPr lang="ru-RU" sz="2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8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Кількість студентів-волонтерів, які будуть залучені до роботи в літніх мовних таборах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470397"/>
              </p:ext>
            </p:extLst>
          </p:nvPr>
        </p:nvGraphicFramePr>
        <p:xfrm>
          <a:off x="251520" y="1658440"/>
          <a:ext cx="86400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3780000"/>
                <a:gridCol w="4140000"/>
              </a:tblGrid>
              <a:tr h="780592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(місто)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 студентів-волонтерів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99932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Балаклі</a:t>
                      </a: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особи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932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Богодухівський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особи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932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Валківський 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932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Великобурлуцький 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особи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932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Вовчанський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932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Дергачівський 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особи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932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Зміївський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932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Золочівський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6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Кількість студентів-волонтерів, які будуть залучені до роботи в літніх мовних таборах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343875"/>
              </p:ext>
            </p:extLst>
          </p:nvPr>
        </p:nvGraphicFramePr>
        <p:xfrm>
          <a:off x="252480" y="1690856"/>
          <a:ext cx="86400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3780000"/>
                <a:gridCol w="4140000"/>
              </a:tblGrid>
              <a:tr h="462916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(місто)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 студентів-волонтерів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1639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Ізюмський 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1639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Лозівський 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1639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411480" algn="l"/>
                          <a:tab pos="1668780" algn="l"/>
                          <a:tab pos="2811780" algn="l"/>
                          <a:tab pos="4183380" algn="l"/>
                          <a:tab pos="4983480" algn="l"/>
                        </a:tabLs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Нововодолазький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1639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Сахновщинський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1639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Харківський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особи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861842"/>
              </p:ext>
            </p:extLst>
          </p:nvPr>
        </p:nvGraphicFramePr>
        <p:xfrm>
          <a:off x="252480" y="5373216"/>
          <a:ext cx="8640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3780000"/>
                <a:gridCol w="4140000"/>
              </a:tblGrid>
              <a:tr h="421639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м. Ізюм</a:t>
                      </a:r>
                      <a:endParaRPr lang="ru-RU" sz="260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1639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м. Лозова</a:t>
                      </a:r>
                      <a:endParaRPr lang="ru-RU" sz="26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особа</a:t>
                      </a:r>
                      <a:endParaRPr lang="ru-RU" sz="2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00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1067</Words>
  <Application>Microsoft Office PowerPoint</Application>
  <PresentationFormat>Экран (4:3)</PresentationFormat>
  <Paragraphs>373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Організація літніх мовних таборів  у Харківській області у 2016 році</vt:lpstr>
      <vt:lpstr>Актуальність літніх мовних таборів у 2016 році</vt:lpstr>
      <vt:lpstr>Орієнтовна кількість літніх мовних таборів у Харківській області у 2016 році</vt:lpstr>
      <vt:lpstr>Орієнтовна кількість літніх мовних таборів у Харківській області у 2016 році</vt:lpstr>
      <vt:lpstr>Орієнтовна кількість літніх мовних таборів у Харківській області у 2016 році</vt:lpstr>
      <vt:lpstr>Орієнтовна кількість літніх мовних таборів у Харківській області у 2016 році</vt:lpstr>
      <vt:lpstr>Орієнтовна кількість літніх мовних таборів у Харківській області у 2016 році</vt:lpstr>
      <vt:lpstr>Кількість студентів-волонтерів, які будуть залучені до роботи в літніх мовних таборах</vt:lpstr>
      <vt:lpstr>Кількість студентів-волонтерів, які будуть залучені до роботи в літніх мовних таборах</vt:lpstr>
      <vt:lpstr>Кількість студентів-волонтерів, які будуть залучені до роботи в літніх мовних таборах</vt:lpstr>
      <vt:lpstr>Проблемні питання щодо залучення студентів-волонтерів:</vt:lpstr>
      <vt:lpstr>КОРИСНА ІНФОРМАЦІЯ: залучення волонтерів до літніх мовних таборів</vt:lpstr>
      <vt:lpstr>КОРИСНА ІНФОРМАЦІЯ: залучення волонтерів до літніх мовних таборів</vt:lpstr>
      <vt:lpstr>КОРИСНА ІНФОРМАЦІЯ:  де знайти волонтерів</vt:lpstr>
      <vt:lpstr>КОРИСНА ІНФОРМАЦІЯ:  де знайти волонтерів</vt:lpstr>
      <vt:lpstr>КОРИСНА ІНФОРМАЦІЯ: проект «Go Camps»</vt:lpstr>
      <vt:lpstr>КОРИСНА ІНФОРМАЦІЯ: проект «Go Camps»</vt:lpstr>
      <vt:lpstr>Кількість ЗНЗ, які беруть участь  у конкурсі на участь у проекті «Go Camps»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Olia</dc:creator>
  <cp:lastModifiedBy>office</cp:lastModifiedBy>
  <cp:revision>33</cp:revision>
  <cp:lastPrinted>2016-04-13T07:20:48Z</cp:lastPrinted>
  <dcterms:created xsi:type="dcterms:W3CDTF">2016-04-11T11:16:19Z</dcterms:created>
  <dcterms:modified xsi:type="dcterms:W3CDTF">2016-04-13T07:25:17Z</dcterms:modified>
</cp:coreProperties>
</file>