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266" r:id="rId3"/>
    <p:sldId id="267" r:id="rId4"/>
    <p:sldId id="268" r:id="rId5"/>
    <p:sldId id="269" r:id="rId6"/>
    <p:sldId id="270" r:id="rId7"/>
    <p:sldId id="271" r:id="rId8"/>
    <p:sldId id="273" r:id="rId9"/>
    <p:sldId id="274" r:id="rId10"/>
    <p:sldId id="275" r:id="rId11"/>
    <p:sldId id="276" r:id="rId12"/>
    <p:sldId id="278" r:id="rId13"/>
    <p:sldId id="277" r:id="rId14"/>
    <p:sldId id="283" r:id="rId15"/>
    <p:sldId id="282" r:id="rId16"/>
    <p:sldId id="281" r:id="rId17"/>
    <p:sldId id="280" r:id="rId18"/>
    <p:sldId id="279" r:id="rId19"/>
    <p:sldId id="285" r:id="rId20"/>
    <p:sldId id="286" r:id="rId21"/>
    <p:sldId id="287" r:id="rId22"/>
  </p:sldIdLst>
  <p:sldSz cx="12192000" cy="6858000"/>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620"/>
    <p:restoredTop sz="94434" autoAdjust="0"/>
  </p:normalViewPr>
  <p:slideViewPr>
    <p:cSldViewPr snapToGrid="0">
      <p:cViewPr>
        <p:scale>
          <a:sx n="60" d="100"/>
          <a:sy n="60" d="100"/>
        </p:scale>
        <p:origin x="-858" y="-121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AE1A44CA-2E2C-4458-B4B3-787B82C58509}" type="datetimeFigureOut">
              <a:rPr lang="ru-RU"/>
              <a:pPr>
                <a:defRPr/>
              </a:pPr>
              <a:t>19.05.2016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123F08C1-AB13-4D5A-8A8B-F3A7D9FAA6A7}"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CFD76F41-6275-47C6-ABB2-2D7DBD0701B0}" type="datetimeFigureOut">
              <a:rPr lang="ru-RU"/>
              <a:pPr>
                <a:defRPr/>
              </a:pPr>
              <a:t>19.05.2016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7DBC3B04-3ED7-4008-9FB6-A0977740D6FE}"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82A188B7-68C2-4E77-987F-BBB39A226FBD}" type="datetimeFigureOut">
              <a:rPr lang="ru-RU"/>
              <a:pPr>
                <a:defRPr/>
              </a:pPr>
              <a:t>19.05.2016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C4F790E-5B55-4367-ABB5-6D563C89245C}"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1C3BBC12-5908-42CC-BDD8-49E34E87BDE6}" type="datetimeFigureOut">
              <a:rPr lang="ru-RU"/>
              <a:pPr>
                <a:defRPr/>
              </a:pPr>
              <a:t>19.05.2016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F5D6F6C6-D674-4834-94D3-63E3B3C9202F}"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1E307786-3E01-4916-8278-1B7A73D96161}" type="datetimeFigureOut">
              <a:rPr lang="ru-RU"/>
              <a:pPr>
                <a:defRPr/>
              </a:pPr>
              <a:t>19.05.2016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0C71126-6BCA-4EDD-90AC-947C55976A03}"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6C63C49C-E32A-4120-A9D9-12EA6546AB3F}" type="datetimeFigureOut">
              <a:rPr lang="ru-RU"/>
              <a:pPr>
                <a:defRPr/>
              </a:pPr>
              <a:t>19.05.2016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335E4DA0-27D1-4B37-9175-B458AFA9D50C}"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E1A25C9E-94D7-4764-A503-900DF2E2929E}" type="datetimeFigureOut">
              <a:rPr lang="ru-RU"/>
              <a:pPr>
                <a:defRPr/>
              </a:pPr>
              <a:t>19.05.2016</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19ED7E22-1514-44D7-9C8F-8C92704B4B63}"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EF103842-B1A6-4A1A-B31C-0FB5B2C194DA}" type="datetimeFigureOut">
              <a:rPr lang="ru-RU"/>
              <a:pPr>
                <a:defRPr/>
              </a:pPr>
              <a:t>19.05.2016</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BB543841-5138-421A-8AE3-6082E36816A5}"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BB967B43-B5B9-428A-B437-918B2B65A0AB}" type="datetimeFigureOut">
              <a:rPr lang="ru-RU"/>
              <a:pPr>
                <a:defRPr/>
              </a:pPr>
              <a:t>19.05.2016</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26514C67-534F-483D-AFB6-1DBF2F580E0D}"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1A9E8D12-80D7-43AE-B3DD-A122F68F056F}" type="datetimeFigureOut">
              <a:rPr lang="ru-RU"/>
              <a:pPr>
                <a:defRPr/>
              </a:pPr>
              <a:t>19.05.2016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6309DDF7-DA6F-4A2B-BA13-11F04DD947BD}"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865F83D4-648E-462D-A34A-AF86984442EB}" type="datetimeFigureOut">
              <a:rPr lang="ru-RU"/>
              <a:pPr>
                <a:defRPr/>
              </a:pPr>
              <a:t>19.05.2016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A7FC283F-E76B-4865-9085-37EA46A0FC33}"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140DAB5A-D83C-4FE0-81B3-373635B7E559}" type="datetimeFigureOut">
              <a:rPr lang="ru-RU"/>
              <a:pPr>
                <a:defRPr/>
              </a:pPr>
              <a:t>19.05.2016</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B5A541F5-C47B-4052-8835-673B6E48710C}"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a:defRPr>
      </a:lvl2pPr>
      <a:lvl3pPr algn="l" rtl="0" fontAlgn="base">
        <a:lnSpc>
          <a:spcPct val="90000"/>
        </a:lnSpc>
        <a:spcBef>
          <a:spcPct val="0"/>
        </a:spcBef>
        <a:spcAft>
          <a:spcPct val="0"/>
        </a:spcAft>
        <a:defRPr sz="4400">
          <a:solidFill>
            <a:schemeClr val="tx1"/>
          </a:solidFill>
          <a:latin typeface="Calibri Light"/>
        </a:defRPr>
      </a:lvl3pPr>
      <a:lvl4pPr algn="l" rtl="0" fontAlgn="base">
        <a:lnSpc>
          <a:spcPct val="90000"/>
        </a:lnSpc>
        <a:spcBef>
          <a:spcPct val="0"/>
        </a:spcBef>
        <a:spcAft>
          <a:spcPct val="0"/>
        </a:spcAft>
        <a:defRPr sz="4400">
          <a:solidFill>
            <a:schemeClr val="tx1"/>
          </a:solidFill>
          <a:latin typeface="Calibri Light"/>
        </a:defRPr>
      </a:lvl4pPr>
      <a:lvl5pPr algn="l" rtl="0" fontAlgn="base">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jpeg"/></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6.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jpeg"/></Relationships>
</file>

<file path=ppt/slides/_rels/slide17.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7.jpeg"/><Relationship Id="rId11" Type="http://schemas.openxmlformats.org/officeDocument/2006/relationships/image" Target="../media/image72.jpeg"/><Relationship Id="rId5" Type="http://schemas.openxmlformats.org/officeDocument/2006/relationships/image" Target="../media/image66.jpeg"/><Relationship Id="rId10" Type="http://schemas.openxmlformats.org/officeDocument/2006/relationships/image" Target="../media/image71.jpeg"/><Relationship Id="rId4" Type="http://schemas.openxmlformats.org/officeDocument/2006/relationships/image" Target="../media/image65.jpeg"/><Relationship Id="rId9" Type="http://schemas.openxmlformats.org/officeDocument/2006/relationships/image" Target="../media/image70.jpeg"/></Relationships>
</file>

<file path=ppt/slides/_rels/slide18.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jpeg"/><Relationship Id="rId9" Type="http://schemas.openxmlformats.org/officeDocument/2006/relationships/image" Target="../media/image79.pn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mailto:mkab.lyubotin@internatkh.org.ua"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Рисунок 3"/>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13314" name="Объект 2"/>
          <p:cNvSpPr txBox="1">
            <a:spLocks/>
          </p:cNvSpPr>
          <p:nvPr/>
        </p:nvSpPr>
        <p:spPr bwMode="auto">
          <a:xfrm>
            <a:off x="133350" y="282575"/>
            <a:ext cx="2776538" cy="846138"/>
          </a:xfrm>
          <a:prstGeom prst="rect">
            <a:avLst/>
          </a:prstGeom>
          <a:noFill/>
          <a:ln w="9525">
            <a:noFill/>
            <a:miter lim="800000"/>
            <a:headEnd/>
            <a:tailEnd/>
          </a:ln>
        </p:spPr>
        <p:txBody>
          <a:bodyPr/>
          <a:lstStyle/>
          <a:p>
            <a:pPr>
              <a:lnSpc>
                <a:spcPct val="90000"/>
              </a:lnSpc>
              <a:spcBef>
                <a:spcPts val="1000"/>
              </a:spcBef>
              <a:buFont typeface="Arial" charset="0"/>
              <a:buNone/>
            </a:pPr>
            <a:endParaRPr lang="ru-RU" sz="3200" b="1">
              <a:latin typeface="Monotype Corsiva" pitchFamily="66" charset="0"/>
            </a:endParaRPr>
          </a:p>
        </p:txBody>
      </p:sp>
      <p:pic>
        <p:nvPicPr>
          <p:cNvPr id="1027" name="Picture 3"/>
          <p:cNvPicPr>
            <a:picLocks noChangeAspect="1" noChangeArrowheads="1"/>
          </p:cNvPicPr>
          <p:nvPr/>
        </p:nvPicPr>
        <p:blipFill>
          <a:blip r:embed="rId3" cstate="print">
            <a:extLst>
              <a:ext uri="{28A0092B-C50C-407E-A947-70E740481C1C}"/>
            </a:extLst>
          </a:blip>
          <a:srcRect/>
          <a:stretch>
            <a:fillRect/>
          </a:stretch>
        </p:blipFill>
        <p:spPr bwMode="auto">
          <a:xfrm>
            <a:off x="2524525" y="1068067"/>
            <a:ext cx="7548030" cy="5661023"/>
          </a:xfrm>
          <a:prstGeom prst="rect">
            <a:avLst/>
          </a:prstGeom>
          <a:ln>
            <a:noFill/>
          </a:ln>
          <a:effectLst>
            <a:softEdge rad="112500"/>
          </a:effectLst>
          <a:extLst>
            <a:ext uri="{909E8E84-426E-40DD-AFC4-6F175D3DCCD1}"/>
            <a:ext uri="{91240B29-F687-4F45-9708-019B960494DF}"/>
          </a:extLst>
        </p:spPr>
      </p:pic>
      <p:sp>
        <p:nvSpPr>
          <p:cNvPr id="13316" name="TextBox 4"/>
          <p:cNvSpPr txBox="1">
            <a:spLocks noChangeArrowheads="1"/>
          </p:cNvSpPr>
          <p:nvPr/>
        </p:nvSpPr>
        <p:spPr bwMode="auto">
          <a:xfrm>
            <a:off x="192088" y="282575"/>
            <a:ext cx="11807825" cy="1570038"/>
          </a:xfrm>
          <a:prstGeom prst="rect">
            <a:avLst/>
          </a:prstGeom>
          <a:noFill/>
          <a:ln w="9525">
            <a:noFill/>
            <a:miter lim="800000"/>
            <a:headEnd/>
            <a:tailEnd/>
          </a:ln>
        </p:spPr>
        <p:txBody>
          <a:bodyPr wrap="none">
            <a:spAutoFit/>
          </a:bodyPr>
          <a:lstStyle/>
          <a:p>
            <a:pPr algn="ctr"/>
            <a:r>
              <a:rPr lang="uk-UA" sz="3200" b="1">
                <a:latin typeface="Monotype Corsiva" pitchFamily="66" charset="0"/>
              </a:rPr>
              <a:t>Комунальний заклад </a:t>
            </a:r>
            <a:br>
              <a:rPr lang="uk-UA" sz="3200" b="1">
                <a:latin typeface="Monotype Corsiva" pitchFamily="66" charset="0"/>
              </a:rPr>
            </a:br>
            <a:r>
              <a:rPr lang="uk-UA" sz="3200" b="1">
                <a:latin typeface="Monotype Corsiva" pitchFamily="66" charset="0"/>
              </a:rPr>
              <a:t>«Люботинська спеціалізована школа-інтернат І-ІІІ ступенів «Дивосвіт"»</a:t>
            </a:r>
            <a:br>
              <a:rPr lang="uk-UA" sz="3200" b="1">
                <a:latin typeface="Monotype Corsiva" pitchFamily="66" charset="0"/>
              </a:rPr>
            </a:br>
            <a:r>
              <a:rPr lang="uk-UA" sz="3200" b="1">
                <a:latin typeface="Monotype Corsiva" pitchFamily="66" charset="0"/>
              </a:rPr>
              <a:t>       Харківської обласної ради  </a:t>
            </a:r>
          </a:p>
        </p:txBody>
      </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Рисунок 3"/>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22530" name="Объект 2"/>
          <p:cNvSpPr txBox="1">
            <a:spLocks/>
          </p:cNvSpPr>
          <p:nvPr/>
        </p:nvSpPr>
        <p:spPr bwMode="auto">
          <a:xfrm>
            <a:off x="133350" y="282575"/>
            <a:ext cx="2776538" cy="846138"/>
          </a:xfrm>
          <a:prstGeom prst="rect">
            <a:avLst/>
          </a:prstGeom>
          <a:noFill/>
          <a:ln w="9525">
            <a:noFill/>
            <a:miter lim="800000"/>
            <a:headEnd/>
            <a:tailEnd/>
          </a:ln>
        </p:spPr>
        <p:txBody>
          <a:bodyPr/>
          <a:lstStyle/>
          <a:p>
            <a:pPr>
              <a:lnSpc>
                <a:spcPct val="90000"/>
              </a:lnSpc>
              <a:spcBef>
                <a:spcPts val="1000"/>
              </a:spcBef>
              <a:buFont typeface="Arial" charset="0"/>
              <a:buNone/>
            </a:pPr>
            <a:endParaRPr lang="ru-RU" sz="3200" b="1">
              <a:latin typeface="Monotype Corsiva" pitchFamily="66" charset="0"/>
            </a:endParaRPr>
          </a:p>
        </p:txBody>
      </p:sp>
      <p:sp>
        <p:nvSpPr>
          <p:cNvPr id="22531" name="TextBox 1"/>
          <p:cNvSpPr txBox="1">
            <a:spLocks noChangeArrowheads="1"/>
          </p:cNvSpPr>
          <p:nvPr/>
        </p:nvSpPr>
        <p:spPr bwMode="auto">
          <a:xfrm>
            <a:off x="1695450" y="414338"/>
            <a:ext cx="8313738" cy="584200"/>
          </a:xfrm>
          <a:prstGeom prst="rect">
            <a:avLst/>
          </a:prstGeom>
          <a:noFill/>
          <a:ln w="9525">
            <a:noFill/>
            <a:miter lim="800000"/>
            <a:headEnd/>
            <a:tailEnd/>
          </a:ln>
        </p:spPr>
        <p:txBody>
          <a:bodyPr>
            <a:spAutoFit/>
          </a:bodyPr>
          <a:lstStyle/>
          <a:p>
            <a:pPr marL="285750" indent="-285750" algn="ctr">
              <a:buFont typeface="Wingdings" pitchFamily="2" charset="2"/>
              <a:buChar char="Ø"/>
            </a:pPr>
            <a:r>
              <a:rPr lang="uk-UA" sz="3200" u="sng">
                <a:latin typeface="Times New Roman" pitchFamily="18" charset="0"/>
                <a:cs typeface="Times New Roman" pitchFamily="18" charset="0"/>
              </a:rPr>
              <a:t> Їдальня та актова зала; </a:t>
            </a:r>
          </a:p>
        </p:txBody>
      </p:sp>
      <p:pic>
        <p:nvPicPr>
          <p:cNvPr id="22532" name="Picture 2"/>
          <p:cNvPicPr>
            <a:picLocks noChangeAspect="1" noChangeArrowheads="1"/>
          </p:cNvPicPr>
          <p:nvPr/>
        </p:nvPicPr>
        <p:blipFill>
          <a:blip r:embed="rId3"/>
          <a:srcRect/>
          <a:stretch>
            <a:fillRect/>
          </a:stretch>
        </p:blipFill>
        <p:spPr bwMode="auto">
          <a:xfrm>
            <a:off x="266700" y="479425"/>
            <a:ext cx="3236913" cy="2428875"/>
          </a:xfrm>
          <a:prstGeom prst="rect">
            <a:avLst/>
          </a:prstGeom>
          <a:noFill/>
          <a:ln w="9525">
            <a:noFill/>
            <a:miter lim="800000"/>
            <a:headEnd/>
            <a:tailEnd/>
          </a:ln>
        </p:spPr>
      </p:pic>
      <p:pic>
        <p:nvPicPr>
          <p:cNvPr id="22533" name="Picture 3"/>
          <p:cNvPicPr>
            <a:picLocks noChangeAspect="1" noChangeArrowheads="1"/>
          </p:cNvPicPr>
          <p:nvPr/>
        </p:nvPicPr>
        <p:blipFill>
          <a:blip r:embed="rId4"/>
          <a:srcRect/>
          <a:stretch>
            <a:fillRect/>
          </a:stretch>
        </p:blipFill>
        <p:spPr bwMode="auto">
          <a:xfrm>
            <a:off x="6267450" y="3346450"/>
            <a:ext cx="4414838" cy="3311525"/>
          </a:xfrm>
          <a:prstGeom prst="rect">
            <a:avLst/>
          </a:prstGeom>
          <a:noFill/>
          <a:ln w="9525">
            <a:noFill/>
            <a:miter lim="800000"/>
            <a:headEnd/>
            <a:tailEnd/>
          </a:ln>
        </p:spPr>
      </p:pic>
      <p:pic>
        <p:nvPicPr>
          <p:cNvPr id="22534" name="Picture 4"/>
          <p:cNvPicPr>
            <a:picLocks noChangeAspect="1" noChangeArrowheads="1"/>
          </p:cNvPicPr>
          <p:nvPr/>
        </p:nvPicPr>
        <p:blipFill>
          <a:blip r:embed="rId5"/>
          <a:srcRect/>
          <a:stretch>
            <a:fillRect/>
          </a:stretch>
        </p:blipFill>
        <p:spPr bwMode="auto">
          <a:xfrm>
            <a:off x="1401763" y="3363913"/>
            <a:ext cx="4449762" cy="3338512"/>
          </a:xfrm>
          <a:prstGeom prst="rect">
            <a:avLst/>
          </a:prstGeom>
          <a:noFill/>
          <a:ln w="9525">
            <a:noFill/>
            <a:miter lim="800000"/>
            <a:headEnd/>
            <a:tailEnd/>
          </a:ln>
        </p:spPr>
      </p:pic>
      <p:pic>
        <p:nvPicPr>
          <p:cNvPr id="22535" name="Picture 5" descr="F:\disc d\Фото\Интернат\Лидия Александровна\DSCF2445.JPG"/>
          <p:cNvPicPr>
            <a:picLocks noChangeAspect="1" noChangeArrowheads="1"/>
          </p:cNvPicPr>
          <p:nvPr/>
        </p:nvPicPr>
        <p:blipFill>
          <a:blip r:embed="rId6"/>
          <a:srcRect/>
          <a:stretch>
            <a:fillRect/>
          </a:stretch>
        </p:blipFill>
        <p:spPr bwMode="auto">
          <a:xfrm>
            <a:off x="8418513" y="523875"/>
            <a:ext cx="3179762" cy="2384425"/>
          </a:xfrm>
          <a:prstGeom prst="rect">
            <a:avLst/>
          </a:prstGeom>
          <a:noFill/>
          <a:ln w="9525">
            <a:noFill/>
            <a:miter lim="800000"/>
            <a:headEnd/>
            <a:tailEnd/>
          </a:ln>
        </p:spPr>
      </p:pic>
      <p:pic>
        <p:nvPicPr>
          <p:cNvPr id="22536" name="Picture 6"/>
          <p:cNvPicPr>
            <a:picLocks noChangeAspect="1" noChangeArrowheads="1"/>
          </p:cNvPicPr>
          <p:nvPr/>
        </p:nvPicPr>
        <p:blipFill>
          <a:blip r:embed="rId7"/>
          <a:srcRect/>
          <a:stretch>
            <a:fillRect/>
          </a:stretch>
        </p:blipFill>
        <p:spPr bwMode="auto">
          <a:xfrm>
            <a:off x="4629150" y="998538"/>
            <a:ext cx="2933700" cy="2198687"/>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Рисунок 3"/>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17" name="Объект 2"/>
          <p:cNvSpPr txBox="1">
            <a:spLocks/>
          </p:cNvSpPr>
          <p:nvPr/>
        </p:nvSpPr>
        <p:spPr>
          <a:xfrm>
            <a:off x="3184525" y="230188"/>
            <a:ext cx="5822950" cy="604837"/>
          </a:xfrm>
          <a:prstGeom prst="rect">
            <a:avLst/>
          </a:prstGeom>
        </p:spPr>
        <p:style>
          <a:lnRef idx="1">
            <a:schemeClr val="accent6"/>
          </a:lnRef>
          <a:fillRef idx="2">
            <a:schemeClr val="accent6"/>
          </a:fillRef>
          <a:effectRef idx="1">
            <a:schemeClr val="accent6"/>
          </a:effectRef>
          <a:fontRef idx="minor">
            <a:schemeClr val="dk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defRPr/>
            </a:pPr>
            <a:r>
              <a:rPr lang="ru-RU" sz="3200" b="1" dirty="0" err="1">
                <a:latin typeface="Monotype Corsiva" panose="03010101010201010101" pitchFamily="66" charset="0"/>
              </a:rPr>
              <a:t>Наші</a:t>
            </a:r>
            <a:r>
              <a:rPr lang="ru-RU" sz="3200" b="1" dirty="0">
                <a:latin typeface="Monotype Corsiva" panose="03010101010201010101" pitchFamily="66" charset="0"/>
              </a:rPr>
              <a:t> </a:t>
            </a:r>
            <a:r>
              <a:rPr lang="ru-RU" sz="3200" b="1" dirty="0" err="1">
                <a:latin typeface="Monotype Corsiva" panose="03010101010201010101" pitchFamily="66" charset="0"/>
              </a:rPr>
              <a:t>переваги</a:t>
            </a:r>
            <a:r>
              <a:rPr lang="ru-RU" sz="3200" b="1" dirty="0">
                <a:latin typeface="Monotype Corsiva" panose="03010101010201010101" pitchFamily="66" charset="0"/>
              </a:rPr>
              <a:t>:</a:t>
            </a:r>
          </a:p>
        </p:txBody>
      </p:sp>
      <p:sp>
        <p:nvSpPr>
          <p:cNvPr id="23555" name="TextBox 1"/>
          <p:cNvSpPr txBox="1">
            <a:spLocks noChangeArrowheads="1"/>
          </p:cNvSpPr>
          <p:nvPr/>
        </p:nvSpPr>
        <p:spPr bwMode="auto">
          <a:xfrm>
            <a:off x="1114425" y="1104900"/>
            <a:ext cx="9963150" cy="4595813"/>
          </a:xfrm>
          <a:prstGeom prst="rect">
            <a:avLst/>
          </a:prstGeom>
          <a:noFill/>
          <a:ln w="9525">
            <a:noFill/>
            <a:miter lim="800000"/>
            <a:headEnd/>
            <a:tailEnd/>
          </a:ln>
        </p:spPr>
        <p:txBody>
          <a:bodyPr>
            <a:spAutoFit/>
          </a:bodyPr>
          <a:lstStyle/>
          <a:p>
            <a:pPr algn="ctr"/>
            <a:r>
              <a:rPr lang="uk-UA" sz="2400" u="sng">
                <a:latin typeface="Times New Roman" pitchFamily="18" charset="0"/>
                <a:cs typeface="Times New Roman" pitchFamily="18" charset="0"/>
              </a:rPr>
              <a:t>- отримання повної загальної середньої освіти з поглибленим вивченням предметів художнього (рисунок, живопис, ліплення, декоративне мистецтво, композиція, комп'ютерна графіка, художня культура) та інформаційно-технологічного (інформатика, креслення) циклів;</a:t>
            </a:r>
          </a:p>
          <a:p>
            <a:pPr algn="ctr"/>
            <a:r>
              <a:rPr lang="uk-UA" sz="2400" u="sng">
                <a:latin typeface="Times New Roman" pitchFamily="18" charset="0"/>
                <a:cs typeface="Times New Roman" pitchFamily="18" charset="0"/>
              </a:rPr>
              <a:t>   -  проживання та навчання дитини у закладі протягом п'яти діб; </a:t>
            </a:r>
          </a:p>
          <a:p>
            <a:pPr algn="ctr"/>
            <a:r>
              <a:rPr lang="uk-UA" sz="2400" u="sng">
                <a:latin typeface="Times New Roman" pitchFamily="18" charset="0"/>
                <a:cs typeface="Times New Roman" pitchFamily="18" charset="0"/>
              </a:rPr>
              <a:t>   -  повноцінне 4</a:t>
            </a:r>
            <a:r>
              <a:rPr lang="en-US" sz="2400" u="sng">
                <a:latin typeface="Times New Roman" pitchFamily="18" charset="0"/>
                <a:cs typeface="Times New Roman" pitchFamily="18" charset="0"/>
              </a:rPr>
              <a:t>-</a:t>
            </a:r>
            <a:r>
              <a:rPr lang="uk-UA" sz="2400" u="sng">
                <a:latin typeface="Times New Roman" pitchFamily="18" charset="0"/>
                <a:cs typeface="Times New Roman" pitchFamily="18" charset="0"/>
              </a:rPr>
              <a:t>х разове харчування;</a:t>
            </a:r>
          </a:p>
          <a:p>
            <a:pPr algn="ctr"/>
            <a:r>
              <a:rPr lang="uk-UA" sz="2400" u="sng">
                <a:latin typeface="Times New Roman" pitchFamily="18" charset="0"/>
                <a:cs typeface="Times New Roman" pitchFamily="18" charset="0"/>
              </a:rPr>
              <a:t>   -запровадження пілотного проекту по вивченню курсу за вибором  </a:t>
            </a:r>
            <a:br>
              <a:rPr lang="uk-UA" sz="2400" u="sng">
                <a:latin typeface="Times New Roman" pitchFamily="18" charset="0"/>
                <a:cs typeface="Times New Roman" pitchFamily="18" charset="0"/>
              </a:rPr>
            </a:br>
            <a:r>
              <a:rPr lang="uk-UA" sz="2400" u="sng">
                <a:latin typeface="Times New Roman" pitchFamily="18" charset="0"/>
                <a:cs typeface="Times New Roman" pitchFamily="18" charset="0"/>
              </a:rPr>
              <a:t>“3</a:t>
            </a:r>
            <a:r>
              <a:rPr lang="en-US" sz="2400" u="sng">
                <a:latin typeface="Times New Roman" pitchFamily="18" charset="0"/>
                <a:cs typeface="Times New Roman" pitchFamily="18" charset="0"/>
              </a:rPr>
              <a:t>D </a:t>
            </a:r>
            <a:r>
              <a:rPr lang="uk-UA" sz="2400" u="sng">
                <a:latin typeface="Times New Roman" pitchFamily="18" charset="0"/>
                <a:cs typeface="Times New Roman" pitchFamily="18" charset="0"/>
              </a:rPr>
              <a:t>моделювання”;</a:t>
            </a:r>
          </a:p>
          <a:p>
            <a:pPr algn="ctr"/>
            <a:r>
              <a:rPr lang="uk-UA" sz="2400" u="sng">
                <a:latin typeface="Times New Roman" pitchFamily="18" charset="0"/>
                <a:cs typeface="Times New Roman" pitchFamily="18" charset="0"/>
              </a:rPr>
              <a:t>   - організація дозвілля вихованців у позаурочний час (гуртки, спортивні секції, заняття з практичним психологом);</a:t>
            </a:r>
          </a:p>
          <a:p>
            <a:pPr algn="ctr"/>
            <a:r>
              <a:rPr lang="uk-UA" sz="2400" u="sng">
                <a:latin typeface="Times New Roman" pitchFamily="18" charset="0"/>
                <a:cs typeface="Times New Roman" pitchFamily="18" charset="0"/>
              </a:rPr>
              <a:t>- обстеження та лікування дітей.</a:t>
            </a:r>
          </a:p>
          <a:p>
            <a:pPr algn="ctr"/>
            <a:r>
              <a:rPr lang="uk-UA" sz="3200" u="sng">
                <a:latin typeface="Times New Roman" pitchFamily="18" charset="0"/>
                <a:cs typeface="Times New Roman" pitchFamily="18" charset="0"/>
              </a:rPr>
              <a:t> </a:t>
            </a:r>
          </a:p>
        </p:txBody>
      </p:sp>
      <p:pic>
        <p:nvPicPr>
          <p:cNvPr id="12290" name="Picture 2" descr="F:\disc d\Фото\Интернат\1 сентября 2014\DSCF5057.JPG"/>
          <p:cNvPicPr>
            <a:picLocks noChangeAspect="1" noChangeArrowheads="1"/>
          </p:cNvPicPr>
          <p:nvPr/>
        </p:nvPicPr>
        <p:blipFill>
          <a:blip r:embed="rId3" cstate="print">
            <a:extLst>
              <a:ext uri="{28A0092B-C50C-407E-A947-70E740481C1C}"/>
            </a:extLst>
          </a:blip>
          <a:srcRect/>
          <a:stretch>
            <a:fillRect/>
          </a:stretch>
        </p:blipFill>
        <p:spPr bwMode="auto">
          <a:xfrm>
            <a:off x="197507" y="4518212"/>
            <a:ext cx="2987204" cy="2240404"/>
          </a:xfrm>
          <a:prstGeom prst="rect">
            <a:avLst/>
          </a:prstGeom>
          <a:ln>
            <a:noFill/>
          </a:ln>
          <a:effectLst>
            <a:softEdge rad="112500"/>
          </a:effectLst>
          <a:extLst>
            <a:ext uri="{909E8E84-426E-40DD-AFC4-6F175D3DCCD1}"/>
          </a:extLst>
        </p:spPr>
      </p:pic>
      <p:pic>
        <p:nvPicPr>
          <p:cNvPr id="12291" name="Picture 3" descr="F:\disc d\Фото\Интернат\День відкритих дверей\DSCF6781.JPG"/>
          <p:cNvPicPr>
            <a:picLocks noChangeAspect="1" noChangeArrowheads="1"/>
          </p:cNvPicPr>
          <p:nvPr/>
        </p:nvPicPr>
        <p:blipFill>
          <a:blip r:embed="rId4" cstate="print">
            <a:extLst>
              <a:ext uri="{28A0092B-C50C-407E-A947-70E740481C1C}"/>
            </a:extLst>
          </a:blip>
          <a:srcRect/>
          <a:stretch>
            <a:fillRect/>
          </a:stretch>
        </p:blipFill>
        <p:spPr bwMode="auto">
          <a:xfrm>
            <a:off x="299983" y="56649"/>
            <a:ext cx="1627762" cy="1220822"/>
          </a:xfrm>
          <a:prstGeom prst="ellipse">
            <a:avLst/>
          </a:prstGeom>
          <a:ln>
            <a:noFill/>
          </a:ln>
          <a:effectLst>
            <a:softEdge rad="112500"/>
          </a:effectLst>
          <a:extLst>
            <a:ext uri="{909E8E84-426E-40DD-AFC4-6F175D3DCCD1}"/>
          </a:extLst>
        </p:spPr>
      </p:pic>
      <p:pic>
        <p:nvPicPr>
          <p:cNvPr id="12292" name="Picture 4"/>
          <p:cNvPicPr>
            <a:picLocks noChangeAspect="1" noChangeArrowheads="1"/>
          </p:cNvPicPr>
          <p:nvPr/>
        </p:nvPicPr>
        <p:blipFill>
          <a:blip r:embed="rId5" cstate="print">
            <a:extLst>
              <a:ext uri="{28A0092B-C50C-407E-A947-70E740481C1C}"/>
            </a:extLst>
          </a:blip>
          <a:srcRect/>
          <a:stretch>
            <a:fillRect/>
          </a:stretch>
        </p:blipFill>
        <p:spPr bwMode="auto">
          <a:xfrm>
            <a:off x="9185564" y="4679058"/>
            <a:ext cx="2772743" cy="2079557"/>
          </a:xfrm>
          <a:prstGeom prst="rect">
            <a:avLst/>
          </a:prstGeom>
          <a:ln>
            <a:noFill/>
          </a:ln>
          <a:effectLst>
            <a:softEdge rad="112500"/>
          </a:effectLst>
          <a:extLst>
            <a:ext uri="{909E8E84-426E-40DD-AFC4-6F175D3DCCD1}"/>
            <a:ext uri="{91240B29-F687-4F45-9708-019B960494DF}"/>
          </a:extLst>
        </p:spPr>
      </p:pic>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Рисунок 3"/>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5" name="Шестиугольник 4"/>
          <p:cNvSpPr/>
          <p:nvPr/>
        </p:nvSpPr>
        <p:spPr>
          <a:xfrm>
            <a:off x="3733800" y="1651000"/>
            <a:ext cx="4724400" cy="3779838"/>
          </a:xfrm>
          <a:prstGeom prst="hexag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4400" b="1" dirty="0">
                <a:ln w="11430"/>
                <a:solidFill>
                  <a:schemeClr val="tx1"/>
                </a:solidFill>
                <a:effectLst>
                  <a:outerShdw blurRad="50800" dist="39000" dir="5460000" algn="tl">
                    <a:srgbClr val="000000">
                      <a:alpha val="38000"/>
                    </a:srgbClr>
                  </a:outerShdw>
                </a:effectLst>
                <a:latin typeface="Monotype Corsiva" panose="03010101010201010101" pitchFamily="66" charset="0"/>
              </a:rPr>
              <a:t>Для </a:t>
            </a:r>
            <a:r>
              <a:rPr lang="ru-RU" sz="4400" b="1" dirty="0" err="1">
                <a:ln w="11430"/>
                <a:solidFill>
                  <a:schemeClr val="tx1"/>
                </a:solidFill>
                <a:effectLst>
                  <a:outerShdw blurRad="50800" dist="39000" dir="5460000" algn="tl">
                    <a:srgbClr val="000000">
                      <a:alpha val="38000"/>
                    </a:srgbClr>
                  </a:outerShdw>
                </a:effectLst>
                <a:latin typeface="Monotype Corsiva" panose="03010101010201010101" pitchFamily="66" charset="0"/>
              </a:rPr>
              <a:t>досягнення</a:t>
            </a:r>
            <a:r>
              <a:rPr lang="ru-RU" sz="4400" b="1" dirty="0">
                <a:ln w="11430"/>
                <a:solidFill>
                  <a:schemeClr val="tx1"/>
                </a:solidFill>
                <a:effectLst>
                  <a:outerShdw blurRad="50800" dist="39000" dir="5460000" algn="tl">
                    <a:srgbClr val="000000">
                      <a:alpha val="38000"/>
                    </a:srgbClr>
                  </a:outerShdw>
                </a:effectLst>
                <a:latin typeface="Monotype Corsiva" panose="03010101010201010101" pitchFamily="66" charset="0"/>
              </a:rPr>
              <a:t> </a:t>
            </a:r>
            <a:br>
              <a:rPr lang="ru-RU" sz="4400" b="1" dirty="0">
                <a:ln w="11430"/>
                <a:solidFill>
                  <a:schemeClr val="tx1"/>
                </a:solidFill>
                <a:effectLst>
                  <a:outerShdw blurRad="50800" dist="39000" dir="5460000" algn="tl">
                    <a:srgbClr val="000000">
                      <a:alpha val="38000"/>
                    </a:srgbClr>
                  </a:outerShdw>
                </a:effectLst>
                <a:latin typeface="Monotype Corsiva" panose="03010101010201010101" pitchFamily="66" charset="0"/>
              </a:rPr>
            </a:br>
            <a:r>
              <a:rPr lang="ru-RU" sz="4400" b="1" dirty="0">
                <a:ln w="11430"/>
                <a:solidFill>
                  <a:schemeClr val="tx1"/>
                </a:solidFill>
                <a:effectLst>
                  <a:outerShdw blurRad="50800" dist="39000" dir="5460000" algn="tl">
                    <a:srgbClr val="000000">
                      <a:alpha val="38000"/>
                    </a:srgbClr>
                  </a:outerShdw>
                </a:effectLst>
                <a:latin typeface="Monotype Corsiva" panose="03010101010201010101" pitchFamily="66" charset="0"/>
              </a:rPr>
              <a:t> результатів </a:t>
            </a:r>
            <a:r>
              <a:rPr lang="ru-RU" sz="4400" b="1" dirty="0" err="1">
                <a:ln w="11430"/>
                <a:solidFill>
                  <a:schemeClr val="tx1"/>
                </a:solidFill>
                <a:effectLst>
                  <a:outerShdw blurRad="50800" dist="39000" dir="5460000" algn="tl">
                    <a:srgbClr val="000000">
                      <a:alpha val="38000"/>
                    </a:srgbClr>
                  </a:outerShdw>
                </a:effectLst>
                <a:latin typeface="Monotype Corsiva" panose="03010101010201010101" pitchFamily="66" charset="0"/>
              </a:rPr>
              <a:t>організовано</a:t>
            </a:r>
            <a:r>
              <a:rPr lang="ru-RU" sz="4400" b="1" dirty="0">
                <a:ln w="11430"/>
                <a:solidFill>
                  <a:schemeClr val="tx1"/>
                </a:solidFill>
                <a:effectLst>
                  <a:outerShdw blurRad="50800" dist="39000" dir="5460000" algn="tl">
                    <a:srgbClr val="000000">
                      <a:alpha val="38000"/>
                    </a:srgbClr>
                  </a:outerShdw>
                </a:effectLst>
                <a:latin typeface="Monotype Corsiva" panose="03010101010201010101" pitchFamily="66" charset="0"/>
              </a:rPr>
              <a:t>:</a:t>
            </a:r>
            <a:endParaRPr lang="uk-UA" sz="4400" dirty="0">
              <a:solidFill>
                <a:schemeClr val="tx1"/>
              </a:solidFill>
              <a:latin typeface="Monotype Corsiva" panose="03010101010201010101" pitchFamily="66" charset="0"/>
            </a:endParaRPr>
          </a:p>
        </p:txBody>
      </p:sp>
      <p:sp>
        <p:nvSpPr>
          <p:cNvPr id="6" name="Шестиугольник 5"/>
          <p:cNvSpPr/>
          <p:nvPr/>
        </p:nvSpPr>
        <p:spPr>
          <a:xfrm>
            <a:off x="1482725" y="309563"/>
            <a:ext cx="2728913" cy="2092325"/>
          </a:xfrm>
          <a:prstGeom prst="hexagon">
            <a:avLst/>
          </a:prstGeom>
          <a:solidFill>
            <a:srgbClr val="00B0F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uk-UA" b="1" dirty="0">
                <a:solidFill>
                  <a:schemeClr val="tx1"/>
                </a:solidFill>
                <a:latin typeface="Times New Roman" panose="02020603050405020304" pitchFamily="18" charset="0"/>
                <a:cs typeface="Times New Roman" panose="02020603050405020304" pitchFamily="18" charset="0"/>
              </a:rPr>
              <a:t>Участь у Всеукраїнських учнівських олімпіадах</a:t>
            </a:r>
            <a:endParaRPr lang="uk-UA" b="1" dirty="0">
              <a:solidFill>
                <a:schemeClr val="tx1"/>
              </a:solidFill>
              <a:latin typeface="Times New Roman" panose="02020603050405020304" pitchFamily="18" charset="0"/>
              <a:cs typeface="Times New Roman" panose="02020603050405020304" pitchFamily="18" charset="0"/>
            </a:endParaRPr>
          </a:p>
        </p:txBody>
      </p:sp>
      <p:sp>
        <p:nvSpPr>
          <p:cNvPr id="15" name="Шестиугольник 14"/>
          <p:cNvSpPr/>
          <p:nvPr/>
        </p:nvSpPr>
        <p:spPr>
          <a:xfrm>
            <a:off x="325438" y="2495550"/>
            <a:ext cx="2728912" cy="2092325"/>
          </a:xfrm>
          <a:prstGeom prst="hexagon">
            <a:avLst/>
          </a:prstGeom>
          <a:solidFill>
            <a:srgbClr val="00B0F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uk-UA" b="1" dirty="0">
                <a:solidFill>
                  <a:schemeClr val="tx1"/>
                </a:solidFill>
                <a:latin typeface="Times New Roman" panose="02020603050405020304" pitchFamily="18" charset="0"/>
                <a:cs typeface="Times New Roman" panose="02020603050405020304" pitchFamily="18" charset="0"/>
              </a:rPr>
              <a:t>Участь в обласних конкурсах</a:t>
            </a:r>
            <a:endParaRPr lang="uk-UA" b="1" dirty="0">
              <a:solidFill>
                <a:schemeClr val="tx1"/>
              </a:solidFill>
              <a:latin typeface="Times New Roman" panose="02020603050405020304" pitchFamily="18" charset="0"/>
              <a:cs typeface="Times New Roman" panose="02020603050405020304" pitchFamily="18" charset="0"/>
            </a:endParaRPr>
          </a:p>
        </p:txBody>
      </p:sp>
      <p:sp>
        <p:nvSpPr>
          <p:cNvPr id="16" name="Шестиугольник 15"/>
          <p:cNvSpPr/>
          <p:nvPr/>
        </p:nvSpPr>
        <p:spPr>
          <a:xfrm>
            <a:off x="1793875" y="4652963"/>
            <a:ext cx="2728913" cy="2092325"/>
          </a:xfrm>
          <a:prstGeom prst="hexagon">
            <a:avLst/>
          </a:prstGeom>
          <a:solidFill>
            <a:srgbClr val="00B0F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uk-UA" b="1" dirty="0">
                <a:solidFill>
                  <a:schemeClr val="tx1"/>
                </a:solidFill>
                <a:latin typeface="Times New Roman" panose="02020603050405020304" pitchFamily="18" charset="0"/>
                <a:cs typeface="Times New Roman" panose="02020603050405020304" pitchFamily="18" charset="0"/>
              </a:rPr>
              <a:t>Виставково-конкурсна робота</a:t>
            </a:r>
            <a:endParaRPr lang="uk-UA" b="1" dirty="0">
              <a:solidFill>
                <a:schemeClr val="tx1"/>
              </a:solidFill>
              <a:latin typeface="Times New Roman" panose="02020603050405020304" pitchFamily="18" charset="0"/>
              <a:cs typeface="Times New Roman" panose="02020603050405020304" pitchFamily="18" charset="0"/>
            </a:endParaRPr>
          </a:p>
        </p:txBody>
      </p:sp>
      <p:sp>
        <p:nvSpPr>
          <p:cNvPr id="17" name="Шестиугольник 16"/>
          <p:cNvSpPr/>
          <p:nvPr/>
        </p:nvSpPr>
        <p:spPr>
          <a:xfrm>
            <a:off x="8050213" y="309563"/>
            <a:ext cx="2728912" cy="2092325"/>
          </a:xfrm>
          <a:prstGeom prst="hexagon">
            <a:avLst/>
          </a:prstGeom>
          <a:solidFill>
            <a:srgbClr val="00B0F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uk-UA" b="1" dirty="0">
                <a:solidFill>
                  <a:schemeClr val="tx1"/>
                </a:solidFill>
                <a:latin typeface="Times New Roman" panose="02020603050405020304" pitchFamily="18" charset="0"/>
                <a:cs typeface="Times New Roman" panose="02020603050405020304" pitchFamily="18" charset="0"/>
              </a:rPr>
              <a:t>Пізнавально-виховна екскурсійна діяльність</a:t>
            </a:r>
            <a:endParaRPr lang="uk-UA" b="1" dirty="0">
              <a:solidFill>
                <a:schemeClr val="tx1"/>
              </a:solidFill>
              <a:latin typeface="Times New Roman" panose="02020603050405020304" pitchFamily="18" charset="0"/>
              <a:cs typeface="Times New Roman" panose="02020603050405020304" pitchFamily="18" charset="0"/>
            </a:endParaRPr>
          </a:p>
        </p:txBody>
      </p:sp>
      <p:sp>
        <p:nvSpPr>
          <p:cNvPr id="18" name="Шестиугольник 17"/>
          <p:cNvSpPr/>
          <p:nvPr/>
        </p:nvSpPr>
        <p:spPr>
          <a:xfrm>
            <a:off x="9026525" y="2495550"/>
            <a:ext cx="2728913" cy="2092325"/>
          </a:xfrm>
          <a:prstGeom prst="hexagon">
            <a:avLst/>
          </a:prstGeom>
          <a:solidFill>
            <a:srgbClr val="00B0F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uk-UA" b="1" dirty="0">
                <a:solidFill>
                  <a:schemeClr val="tx1"/>
                </a:solidFill>
                <a:latin typeface="Times New Roman" panose="02020603050405020304" pitchFamily="18" charset="0"/>
                <a:cs typeface="Times New Roman" panose="02020603050405020304" pitchFamily="18" charset="0"/>
              </a:rPr>
              <a:t>Співпраця з партнерами, спонсорами, меценатами</a:t>
            </a:r>
            <a:endParaRPr lang="uk-UA" b="1" dirty="0">
              <a:solidFill>
                <a:schemeClr val="tx1"/>
              </a:solidFill>
              <a:latin typeface="Times New Roman" panose="02020603050405020304" pitchFamily="18" charset="0"/>
              <a:cs typeface="Times New Roman" panose="02020603050405020304" pitchFamily="18" charset="0"/>
            </a:endParaRPr>
          </a:p>
        </p:txBody>
      </p:sp>
      <p:sp>
        <p:nvSpPr>
          <p:cNvPr id="19" name="Шестиугольник 18"/>
          <p:cNvSpPr/>
          <p:nvPr/>
        </p:nvSpPr>
        <p:spPr>
          <a:xfrm>
            <a:off x="7661275" y="4652963"/>
            <a:ext cx="2728913" cy="2092325"/>
          </a:xfrm>
          <a:prstGeom prst="hexagon">
            <a:avLst/>
          </a:prstGeom>
          <a:solidFill>
            <a:srgbClr val="00B0F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uk-UA" b="1" dirty="0">
                <a:solidFill>
                  <a:schemeClr val="tx1"/>
                </a:solidFill>
                <a:latin typeface="Times New Roman" panose="02020603050405020304" pitchFamily="18" charset="0"/>
                <a:cs typeface="Times New Roman" panose="02020603050405020304" pitchFamily="18" charset="0"/>
              </a:rPr>
              <a:t>Робота по набору учнів</a:t>
            </a:r>
            <a:endParaRPr lang="uk-UA"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Рисунок 3"/>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3" name="Прямоугольник 2"/>
          <p:cNvSpPr/>
          <p:nvPr/>
        </p:nvSpPr>
        <p:spPr>
          <a:xfrm>
            <a:off x="1851697" y="168717"/>
            <a:ext cx="8488606" cy="1754326"/>
          </a:xfrm>
          <a:prstGeom prst="rect">
            <a:avLst/>
          </a:prstGeom>
          <a:noFill/>
        </p:spPr>
        <p:txBody>
          <a:bodyPr wrap="none">
            <a:prstTxWarp prst="textChevron">
              <a:avLst/>
            </a:prstTxWarp>
            <a:spAutoFit/>
          </a:bodyPr>
          <a:lstStyle/>
          <a:p>
            <a:pPr algn="ctr" fontAlgn="auto">
              <a:spcBef>
                <a:spcPts val="0"/>
              </a:spcBef>
              <a:spcAft>
                <a:spcPts val="0"/>
              </a:spcAft>
              <a:defRPr/>
            </a:pPr>
            <a:r>
              <a:rPr lang="ru-RU"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n-lt"/>
              </a:rPr>
              <a:t>Участь у </a:t>
            </a:r>
            <a:r>
              <a:rPr lang="ru-RU" sz="5400" b="1"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n-lt"/>
              </a:rPr>
              <a:t>Всеукраїнських</a:t>
            </a:r>
            <a:r>
              <a:rPr lang="ru-RU"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n-lt"/>
              </a:rPr>
              <a:t> </a:t>
            </a:r>
            <a:br>
              <a:rPr lang="ru-RU"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n-lt"/>
              </a:rPr>
            </a:br>
            <a:r>
              <a:rPr lang="ru-RU" sz="5400" b="1"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n-lt"/>
              </a:rPr>
              <a:t>учнівських</a:t>
            </a:r>
            <a:r>
              <a:rPr lang="ru-RU"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n-lt"/>
              </a:rPr>
              <a:t> </a:t>
            </a:r>
            <a:r>
              <a:rPr lang="ru-RU" sz="5400" b="1"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n-lt"/>
              </a:rPr>
              <a:t>олімпіадах</a:t>
            </a:r>
            <a:endParaRPr lang="ru-RU"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n-lt"/>
            </a:endParaRPr>
          </a:p>
        </p:txBody>
      </p:sp>
      <p:sp>
        <p:nvSpPr>
          <p:cNvPr id="25603" name="Прямоугольник 5"/>
          <p:cNvSpPr>
            <a:spLocks noChangeArrowheads="1"/>
          </p:cNvSpPr>
          <p:nvPr/>
        </p:nvSpPr>
        <p:spPr bwMode="auto">
          <a:xfrm>
            <a:off x="279400" y="1808163"/>
            <a:ext cx="6859588" cy="4400550"/>
          </a:xfrm>
          <a:prstGeom prst="rect">
            <a:avLst/>
          </a:prstGeom>
          <a:noFill/>
          <a:ln w="9525">
            <a:noFill/>
            <a:miter lim="800000"/>
            <a:headEnd/>
            <a:tailEnd/>
          </a:ln>
        </p:spPr>
        <p:txBody>
          <a:bodyPr>
            <a:spAutoFit/>
          </a:bodyPr>
          <a:lstStyle/>
          <a:p>
            <a:r>
              <a:rPr lang="ru-RU" sz="2800">
                <a:latin typeface="Times New Roman" pitchFamily="18" charset="0"/>
                <a:cs typeface="Times New Roman" pitchFamily="18" charset="0"/>
              </a:rPr>
              <a:t>Учні закладу були учасниками </a:t>
            </a:r>
            <a:r>
              <a:rPr lang="en-US" sz="2800">
                <a:latin typeface="Times New Roman" pitchFamily="18" charset="0"/>
                <a:cs typeface="Times New Roman" pitchFamily="18" charset="0"/>
              </a:rPr>
              <a:t>XV </a:t>
            </a:r>
            <a:r>
              <a:rPr lang="ru-RU" sz="2800">
                <a:latin typeface="Times New Roman" pitchFamily="18" charset="0"/>
                <a:cs typeface="Times New Roman" pitchFamily="18" charset="0"/>
              </a:rPr>
              <a:t>Всеукраїнського конкурсу учнівської творчості,  </a:t>
            </a:r>
            <a:r>
              <a:rPr lang="en-US" sz="2800">
                <a:latin typeface="Times New Roman" pitchFamily="18" charset="0"/>
                <a:cs typeface="Times New Roman" pitchFamily="18" charset="0"/>
              </a:rPr>
              <a:t>VI </a:t>
            </a:r>
            <a:r>
              <a:rPr lang="ru-RU" sz="2800">
                <a:latin typeface="Times New Roman" pitchFamily="18" charset="0"/>
                <a:cs typeface="Times New Roman" pitchFamily="18" charset="0"/>
              </a:rPr>
              <a:t>Міжнародного мовно-літературного конкурсу учнівської та студентської молоді імені Тараса Шевченка, Міжнародного конкурсу з української мови імені Петра Яцика,  Всеукраїнського проекту  «Це – наше і </a:t>
            </a:r>
            <a:br>
              <a:rPr lang="ru-RU" sz="2800">
                <a:latin typeface="Times New Roman" pitchFamily="18" charset="0"/>
                <a:cs typeface="Times New Roman" pitchFamily="18" charset="0"/>
              </a:rPr>
            </a:br>
            <a:r>
              <a:rPr lang="ru-RU" sz="2800">
                <a:latin typeface="Times New Roman" pitchFamily="18" charset="0"/>
                <a:cs typeface="Times New Roman" pitchFamily="18" charset="0"/>
              </a:rPr>
              <a:t>це – твоє!» та ІІ туру Всеукраїнських учнівських олімпіад. </a:t>
            </a:r>
            <a:endParaRPr lang="uk-UA" sz="2800">
              <a:latin typeface="Times New Roman" pitchFamily="18" charset="0"/>
              <a:cs typeface="Times New Roman" pitchFamily="18" charset="0"/>
            </a:endParaRPr>
          </a:p>
        </p:txBody>
      </p:sp>
      <p:pic>
        <p:nvPicPr>
          <p:cNvPr id="14338" name="Picture 2"/>
          <p:cNvPicPr>
            <a:picLocks noChangeAspect="1" noChangeArrowheads="1"/>
          </p:cNvPicPr>
          <p:nvPr/>
        </p:nvPicPr>
        <p:blipFill>
          <a:blip r:embed="rId3" cstate="print">
            <a:extLst>
              <a:ext uri="{28A0092B-C50C-407E-A947-70E740481C1C}"/>
            </a:extLst>
          </a:blip>
          <a:srcRect/>
          <a:stretch>
            <a:fillRect/>
          </a:stretch>
        </p:blipFill>
        <p:spPr bwMode="auto">
          <a:xfrm>
            <a:off x="6347400" y="2007492"/>
            <a:ext cx="2599377" cy="3575162"/>
          </a:xfrm>
          <a:prstGeom prst="rect">
            <a:avLst/>
          </a:prstGeom>
          <a:ln>
            <a:noFill/>
          </a:ln>
          <a:effectLst>
            <a:softEdge rad="112500"/>
          </a:effectLst>
          <a:extLst>
            <a:ext uri="{909E8E84-426E-40DD-AFC4-6F175D3DCCD1}"/>
            <a:ext uri="{91240B29-F687-4F45-9708-019B960494DF}"/>
          </a:extLst>
        </p:spPr>
      </p:pic>
      <p:pic>
        <p:nvPicPr>
          <p:cNvPr id="14339" name="Picture 3"/>
          <p:cNvPicPr>
            <a:picLocks noChangeAspect="1" noChangeArrowheads="1"/>
          </p:cNvPicPr>
          <p:nvPr/>
        </p:nvPicPr>
        <p:blipFill>
          <a:blip r:embed="rId4" cstate="print">
            <a:extLst>
              <a:ext uri="{28A0092B-C50C-407E-A947-70E740481C1C}"/>
            </a:extLst>
          </a:blip>
          <a:srcRect/>
          <a:stretch>
            <a:fillRect/>
          </a:stretch>
        </p:blipFill>
        <p:spPr bwMode="auto">
          <a:xfrm>
            <a:off x="9315150" y="2007492"/>
            <a:ext cx="2577134" cy="3575162"/>
          </a:xfrm>
          <a:prstGeom prst="rect">
            <a:avLst/>
          </a:prstGeom>
          <a:ln>
            <a:noFill/>
          </a:ln>
          <a:effectLst>
            <a:softEdge rad="112500"/>
          </a:effectLst>
          <a:extLst>
            <a:ext uri="{909E8E84-426E-40DD-AFC4-6F175D3DCCD1}"/>
            <a:ext uri="{91240B29-F687-4F45-9708-019B960494DF}"/>
          </a:extLst>
        </p:spPr>
      </p:pic>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Рисунок 3"/>
          <p:cNvPicPr>
            <a:picLocks noChangeAspect="1"/>
          </p:cNvPicPr>
          <p:nvPr/>
        </p:nvPicPr>
        <p:blipFill>
          <a:blip r:embed="rId2"/>
          <a:srcRect/>
          <a:stretch>
            <a:fillRect/>
          </a:stretch>
        </p:blipFill>
        <p:spPr bwMode="auto">
          <a:xfrm>
            <a:off x="39688" y="0"/>
            <a:ext cx="12192000" cy="6858000"/>
          </a:xfrm>
          <a:prstGeom prst="rect">
            <a:avLst/>
          </a:prstGeom>
          <a:noFill/>
          <a:ln w="9525">
            <a:noFill/>
            <a:miter lim="800000"/>
            <a:headEnd/>
            <a:tailEnd/>
          </a:ln>
        </p:spPr>
      </p:pic>
      <p:sp>
        <p:nvSpPr>
          <p:cNvPr id="2" name="Прямоугольник 1"/>
          <p:cNvSpPr/>
          <p:nvPr/>
        </p:nvSpPr>
        <p:spPr>
          <a:xfrm>
            <a:off x="1433279" y="190592"/>
            <a:ext cx="9405652"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ru-RU"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Виставково-конкурсна</a:t>
            </a:r>
            <a:r>
              <a:rPr lang="ru-RU"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 робота</a:t>
            </a:r>
            <a:endParaRPr lang="ru-RU"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ndParaRPr>
          </a:p>
        </p:txBody>
      </p:sp>
      <p:sp>
        <p:nvSpPr>
          <p:cNvPr id="6" name="TextBox 5"/>
          <p:cNvSpPr txBox="1"/>
          <p:nvPr/>
        </p:nvSpPr>
        <p:spPr>
          <a:xfrm>
            <a:off x="528638" y="1114425"/>
            <a:ext cx="11214100" cy="3108325"/>
          </a:xfrm>
          <a:prstGeom prst="rect">
            <a:avLst/>
          </a:prstGeom>
          <a:noFill/>
        </p:spPr>
        <p:txBody>
          <a:bodyPr>
            <a:spAutoFit/>
          </a:bodyPr>
          <a:lstStyle/>
          <a:p>
            <a:pPr fontAlgn="auto">
              <a:spcBef>
                <a:spcPts val="0"/>
              </a:spcBef>
              <a:spcAft>
                <a:spcPts val="0"/>
              </a:spcAft>
              <a:defRPr/>
            </a:pPr>
            <a:r>
              <a:rPr lang="uk-UA" sz="2800" dirty="0">
                <a:latin typeface="Times New Roman" panose="02020603050405020304" pitchFamily="18" charset="0"/>
                <a:cs typeface="Times New Roman" panose="02020603050405020304" pitchFamily="18" charset="0"/>
              </a:rPr>
              <a:t>Школярі неодноразово запрошувались до Київського українського дому для участі у виставці «</a:t>
            </a:r>
            <a:r>
              <a:rPr lang="uk-UA" sz="2800" dirty="0" err="1">
                <a:latin typeface="Times New Roman" panose="02020603050405020304" pitchFamily="18" charset="0"/>
                <a:cs typeface="Times New Roman" panose="02020603050405020304" pitchFamily="18" charset="0"/>
              </a:rPr>
              <a:t>Щедрик-ведрик</a:t>
            </a:r>
            <a:r>
              <a:rPr lang="uk-UA" sz="2800" dirty="0">
                <a:latin typeface="Times New Roman" panose="02020603050405020304" pitchFamily="18" charset="0"/>
                <a:cs typeface="Times New Roman" panose="02020603050405020304" pitchFamily="18" charset="0"/>
              </a:rPr>
              <a:t>», були учасниками обласного свята «Печенізьке поле» з виставкою дитячих творчих робіт.</a:t>
            </a:r>
          </a:p>
          <a:p>
            <a:pPr fontAlgn="auto">
              <a:spcBef>
                <a:spcPts val="0"/>
              </a:spcBef>
              <a:spcAft>
                <a:spcPts val="0"/>
              </a:spcAft>
              <a:defRPr/>
            </a:pPr>
            <a:r>
              <a:rPr lang="ru-RU" sz="2800" dirty="0">
                <a:latin typeface="Times New Roman" panose="02020603050405020304" pitchFamily="18" charset="0"/>
                <a:cs typeface="Times New Roman" panose="02020603050405020304" pitchFamily="18" charset="0"/>
              </a:rPr>
              <a:t>Учні </a:t>
            </a:r>
            <a:r>
              <a:rPr lang="ru-RU" sz="2800" dirty="0" err="1">
                <a:latin typeface="Times New Roman" panose="02020603050405020304" pitchFamily="18" charset="0"/>
                <a:cs typeface="Times New Roman" panose="02020603050405020304" pitchFamily="18" charset="0"/>
              </a:rPr>
              <a:t>школи-інтернату</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Дивосвіт</a:t>
            </a:r>
            <a:r>
              <a:rPr lang="ru-RU" sz="2800" dirty="0">
                <a:latin typeface="Times New Roman" panose="02020603050405020304" pitchFamily="18" charset="0"/>
                <a:cs typeface="Times New Roman" panose="02020603050405020304" pitchFamily="18" charset="0"/>
              </a:rPr>
              <a:t>» є </a:t>
            </a:r>
            <a:r>
              <a:rPr lang="ru-RU" sz="2800" dirty="0" err="1">
                <a:latin typeface="Times New Roman" panose="02020603050405020304" pitchFamily="18" charset="0"/>
                <a:cs typeface="Times New Roman" panose="02020603050405020304" pitchFamily="18" charset="0"/>
              </a:rPr>
              <a:t>активними</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учасниками</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обласних</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творчих</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конкурсів</a:t>
            </a:r>
            <a:r>
              <a:rPr lang="ru-RU" sz="2800" dirty="0">
                <a:latin typeface="Times New Roman" panose="02020603050405020304" pitchFamily="18" charset="0"/>
                <a:cs typeface="Times New Roman" panose="02020603050405020304" pitchFamily="18" charset="0"/>
              </a:rPr>
              <a:t> та </a:t>
            </a:r>
            <a:r>
              <a:rPr lang="ru-RU" sz="2800" dirty="0" err="1">
                <a:latin typeface="Times New Roman" panose="02020603050405020304" pitchFamily="18" charset="0"/>
                <a:cs typeface="Times New Roman" panose="02020603050405020304" pitchFamily="18" charset="0"/>
              </a:rPr>
              <a:t>виставок</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малюнків</a:t>
            </a:r>
            <a:r>
              <a:rPr lang="ru-RU" sz="2800" dirty="0">
                <a:latin typeface="Times New Roman" panose="02020603050405020304" pitchFamily="18" charset="0"/>
                <a:cs typeface="Times New Roman" panose="02020603050405020304" pitchFamily="18" charset="0"/>
              </a:rPr>
              <a:t>:</a:t>
            </a:r>
          </a:p>
          <a:p>
            <a:pPr marL="285750" indent="-285750" fontAlgn="auto">
              <a:spcBef>
                <a:spcPts val="0"/>
              </a:spcBef>
              <a:spcAft>
                <a:spcPts val="0"/>
              </a:spcAft>
              <a:buFont typeface="Wingdings" panose="05000000000000000000" pitchFamily="2" charset="2"/>
              <a:buChar char="ü"/>
              <a:defRPr/>
            </a:pPr>
            <a:r>
              <a:rPr lang="ru-RU" sz="2800" dirty="0" err="1">
                <a:latin typeface="Times New Roman" panose="02020603050405020304" pitchFamily="18" charset="0"/>
                <a:cs typeface="Times New Roman" panose="02020603050405020304" pitchFamily="18" charset="0"/>
              </a:rPr>
              <a:t>Обласний</a:t>
            </a:r>
            <a:r>
              <a:rPr lang="ru-RU" sz="2800" dirty="0">
                <a:latin typeface="Times New Roman" panose="02020603050405020304" pitchFamily="18" charset="0"/>
                <a:cs typeface="Times New Roman" panose="02020603050405020304" pitchFamily="18" charset="0"/>
              </a:rPr>
              <a:t> </a:t>
            </a:r>
            <a:r>
              <a:rPr lang="ru-RU" sz="2800" dirty="0">
                <a:latin typeface="Times New Roman" panose="02020603050405020304" pitchFamily="18" charset="0"/>
                <a:cs typeface="Times New Roman" panose="02020603050405020304" pitchFamily="18" charset="0"/>
              </a:rPr>
              <a:t>конкурс «</a:t>
            </a:r>
            <a:r>
              <a:rPr lang="ru-RU" sz="2800" dirty="0" err="1">
                <a:latin typeface="Times New Roman" panose="02020603050405020304" pitchFamily="18" charset="0"/>
                <a:cs typeface="Times New Roman" panose="02020603050405020304" pitchFamily="18" charset="0"/>
              </a:rPr>
              <a:t>Місцеве</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самоврядування</a:t>
            </a:r>
            <a:r>
              <a:rPr lang="ru-RU" sz="2800" dirty="0">
                <a:latin typeface="Times New Roman" panose="02020603050405020304" pitchFamily="18" charset="0"/>
                <a:cs typeface="Times New Roman" panose="02020603050405020304" pitchFamily="18" charset="0"/>
              </a:rPr>
              <a:t> – </a:t>
            </a:r>
            <a:r>
              <a:rPr lang="ru-RU" sz="2800" dirty="0" err="1">
                <a:latin typeface="Times New Roman" panose="02020603050405020304" pitchFamily="18" charset="0"/>
                <a:cs typeface="Times New Roman" panose="02020603050405020304" pitchFamily="18" charset="0"/>
              </a:rPr>
              <a:t>це</a:t>
            </a:r>
            <a:r>
              <a:rPr lang="ru-RU" sz="2800" dirty="0">
                <a:latin typeface="Times New Roman" panose="02020603050405020304" pitchFamily="18" charset="0"/>
                <a:cs typeface="Times New Roman" panose="02020603050405020304" pitchFamily="18" charset="0"/>
              </a:rPr>
              <a:t> ми</a:t>
            </a:r>
            <a:r>
              <a:rPr lang="ru-RU" sz="2800" dirty="0">
                <a:latin typeface="Times New Roman" panose="02020603050405020304" pitchFamily="18" charset="0"/>
                <a:cs typeface="Times New Roman" panose="02020603050405020304" pitchFamily="18" charset="0"/>
              </a:rPr>
              <a:t>!»;</a:t>
            </a:r>
          </a:p>
          <a:p>
            <a:pPr marL="285750" indent="-285750" fontAlgn="auto">
              <a:spcBef>
                <a:spcPts val="0"/>
              </a:spcBef>
              <a:spcAft>
                <a:spcPts val="0"/>
              </a:spcAft>
              <a:buFont typeface="Wingdings" panose="05000000000000000000" pitchFamily="2" charset="2"/>
              <a:buChar char="ü"/>
              <a:defRPr/>
            </a:pPr>
            <a:r>
              <a:rPr lang="ru-RU" sz="2800" dirty="0" err="1">
                <a:latin typeface="Times New Roman" panose="02020603050405020304" pitchFamily="18" charset="0"/>
                <a:cs typeface="Times New Roman" panose="02020603050405020304" pitchFamily="18" charset="0"/>
              </a:rPr>
              <a:t>Творчий</a:t>
            </a:r>
            <a:r>
              <a:rPr lang="ru-RU" sz="2800" dirty="0">
                <a:latin typeface="Times New Roman" panose="02020603050405020304" pitchFamily="18" charset="0"/>
                <a:cs typeface="Times New Roman" panose="02020603050405020304" pitchFamily="18" charset="0"/>
              </a:rPr>
              <a:t> конкурс </a:t>
            </a:r>
            <a:r>
              <a:rPr lang="ru-RU" sz="2800" dirty="0" err="1">
                <a:latin typeface="Times New Roman" panose="02020603050405020304" pitchFamily="18" charset="0"/>
                <a:cs typeface="Times New Roman" panose="02020603050405020304" pitchFamily="18" charset="0"/>
              </a:rPr>
              <a:t>малюнків</a:t>
            </a:r>
            <a:r>
              <a:rPr lang="ru-RU" sz="2800" dirty="0">
                <a:latin typeface="Times New Roman" panose="02020603050405020304" pitchFamily="18" charset="0"/>
                <a:cs typeface="Times New Roman" panose="02020603050405020304" pitchFamily="18" charset="0"/>
              </a:rPr>
              <a:t> на тему «</a:t>
            </a:r>
            <a:r>
              <a:rPr lang="ru-RU" sz="2800" dirty="0" err="1">
                <a:latin typeface="Times New Roman" panose="02020603050405020304" pitchFamily="18" charset="0"/>
                <a:cs typeface="Times New Roman" panose="02020603050405020304" pitchFamily="18" charset="0"/>
              </a:rPr>
              <a:t>Мій</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тато</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захисник</a:t>
            </a:r>
            <a:r>
              <a:rPr lang="ru-RU" sz="2800" dirty="0">
                <a:latin typeface="Times New Roman" panose="02020603050405020304" pitchFamily="18" charset="0"/>
                <a:cs typeface="Times New Roman" panose="02020603050405020304" pitchFamily="18" charset="0"/>
              </a:rPr>
              <a:t>»;</a:t>
            </a:r>
            <a:endParaRPr lang="uk-UA" sz="2800" dirty="0">
              <a:latin typeface="Times New Roman" panose="02020603050405020304" pitchFamily="18" charset="0"/>
              <a:cs typeface="Times New Roman" panose="02020603050405020304" pitchFamily="18" charset="0"/>
            </a:endParaRPr>
          </a:p>
        </p:txBody>
      </p:sp>
      <p:pic>
        <p:nvPicPr>
          <p:cNvPr id="26628" name="Picture 2"/>
          <p:cNvPicPr>
            <a:picLocks noChangeAspect="1" noChangeArrowheads="1"/>
          </p:cNvPicPr>
          <p:nvPr/>
        </p:nvPicPr>
        <p:blipFill>
          <a:blip r:embed="rId3"/>
          <a:srcRect/>
          <a:stretch>
            <a:fillRect/>
          </a:stretch>
        </p:blipFill>
        <p:spPr bwMode="auto">
          <a:xfrm>
            <a:off x="1941513" y="4202113"/>
            <a:ext cx="3321050" cy="2490787"/>
          </a:xfrm>
          <a:prstGeom prst="rect">
            <a:avLst/>
          </a:prstGeom>
          <a:noFill/>
          <a:ln w="9525">
            <a:noFill/>
            <a:miter lim="800000"/>
            <a:headEnd/>
            <a:tailEnd/>
          </a:ln>
        </p:spPr>
      </p:pic>
      <p:pic>
        <p:nvPicPr>
          <p:cNvPr id="26629" name="Picture 3"/>
          <p:cNvPicPr>
            <a:picLocks noChangeAspect="1" noChangeArrowheads="1"/>
          </p:cNvPicPr>
          <p:nvPr/>
        </p:nvPicPr>
        <p:blipFill>
          <a:blip r:embed="rId4"/>
          <a:srcRect/>
          <a:stretch>
            <a:fillRect/>
          </a:stretch>
        </p:blipFill>
        <p:spPr bwMode="auto">
          <a:xfrm>
            <a:off x="6657975" y="4225925"/>
            <a:ext cx="3289300" cy="246697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Рисунок 3"/>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27650" name="TextBox 1"/>
          <p:cNvSpPr txBox="1">
            <a:spLocks noChangeArrowheads="1"/>
          </p:cNvSpPr>
          <p:nvPr/>
        </p:nvSpPr>
        <p:spPr bwMode="auto">
          <a:xfrm>
            <a:off x="417513" y="320675"/>
            <a:ext cx="6753225" cy="5262563"/>
          </a:xfrm>
          <a:prstGeom prst="rect">
            <a:avLst/>
          </a:prstGeom>
          <a:noFill/>
          <a:ln w="9525">
            <a:noFill/>
            <a:miter lim="800000"/>
            <a:headEnd/>
            <a:tailEnd/>
          </a:ln>
        </p:spPr>
        <p:txBody>
          <a:bodyPr>
            <a:spAutoFit/>
          </a:bodyPr>
          <a:lstStyle/>
          <a:p>
            <a:pPr marL="285750" indent="-285750">
              <a:buFont typeface="Wingdings" pitchFamily="2" charset="2"/>
              <a:buChar char="ü"/>
            </a:pPr>
            <a:r>
              <a:rPr lang="uk-UA" sz="2800">
                <a:latin typeface="Times New Roman" pitchFamily="18" charset="0"/>
                <a:cs typeface="Times New Roman" pitchFamily="18" charset="0"/>
              </a:rPr>
              <a:t>Конкурс «Осіння мозаїка»;</a:t>
            </a:r>
          </a:p>
          <a:p>
            <a:pPr marL="285750" indent="-285750">
              <a:buFont typeface="Wingdings" pitchFamily="2" charset="2"/>
              <a:buChar char="ü"/>
            </a:pPr>
            <a:r>
              <a:rPr lang="ru-RU" sz="2800">
                <a:latin typeface="Times New Roman" pitchFamily="18" charset="0"/>
                <a:cs typeface="Times New Roman" pitchFamily="18" charset="0"/>
              </a:rPr>
              <a:t>Тематичний конкурс малюнків </a:t>
            </a:r>
            <a:br>
              <a:rPr lang="ru-RU" sz="2800">
                <a:latin typeface="Times New Roman" pitchFamily="18" charset="0"/>
                <a:cs typeface="Times New Roman" pitchFamily="18" charset="0"/>
              </a:rPr>
            </a:br>
            <a:r>
              <a:rPr lang="ru-RU" sz="2800">
                <a:latin typeface="Times New Roman" pitchFamily="18" charset="0"/>
                <a:cs typeface="Times New Roman" pitchFamily="18" charset="0"/>
              </a:rPr>
              <a:t>на тему «Імідж закладу»;</a:t>
            </a:r>
          </a:p>
          <a:p>
            <a:pPr marL="285750" indent="-285750">
              <a:buFont typeface="Wingdings" pitchFamily="2" charset="2"/>
              <a:buChar char="ü"/>
            </a:pPr>
            <a:r>
              <a:rPr lang="ru-RU" sz="2800">
                <a:latin typeface="Times New Roman" pitchFamily="18" charset="0"/>
                <a:cs typeface="Times New Roman" pitchFamily="18" charset="0"/>
              </a:rPr>
              <a:t>Тематичний конкурс малюнків </a:t>
            </a:r>
            <a:br>
              <a:rPr lang="ru-RU" sz="2800">
                <a:latin typeface="Times New Roman" pitchFamily="18" charset="0"/>
                <a:cs typeface="Times New Roman" pitchFamily="18" charset="0"/>
              </a:rPr>
            </a:br>
            <a:r>
              <a:rPr lang="ru-RU" sz="2800">
                <a:latin typeface="Times New Roman" pitchFamily="18" charset="0"/>
                <a:cs typeface="Times New Roman" pitchFamily="18" charset="0"/>
              </a:rPr>
              <a:t>на тему «Елементи шкільної форми»;</a:t>
            </a:r>
          </a:p>
          <a:p>
            <a:pPr marL="285750" indent="-285750">
              <a:buFont typeface="Wingdings" pitchFamily="2" charset="2"/>
              <a:buChar char="ü"/>
            </a:pPr>
            <a:r>
              <a:rPr lang="ru-RU" sz="2800">
                <a:latin typeface="Times New Roman" pitchFamily="18" charset="0"/>
                <a:cs typeface="Times New Roman" pitchFamily="18" charset="0"/>
              </a:rPr>
              <a:t>Тематичний конкурс малюнків на тему</a:t>
            </a:r>
            <a:br>
              <a:rPr lang="ru-RU" sz="2800">
                <a:latin typeface="Times New Roman" pitchFamily="18" charset="0"/>
                <a:cs typeface="Times New Roman" pitchFamily="18" charset="0"/>
              </a:rPr>
            </a:br>
            <a:r>
              <a:rPr lang="ru-RU" sz="2800">
                <a:latin typeface="Times New Roman" pitchFamily="18" charset="0"/>
                <a:cs typeface="Times New Roman" pitchFamily="18" charset="0"/>
              </a:rPr>
              <a:t> «Прапор закладу»;</a:t>
            </a:r>
          </a:p>
          <a:p>
            <a:pPr marL="285750" indent="-285750">
              <a:buFont typeface="Wingdings" pitchFamily="2" charset="2"/>
              <a:buChar char="ü"/>
            </a:pPr>
            <a:r>
              <a:rPr lang="ru-RU" sz="2800">
                <a:latin typeface="Times New Roman" pitchFamily="18" charset="0"/>
                <a:cs typeface="Times New Roman" pitchFamily="18" charset="0"/>
              </a:rPr>
              <a:t>Обласний творчий конкурс </a:t>
            </a:r>
            <a:br>
              <a:rPr lang="ru-RU" sz="2800">
                <a:latin typeface="Times New Roman" pitchFamily="18" charset="0"/>
                <a:cs typeface="Times New Roman" pitchFamily="18" charset="0"/>
              </a:rPr>
            </a:br>
            <a:r>
              <a:rPr lang="ru-RU" sz="2800">
                <a:latin typeface="Times New Roman" pitchFamily="18" charset="0"/>
                <a:cs typeface="Times New Roman" pitchFamily="18" charset="0"/>
              </a:rPr>
              <a:t>«Охорона праці очима дітей»;</a:t>
            </a:r>
          </a:p>
          <a:p>
            <a:pPr marL="285750" indent="-285750">
              <a:buFont typeface="Wingdings" pitchFamily="2" charset="2"/>
              <a:buChar char="ü"/>
            </a:pPr>
            <a:r>
              <a:rPr lang="ru-RU" sz="2800">
                <a:latin typeface="Times New Roman" pitchFamily="18" charset="0"/>
                <a:cs typeface="Times New Roman" pitchFamily="18" charset="0"/>
              </a:rPr>
              <a:t>Обласний творчий конкурс </a:t>
            </a:r>
            <a:br>
              <a:rPr lang="ru-RU" sz="2800">
                <a:latin typeface="Times New Roman" pitchFamily="18" charset="0"/>
                <a:cs typeface="Times New Roman" pitchFamily="18" charset="0"/>
              </a:rPr>
            </a:br>
            <a:r>
              <a:rPr lang="ru-RU" sz="2800">
                <a:latin typeface="Times New Roman" pitchFamily="18" charset="0"/>
                <a:cs typeface="Times New Roman" pitchFamily="18" charset="0"/>
              </a:rPr>
              <a:t>«Оберігаймо життя»;</a:t>
            </a:r>
          </a:p>
          <a:p>
            <a:pPr marL="285750" indent="-285750">
              <a:buFont typeface="Wingdings" pitchFamily="2" charset="2"/>
              <a:buChar char="ü"/>
            </a:pPr>
            <a:endParaRPr lang="uk-UA" sz="2800">
              <a:latin typeface="Times New Roman" pitchFamily="18" charset="0"/>
              <a:cs typeface="Times New Roman" pitchFamily="18" charset="0"/>
            </a:endParaRPr>
          </a:p>
        </p:txBody>
      </p:sp>
      <p:pic>
        <p:nvPicPr>
          <p:cNvPr id="27651" name="Picture 2"/>
          <p:cNvPicPr>
            <a:picLocks noChangeAspect="1" noChangeArrowheads="1"/>
          </p:cNvPicPr>
          <p:nvPr/>
        </p:nvPicPr>
        <p:blipFill>
          <a:blip r:embed="rId3"/>
          <a:srcRect/>
          <a:stretch>
            <a:fillRect/>
          </a:stretch>
        </p:blipFill>
        <p:spPr bwMode="auto">
          <a:xfrm>
            <a:off x="5641975" y="320675"/>
            <a:ext cx="2249488" cy="1687513"/>
          </a:xfrm>
          <a:prstGeom prst="rect">
            <a:avLst/>
          </a:prstGeom>
          <a:noFill/>
          <a:ln w="9525">
            <a:noFill/>
            <a:miter lim="800000"/>
            <a:headEnd/>
            <a:tailEnd/>
          </a:ln>
        </p:spPr>
      </p:pic>
      <p:pic>
        <p:nvPicPr>
          <p:cNvPr id="27652" name="Picture 4" descr="http://lintern.org.ua/wp-content/uploads/2015/10/CIMG5955.jpg"/>
          <p:cNvPicPr>
            <a:picLocks noChangeAspect="1" noChangeArrowheads="1"/>
          </p:cNvPicPr>
          <p:nvPr/>
        </p:nvPicPr>
        <p:blipFill>
          <a:blip r:embed="rId4"/>
          <a:srcRect/>
          <a:stretch>
            <a:fillRect/>
          </a:stretch>
        </p:blipFill>
        <p:spPr bwMode="auto">
          <a:xfrm>
            <a:off x="8175625" y="114300"/>
            <a:ext cx="3638550" cy="2728913"/>
          </a:xfrm>
          <a:prstGeom prst="rect">
            <a:avLst/>
          </a:prstGeom>
          <a:noFill/>
          <a:ln w="9525">
            <a:noFill/>
            <a:miter lim="800000"/>
            <a:headEnd/>
            <a:tailEnd/>
          </a:ln>
        </p:spPr>
      </p:pic>
      <p:pic>
        <p:nvPicPr>
          <p:cNvPr id="27653" name="Picture 6" descr="http://lintern.org.ua/wp-content/uploads/2015/10/CIMG5976.jpg"/>
          <p:cNvPicPr>
            <a:picLocks noChangeAspect="1" noChangeArrowheads="1"/>
          </p:cNvPicPr>
          <p:nvPr/>
        </p:nvPicPr>
        <p:blipFill>
          <a:blip r:embed="rId5"/>
          <a:srcRect/>
          <a:stretch>
            <a:fillRect/>
          </a:stretch>
        </p:blipFill>
        <p:spPr bwMode="auto">
          <a:xfrm>
            <a:off x="8616950" y="2952750"/>
            <a:ext cx="2868613" cy="3824288"/>
          </a:xfrm>
          <a:prstGeom prst="rect">
            <a:avLst/>
          </a:prstGeom>
          <a:noFill/>
          <a:ln w="9525">
            <a:noFill/>
            <a:miter lim="800000"/>
            <a:headEnd/>
            <a:tailEnd/>
          </a:ln>
        </p:spPr>
      </p:pic>
      <p:pic>
        <p:nvPicPr>
          <p:cNvPr id="27654" name="Picture 8" descr="http://lintern.org.ua/wp-content/uploads/2016/04/DSCF1072.jpg"/>
          <p:cNvPicPr>
            <a:picLocks noChangeAspect="1" noChangeArrowheads="1"/>
          </p:cNvPicPr>
          <p:nvPr/>
        </p:nvPicPr>
        <p:blipFill>
          <a:blip r:embed="rId6"/>
          <a:srcRect/>
          <a:stretch>
            <a:fillRect/>
          </a:stretch>
        </p:blipFill>
        <p:spPr bwMode="auto">
          <a:xfrm>
            <a:off x="5400675" y="3327400"/>
            <a:ext cx="3046413" cy="2286000"/>
          </a:xfrm>
          <a:prstGeom prst="rect">
            <a:avLst/>
          </a:prstGeom>
          <a:noFill/>
          <a:ln w="9525">
            <a:noFill/>
            <a:miter lim="800000"/>
            <a:headEnd/>
            <a:tailEnd/>
          </a:ln>
        </p:spPr>
      </p:pic>
      <p:pic>
        <p:nvPicPr>
          <p:cNvPr id="16393" name="Picture 9" descr="H:\eaO1.jpg"/>
          <p:cNvPicPr>
            <a:picLocks noChangeAspect="1" noChangeArrowheads="1"/>
          </p:cNvPicPr>
          <p:nvPr/>
        </p:nvPicPr>
        <p:blipFill>
          <a:blip r:embed="rId7" cstate="print">
            <a:extLst>
              <a:ext uri="{28A0092B-C50C-407E-A947-70E740481C1C}"/>
            </a:extLst>
          </a:blip>
          <a:srcRect/>
          <a:stretch>
            <a:fillRect/>
          </a:stretch>
        </p:blipFill>
        <p:spPr bwMode="auto">
          <a:xfrm>
            <a:off x="273411" y="5072017"/>
            <a:ext cx="2129106" cy="1540266"/>
          </a:xfrm>
          <a:prstGeom prst="ellipse">
            <a:avLst/>
          </a:prstGeom>
          <a:ln>
            <a:noFill/>
          </a:ln>
          <a:effectLst>
            <a:softEdge rad="112500"/>
          </a:effectLst>
          <a:extLst>
            <a:ext uri="{909E8E84-426E-40DD-AFC4-6F175D3DCCD1}"/>
          </a:extLst>
        </p:spPr>
      </p:pic>
      <p:pic>
        <p:nvPicPr>
          <p:cNvPr id="27656" name="Picture 11"/>
          <p:cNvPicPr>
            <a:picLocks noChangeAspect="1" noChangeArrowheads="1"/>
          </p:cNvPicPr>
          <p:nvPr/>
        </p:nvPicPr>
        <p:blipFill>
          <a:blip r:embed="rId8"/>
          <a:srcRect/>
          <a:stretch>
            <a:fillRect/>
          </a:stretch>
        </p:blipFill>
        <p:spPr bwMode="auto">
          <a:xfrm>
            <a:off x="2959100" y="5226050"/>
            <a:ext cx="1668463" cy="1468438"/>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Рисунок 3"/>
          <p:cNvPicPr>
            <a:picLocks noChangeAspect="1"/>
          </p:cNvPicPr>
          <p:nvPr/>
        </p:nvPicPr>
        <p:blipFill>
          <a:blip r:embed="rId2"/>
          <a:srcRect/>
          <a:stretch>
            <a:fillRect/>
          </a:stretch>
        </p:blipFill>
        <p:spPr bwMode="auto">
          <a:xfrm>
            <a:off x="0" y="-44450"/>
            <a:ext cx="12192000" cy="6858000"/>
          </a:xfrm>
          <a:prstGeom prst="rect">
            <a:avLst/>
          </a:prstGeom>
          <a:noFill/>
          <a:ln w="9525">
            <a:noFill/>
            <a:miter lim="800000"/>
            <a:headEnd/>
            <a:tailEnd/>
          </a:ln>
        </p:spPr>
      </p:pic>
      <p:sp>
        <p:nvSpPr>
          <p:cNvPr id="2" name="TextBox 1"/>
          <p:cNvSpPr txBox="1"/>
          <p:nvPr/>
        </p:nvSpPr>
        <p:spPr>
          <a:xfrm>
            <a:off x="587375" y="276225"/>
            <a:ext cx="11247438" cy="3540125"/>
          </a:xfrm>
          <a:prstGeom prst="rect">
            <a:avLst/>
          </a:prstGeom>
          <a:noFill/>
        </p:spPr>
        <p:txBody>
          <a:bodyPr>
            <a:spAutoFit/>
          </a:bodyPr>
          <a:lstStyle/>
          <a:p>
            <a:pPr marL="285750" indent="-285750" fontAlgn="auto">
              <a:spcBef>
                <a:spcPts val="0"/>
              </a:spcBef>
              <a:spcAft>
                <a:spcPts val="0"/>
              </a:spcAft>
              <a:buFont typeface="Wingdings" panose="05000000000000000000" pitchFamily="2" charset="2"/>
              <a:buChar char="ü"/>
              <a:defRPr/>
            </a:pPr>
            <a:r>
              <a:rPr lang="uk-UA" sz="2800" dirty="0">
                <a:latin typeface="Times New Roman" panose="02020603050405020304" pitchFamily="18" charset="0"/>
                <a:cs typeface="Times New Roman" panose="02020603050405020304" pitchFamily="18" charset="0"/>
              </a:rPr>
              <a:t>Творчий конкурс «</a:t>
            </a:r>
            <a:r>
              <a:rPr lang="uk-UA" sz="2800" dirty="0" err="1">
                <a:latin typeface="Times New Roman" panose="02020603050405020304" pitchFamily="18" charset="0"/>
                <a:cs typeface="Times New Roman" panose="02020603050405020304" pitchFamily="18" charset="0"/>
              </a:rPr>
              <a:t>Люботинська</a:t>
            </a:r>
            <a:r>
              <a:rPr lang="uk-UA" sz="2800" dirty="0">
                <a:latin typeface="Times New Roman" panose="02020603050405020304" pitchFamily="18" charset="0"/>
                <a:cs typeface="Times New Roman" panose="02020603050405020304" pitchFamily="18" charset="0"/>
              </a:rPr>
              <a:t>  зима</a:t>
            </a:r>
            <a:r>
              <a:rPr lang="uk-UA" sz="2800" dirty="0">
                <a:latin typeface="Times New Roman" panose="02020603050405020304" pitchFamily="18" charset="0"/>
                <a:cs typeface="Times New Roman" panose="02020603050405020304" pitchFamily="18" charset="0"/>
              </a:rPr>
              <a:t>»;</a:t>
            </a:r>
          </a:p>
          <a:p>
            <a:pPr marL="285750" indent="-285750" fontAlgn="auto">
              <a:spcBef>
                <a:spcPts val="0"/>
              </a:spcBef>
              <a:spcAft>
                <a:spcPts val="0"/>
              </a:spcAft>
              <a:buFont typeface="Wingdings" panose="05000000000000000000" pitchFamily="2" charset="2"/>
              <a:buChar char="ü"/>
              <a:defRPr/>
            </a:pPr>
            <a:r>
              <a:rPr lang="ru-RU" sz="2800" dirty="0" err="1">
                <a:latin typeface="Times New Roman" panose="02020603050405020304" pitchFamily="18" charset="0"/>
                <a:cs typeface="Times New Roman" panose="02020603050405020304" pitchFamily="18" charset="0"/>
              </a:rPr>
              <a:t>Обласний</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творчий</a:t>
            </a:r>
            <a:r>
              <a:rPr lang="ru-RU" sz="2800" dirty="0">
                <a:latin typeface="Times New Roman" panose="02020603050405020304" pitchFamily="18" charset="0"/>
                <a:cs typeface="Times New Roman" panose="02020603050405020304" pitchFamily="18" charset="0"/>
              </a:rPr>
              <a:t> конкурс «</a:t>
            </a:r>
            <a:r>
              <a:rPr lang="ru-RU" sz="2800" dirty="0" err="1">
                <a:latin typeface="Times New Roman" panose="02020603050405020304" pitchFamily="18" charset="0"/>
                <a:cs typeface="Times New Roman" panose="02020603050405020304" pitchFamily="18" charset="0"/>
              </a:rPr>
              <a:t>Мій</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біль</a:t>
            </a:r>
            <a:r>
              <a:rPr lang="ru-RU" sz="2800" dirty="0">
                <a:latin typeface="Times New Roman" panose="02020603050405020304" pitchFamily="18" charset="0"/>
                <a:cs typeface="Times New Roman" panose="02020603050405020304" pitchFamily="18" charset="0"/>
              </a:rPr>
              <a:t> - </a:t>
            </a:r>
            <a:r>
              <a:rPr lang="ru-RU" sz="2800" dirty="0" err="1">
                <a:latin typeface="Times New Roman" panose="02020603050405020304" pitchFamily="18" charset="0"/>
                <a:cs typeface="Times New Roman" panose="02020603050405020304" pitchFamily="18" charset="0"/>
              </a:rPr>
              <a:t>Афганістан</a:t>
            </a:r>
            <a:r>
              <a:rPr lang="ru-RU" sz="2800" dirty="0">
                <a:latin typeface="Times New Roman" panose="02020603050405020304" pitchFamily="18" charset="0"/>
                <a:cs typeface="Times New Roman" panose="02020603050405020304" pitchFamily="18" charset="0"/>
              </a:rPr>
              <a:t>»;</a:t>
            </a:r>
          </a:p>
          <a:p>
            <a:pPr marL="285750" indent="-285750" fontAlgn="auto">
              <a:spcBef>
                <a:spcPts val="0"/>
              </a:spcBef>
              <a:spcAft>
                <a:spcPts val="0"/>
              </a:spcAft>
              <a:buFont typeface="Wingdings" panose="05000000000000000000" pitchFamily="2" charset="2"/>
              <a:buChar char="ü"/>
              <a:defRPr/>
            </a:pP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Творчий</a:t>
            </a:r>
            <a:r>
              <a:rPr lang="ru-RU" sz="2800" dirty="0">
                <a:latin typeface="Times New Roman" panose="02020603050405020304" pitchFamily="18" charset="0"/>
                <a:cs typeface="Times New Roman" panose="02020603050405020304" pitchFamily="18" charset="0"/>
              </a:rPr>
              <a:t> конкурс </a:t>
            </a:r>
            <a:r>
              <a:rPr lang="ru-RU" sz="2800" dirty="0" err="1">
                <a:latin typeface="Times New Roman" panose="02020603050405020304" pitchFamily="18" charset="0"/>
                <a:cs typeface="Times New Roman" panose="02020603050405020304" pitchFamily="18" charset="0"/>
              </a:rPr>
              <a:t>малюнків</a:t>
            </a:r>
            <a:r>
              <a:rPr lang="ru-RU" sz="2800" dirty="0">
                <a:latin typeface="Times New Roman" panose="02020603050405020304" pitchFamily="18" charset="0"/>
                <a:cs typeface="Times New Roman" panose="02020603050405020304" pitchFamily="18" charset="0"/>
              </a:rPr>
              <a:t> на тему </a:t>
            </a:r>
            <a:endParaRPr lang="ru-RU" sz="2800" dirty="0">
              <a:latin typeface="Times New Roman" panose="02020603050405020304" pitchFamily="18" charset="0"/>
              <a:cs typeface="Times New Roman" panose="02020603050405020304" pitchFamily="18" charset="0"/>
            </a:endParaRPr>
          </a:p>
          <a:p>
            <a:pPr fontAlgn="auto">
              <a:spcBef>
                <a:spcPts val="0"/>
              </a:spcBef>
              <a:spcAft>
                <a:spcPts val="0"/>
              </a:spcAft>
              <a:defRPr/>
            </a:pPr>
            <a:r>
              <a:rPr lang="ru-RU" sz="2800" dirty="0">
                <a:latin typeface="Times New Roman" panose="02020603050405020304" pitchFamily="18" charset="0"/>
                <a:cs typeface="Times New Roman" panose="02020603050405020304" pitchFamily="18" charset="0"/>
              </a:rPr>
              <a:t>«</a:t>
            </a:r>
            <a:r>
              <a:rPr lang="ru-RU" sz="2800" dirty="0" err="1">
                <a:latin typeface="Times New Roman" panose="02020603050405020304" pitchFamily="18" charset="0"/>
                <a:cs typeface="Times New Roman" panose="02020603050405020304" pitchFamily="18" charset="0"/>
              </a:rPr>
              <a:t>Тематичний</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інтер’єр</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класу</a:t>
            </a:r>
            <a:r>
              <a:rPr lang="ru-RU" sz="2800" dirty="0">
                <a:latin typeface="Times New Roman" panose="02020603050405020304" pitchFamily="18" charset="0"/>
                <a:cs typeface="Times New Roman" panose="02020603050405020304" pitchFamily="18" charset="0"/>
              </a:rPr>
              <a:t>»;</a:t>
            </a:r>
          </a:p>
          <a:p>
            <a:pPr marL="285750" indent="-285750" fontAlgn="auto">
              <a:spcBef>
                <a:spcPts val="0"/>
              </a:spcBef>
              <a:spcAft>
                <a:spcPts val="0"/>
              </a:spcAft>
              <a:buFont typeface="Wingdings" panose="05000000000000000000" pitchFamily="2" charset="2"/>
              <a:buChar char="ü"/>
              <a:defRPr/>
            </a:pPr>
            <a:r>
              <a:rPr lang="ru-RU" sz="2800" dirty="0" err="1">
                <a:latin typeface="Times New Roman" panose="02020603050405020304" pitchFamily="18" charset="0"/>
                <a:cs typeface="Times New Roman" panose="02020603050405020304" pitchFamily="18" charset="0"/>
              </a:rPr>
              <a:t>Творчий</a:t>
            </a:r>
            <a:r>
              <a:rPr lang="ru-RU" sz="2800" dirty="0">
                <a:latin typeface="Times New Roman" panose="02020603050405020304" pitchFamily="18" charset="0"/>
                <a:cs typeface="Times New Roman" panose="02020603050405020304" pitchFamily="18" charset="0"/>
              </a:rPr>
              <a:t> конкурс «</a:t>
            </a:r>
            <a:r>
              <a:rPr lang="ru-RU" sz="2800" dirty="0" err="1">
                <a:latin typeface="Times New Roman" panose="02020603050405020304" pitchFamily="18" charset="0"/>
                <a:cs typeface="Times New Roman" panose="02020603050405020304" pitchFamily="18" charset="0"/>
              </a:rPr>
              <a:t>Вчитель</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квіти</a:t>
            </a:r>
            <a:r>
              <a:rPr lang="ru-RU" sz="2800" dirty="0">
                <a:latin typeface="Times New Roman" panose="02020603050405020304" pitchFamily="18" charset="0"/>
                <a:cs typeface="Times New Roman" panose="02020603050405020304" pitchFamily="18" charset="0"/>
              </a:rPr>
              <a:t> і весна</a:t>
            </a:r>
            <a:r>
              <a:rPr lang="ru-RU" sz="2800" dirty="0">
                <a:latin typeface="Times New Roman" panose="02020603050405020304" pitchFamily="18" charset="0"/>
                <a:cs typeface="Times New Roman" panose="02020603050405020304" pitchFamily="18" charset="0"/>
              </a:rPr>
              <a:t>»; </a:t>
            </a:r>
          </a:p>
          <a:p>
            <a:pPr marL="285750" indent="-285750" fontAlgn="auto">
              <a:spcBef>
                <a:spcPts val="0"/>
              </a:spcBef>
              <a:spcAft>
                <a:spcPts val="0"/>
              </a:spcAft>
              <a:buFont typeface="Wingdings" panose="05000000000000000000" pitchFamily="2" charset="2"/>
              <a:buChar char="ü"/>
              <a:defRPr/>
            </a:pPr>
            <a:r>
              <a:rPr lang="ru-RU" sz="2800" dirty="0" err="1">
                <a:latin typeface="Times New Roman" panose="02020603050405020304" pitchFamily="18" charset="0"/>
                <a:cs typeface="Times New Roman" panose="02020603050405020304" pitchFamily="18" charset="0"/>
              </a:rPr>
              <a:t>Обласна</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акція</a:t>
            </a:r>
            <a:r>
              <a:rPr lang="ru-RU" sz="2800" dirty="0">
                <a:latin typeface="Times New Roman" panose="02020603050405020304" pitchFamily="18" charset="0"/>
                <a:cs typeface="Times New Roman" panose="02020603050405020304" pitchFamily="18" charset="0"/>
              </a:rPr>
              <a:t> «Напиши листа </a:t>
            </a:r>
            <a:r>
              <a:rPr lang="ru-RU" sz="2800" dirty="0" err="1">
                <a:latin typeface="Times New Roman" panose="02020603050405020304" pitchFamily="18" charset="0"/>
                <a:cs typeface="Times New Roman" panose="02020603050405020304" pitchFamily="18" charset="0"/>
              </a:rPr>
              <a:t>захиснику</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Батьківщини</a:t>
            </a:r>
            <a:r>
              <a:rPr lang="ru-RU" sz="2800" dirty="0">
                <a:latin typeface="Times New Roman" panose="02020603050405020304" pitchFamily="18" charset="0"/>
                <a:cs typeface="Times New Roman" panose="02020603050405020304" pitchFamily="18" charset="0"/>
              </a:rPr>
              <a:t>»; </a:t>
            </a:r>
          </a:p>
          <a:p>
            <a:pPr marL="285750" indent="-285750" fontAlgn="auto">
              <a:spcBef>
                <a:spcPts val="0"/>
              </a:spcBef>
              <a:spcAft>
                <a:spcPts val="0"/>
              </a:spcAft>
              <a:buFont typeface="Wingdings" panose="05000000000000000000" pitchFamily="2" charset="2"/>
              <a:buChar char="ü"/>
              <a:defRPr/>
            </a:pPr>
            <a:r>
              <a:rPr lang="ru-RU" sz="2800" dirty="0" err="1">
                <a:latin typeface="Times New Roman" panose="02020603050405020304" pitchFamily="18" charset="0"/>
                <a:cs typeface="Times New Roman" panose="02020603050405020304" pitchFamily="18" charset="0"/>
              </a:rPr>
              <a:t>Обласна</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виставка</a:t>
            </a:r>
            <a:r>
              <a:rPr lang="ru-RU" sz="2800" dirty="0">
                <a:latin typeface="Times New Roman" panose="02020603050405020304" pitchFamily="18" charset="0"/>
                <a:cs typeface="Times New Roman" panose="02020603050405020304" pitchFamily="18" charset="0"/>
              </a:rPr>
              <a:t>-конкурс «</a:t>
            </a:r>
            <a:r>
              <a:rPr lang="ru-RU" sz="2800" dirty="0" err="1">
                <a:latin typeface="Times New Roman" panose="02020603050405020304" pitchFamily="18" charset="0"/>
                <a:cs typeface="Times New Roman" panose="02020603050405020304" pitchFamily="18" charset="0"/>
              </a:rPr>
              <a:t>Чорнобиль</a:t>
            </a:r>
            <a:r>
              <a:rPr lang="ru-RU" sz="2800" dirty="0">
                <a:latin typeface="Times New Roman" panose="02020603050405020304" pitchFamily="18" charset="0"/>
                <a:cs typeface="Times New Roman" panose="02020603050405020304" pitchFamily="18" charset="0"/>
              </a:rPr>
              <a:t> – </a:t>
            </a:r>
            <a:r>
              <a:rPr lang="ru-RU" sz="2800" dirty="0" err="1">
                <a:latin typeface="Times New Roman" panose="02020603050405020304" pitchFamily="18" charset="0"/>
                <a:cs typeface="Times New Roman" panose="02020603050405020304" pitchFamily="18" charset="0"/>
              </a:rPr>
              <a:t>довгий</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слід</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трагедії</a:t>
            </a:r>
            <a:r>
              <a:rPr lang="ru-RU" sz="2800" dirty="0">
                <a:latin typeface="Times New Roman" panose="02020603050405020304" pitchFamily="18" charset="0"/>
                <a:cs typeface="Times New Roman" panose="02020603050405020304" pitchFamily="18" charset="0"/>
              </a:rPr>
              <a:t>».;</a:t>
            </a:r>
          </a:p>
          <a:p>
            <a:pPr marL="285750" indent="-285750" fontAlgn="auto">
              <a:spcBef>
                <a:spcPts val="0"/>
              </a:spcBef>
              <a:spcAft>
                <a:spcPts val="0"/>
              </a:spcAft>
              <a:buFont typeface="Wingdings" panose="05000000000000000000" pitchFamily="2" charset="2"/>
              <a:buChar char="ü"/>
              <a:defRPr/>
            </a:pPr>
            <a:r>
              <a:rPr lang="ru-RU" sz="2800" dirty="0" err="1">
                <a:latin typeface="Times New Roman" panose="02020603050405020304" pitchFamily="18" charset="0"/>
                <a:cs typeface="Times New Roman" panose="02020603050405020304" pitchFamily="18" charset="0"/>
              </a:rPr>
              <a:t>Відкриття</a:t>
            </a:r>
            <a:r>
              <a:rPr lang="ru-RU" sz="2800" dirty="0">
                <a:latin typeface="Times New Roman" panose="02020603050405020304" pitchFamily="18" charset="0"/>
                <a:cs typeface="Times New Roman" panose="02020603050405020304" pitchFamily="18" charset="0"/>
              </a:rPr>
              <a:t> АРТ-ГАЛЕРЕЇ.</a:t>
            </a:r>
          </a:p>
        </p:txBody>
      </p:sp>
      <p:pic>
        <p:nvPicPr>
          <p:cNvPr id="28675" name="Picture 2" descr="http://lintern.org.ua/wp-content/uploads/2016/04/DSCF1207.jpg"/>
          <p:cNvPicPr>
            <a:picLocks noChangeAspect="1" noChangeArrowheads="1"/>
          </p:cNvPicPr>
          <p:nvPr/>
        </p:nvPicPr>
        <p:blipFill>
          <a:blip r:embed="rId3"/>
          <a:srcRect/>
          <a:stretch>
            <a:fillRect/>
          </a:stretch>
        </p:blipFill>
        <p:spPr bwMode="auto">
          <a:xfrm>
            <a:off x="293688" y="4197350"/>
            <a:ext cx="3001962" cy="2251075"/>
          </a:xfrm>
          <a:prstGeom prst="rect">
            <a:avLst/>
          </a:prstGeom>
          <a:noFill/>
          <a:ln w="9525">
            <a:noFill/>
            <a:miter lim="800000"/>
            <a:headEnd/>
            <a:tailEnd/>
          </a:ln>
        </p:spPr>
      </p:pic>
      <p:pic>
        <p:nvPicPr>
          <p:cNvPr id="28676" name="Picture 4" descr="http://lintern.org.ua/wp-content/uploads/2016/04/DSCF1064.jpg"/>
          <p:cNvPicPr>
            <a:picLocks noChangeAspect="1" noChangeArrowheads="1"/>
          </p:cNvPicPr>
          <p:nvPr/>
        </p:nvPicPr>
        <p:blipFill>
          <a:blip r:embed="rId4"/>
          <a:srcRect/>
          <a:stretch>
            <a:fillRect/>
          </a:stretch>
        </p:blipFill>
        <p:spPr bwMode="auto">
          <a:xfrm>
            <a:off x="9020175" y="282575"/>
            <a:ext cx="3049588" cy="2287588"/>
          </a:xfrm>
          <a:prstGeom prst="rect">
            <a:avLst/>
          </a:prstGeom>
          <a:noFill/>
          <a:ln w="9525">
            <a:noFill/>
            <a:miter lim="800000"/>
            <a:headEnd/>
            <a:tailEnd/>
          </a:ln>
        </p:spPr>
      </p:pic>
      <p:pic>
        <p:nvPicPr>
          <p:cNvPr id="28677" name="Picture 5"/>
          <p:cNvPicPr>
            <a:picLocks noChangeAspect="1" noChangeArrowheads="1"/>
          </p:cNvPicPr>
          <p:nvPr/>
        </p:nvPicPr>
        <p:blipFill>
          <a:blip r:embed="rId5"/>
          <a:srcRect/>
          <a:stretch>
            <a:fillRect/>
          </a:stretch>
        </p:blipFill>
        <p:spPr bwMode="auto">
          <a:xfrm>
            <a:off x="9439275" y="3497263"/>
            <a:ext cx="2212975" cy="2951162"/>
          </a:xfrm>
          <a:prstGeom prst="rect">
            <a:avLst/>
          </a:prstGeom>
          <a:noFill/>
          <a:ln w="9525">
            <a:noFill/>
            <a:miter lim="800000"/>
            <a:headEnd/>
            <a:tailEnd/>
          </a:ln>
        </p:spPr>
      </p:pic>
      <p:pic>
        <p:nvPicPr>
          <p:cNvPr id="28678" name="Picture 7" descr="http://lintern.org.ua/wp-content/uploads/2015/12/CIMG6103.jpg"/>
          <p:cNvPicPr>
            <a:picLocks noChangeAspect="1" noChangeArrowheads="1"/>
          </p:cNvPicPr>
          <p:nvPr/>
        </p:nvPicPr>
        <p:blipFill>
          <a:blip r:embed="rId6"/>
          <a:srcRect/>
          <a:stretch>
            <a:fillRect/>
          </a:stretch>
        </p:blipFill>
        <p:spPr bwMode="auto">
          <a:xfrm>
            <a:off x="6858000" y="3478213"/>
            <a:ext cx="2347913" cy="3132137"/>
          </a:xfrm>
          <a:prstGeom prst="rect">
            <a:avLst/>
          </a:prstGeom>
          <a:noFill/>
          <a:ln w="9525">
            <a:noFill/>
            <a:miter lim="800000"/>
            <a:headEnd/>
            <a:tailEnd/>
          </a:ln>
        </p:spPr>
      </p:pic>
      <p:pic>
        <p:nvPicPr>
          <p:cNvPr id="28679" name="Picture 8" descr="F:\disc d\Фото\Интернат\10.02.2015 встреча с афганцами\DSCF6124.JPG"/>
          <p:cNvPicPr>
            <a:picLocks noChangeAspect="1" noChangeArrowheads="1"/>
          </p:cNvPicPr>
          <p:nvPr/>
        </p:nvPicPr>
        <p:blipFill>
          <a:blip r:embed="rId7"/>
          <a:srcRect/>
          <a:stretch>
            <a:fillRect/>
          </a:stretch>
        </p:blipFill>
        <p:spPr bwMode="auto">
          <a:xfrm>
            <a:off x="3683000" y="4229100"/>
            <a:ext cx="2960688" cy="221932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Рисунок 3"/>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2" name="Прямоугольник 1"/>
          <p:cNvSpPr/>
          <p:nvPr/>
        </p:nvSpPr>
        <p:spPr>
          <a:xfrm>
            <a:off x="0" y="149491"/>
            <a:ext cx="12104276" cy="830997"/>
          </a:xfrm>
          <a:prstGeom prst="rect">
            <a:avLst/>
          </a:prstGeom>
          <a:noFill/>
        </p:spPr>
        <p:txBody>
          <a:bodyPr wrap="none">
            <a:spAutoFit/>
          </a:bodyPr>
          <a:lstStyle/>
          <a:p>
            <a:pPr algn="ctr" fontAlgn="auto">
              <a:spcBef>
                <a:spcPts val="0"/>
              </a:spcBef>
              <a:spcAft>
                <a:spcPts val="0"/>
              </a:spcAft>
              <a:defRPr/>
            </a:pPr>
            <a:r>
              <a:rPr lang="ru-RU" sz="48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mn-lt"/>
              </a:rPr>
              <a:t>Пізнавально-виховна</a:t>
            </a:r>
            <a:r>
              <a:rPr lang="ru-RU" sz="4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mn-lt"/>
              </a:rPr>
              <a:t> </a:t>
            </a:r>
            <a:r>
              <a:rPr lang="ru-RU" sz="48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mn-lt"/>
              </a:rPr>
              <a:t>екскурсійна</a:t>
            </a:r>
            <a:r>
              <a:rPr lang="ru-RU" sz="4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mn-lt"/>
              </a:rPr>
              <a:t> </a:t>
            </a:r>
            <a:r>
              <a:rPr lang="ru-RU" sz="48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mn-lt"/>
              </a:rPr>
              <a:t>діяльність</a:t>
            </a:r>
            <a:endParaRPr lang="ru-RU" sz="4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mn-lt"/>
            </a:endParaRPr>
          </a:p>
        </p:txBody>
      </p:sp>
      <p:sp>
        <p:nvSpPr>
          <p:cNvPr id="29699" name="TextBox 4"/>
          <p:cNvSpPr txBox="1">
            <a:spLocks noChangeArrowheads="1"/>
          </p:cNvSpPr>
          <p:nvPr/>
        </p:nvSpPr>
        <p:spPr bwMode="auto">
          <a:xfrm>
            <a:off x="246063" y="1036638"/>
            <a:ext cx="11417300" cy="2216150"/>
          </a:xfrm>
          <a:prstGeom prst="rect">
            <a:avLst/>
          </a:prstGeom>
          <a:noFill/>
          <a:ln w="9525">
            <a:noFill/>
            <a:miter lim="800000"/>
            <a:headEnd/>
            <a:tailEnd/>
          </a:ln>
        </p:spPr>
        <p:txBody>
          <a:bodyPr>
            <a:spAutoFit/>
          </a:bodyPr>
          <a:lstStyle/>
          <a:p>
            <a:r>
              <a:rPr lang="uk-UA" sz="2000">
                <a:latin typeface="Times New Roman" pitchFamily="18" charset="0"/>
                <a:cs typeface="Times New Roman" pitchFamily="18" charset="0"/>
              </a:rPr>
              <a:t>Учні закладу відвідали Екопарк, Будинок художника м. Харкова, Люботинський краєзнавчий музей, </a:t>
            </a:r>
            <a:r>
              <a:rPr lang="ru-RU" sz="2000">
                <a:latin typeface="Times New Roman" pitchFamily="18" charset="0"/>
                <a:cs typeface="Times New Roman" pitchFamily="18" charset="0"/>
              </a:rPr>
              <a:t>Харківську академію Дизайну та мистецтва. Школярі були запрошені до Люботинського міського суду на День відкритих дверей,  відвідали Харківське державне художнє училище, виставу «Пеппі довга панчоха» , яка відбувалася в Харківському обласному палаці дитячої та юнацької творчості,  рок-концерт в Палаці «Україна».Учні були гостями губернаторської ялинки, а  також  новорічного водного шоу в басейні «Локомотив» та новорічної вистави в ДК «Залізничник». </a:t>
            </a:r>
          </a:p>
          <a:p>
            <a:endParaRPr lang="uk-UA">
              <a:latin typeface="Calibri" pitchFamily="34" charset="0"/>
            </a:endParaRPr>
          </a:p>
        </p:txBody>
      </p:sp>
      <p:pic>
        <p:nvPicPr>
          <p:cNvPr id="29700" name="Picture 2" descr="http://lintern.org.ua/wp-content/uploads/2015/10/DSCF8976-e1443721340436.jpg"/>
          <p:cNvPicPr>
            <a:picLocks noChangeAspect="1" noChangeArrowheads="1"/>
          </p:cNvPicPr>
          <p:nvPr/>
        </p:nvPicPr>
        <p:blipFill>
          <a:blip r:embed="rId3"/>
          <a:srcRect/>
          <a:stretch>
            <a:fillRect/>
          </a:stretch>
        </p:blipFill>
        <p:spPr bwMode="auto">
          <a:xfrm>
            <a:off x="246063" y="3006725"/>
            <a:ext cx="1550987" cy="2068513"/>
          </a:xfrm>
          <a:prstGeom prst="rect">
            <a:avLst/>
          </a:prstGeom>
          <a:noFill/>
          <a:ln w="9525">
            <a:noFill/>
            <a:miter lim="800000"/>
            <a:headEnd/>
            <a:tailEnd/>
          </a:ln>
        </p:spPr>
      </p:pic>
      <p:pic>
        <p:nvPicPr>
          <p:cNvPr id="29701" name="Picture 4" descr="http://lintern.org.ua/wp-content/uploads/2015/11/1448545305.jpg"/>
          <p:cNvPicPr>
            <a:picLocks noChangeAspect="1" noChangeArrowheads="1"/>
          </p:cNvPicPr>
          <p:nvPr/>
        </p:nvPicPr>
        <p:blipFill>
          <a:blip r:embed="rId4"/>
          <a:srcRect/>
          <a:stretch>
            <a:fillRect/>
          </a:stretch>
        </p:blipFill>
        <p:spPr bwMode="auto">
          <a:xfrm>
            <a:off x="2139950" y="3006725"/>
            <a:ext cx="1916113" cy="1438275"/>
          </a:xfrm>
          <a:prstGeom prst="rect">
            <a:avLst/>
          </a:prstGeom>
          <a:noFill/>
          <a:ln w="9525">
            <a:noFill/>
            <a:miter lim="800000"/>
            <a:headEnd/>
            <a:tailEnd/>
          </a:ln>
        </p:spPr>
      </p:pic>
      <p:pic>
        <p:nvPicPr>
          <p:cNvPr id="29702" name="Picture 6" descr="http://lintern.org.ua/wp-content/uploads/2015/11/1448545205.jpg"/>
          <p:cNvPicPr>
            <a:picLocks noChangeAspect="1" noChangeArrowheads="1"/>
          </p:cNvPicPr>
          <p:nvPr/>
        </p:nvPicPr>
        <p:blipFill>
          <a:blip r:embed="rId5"/>
          <a:srcRect/>
          <a:stretch>
            <a:fillRect/>
          </a:stretch>
        </p:blipFill>
        <p:spPr bwMode="auto">
          <a:xfrm>
            <a:off x="246063" y="5156200"/>
            <a:ext cx="2116137" cy="1587500"/>
          </a:xfrm>
          <a:prstGeom prst="rect">
            <a:avLst/>
          </a:prstGeom>
          <a:noFill/>
          <a:ln w="9525">
            <a:noFill/>
            <a:miter lim="800000"/>
            <a:headEnd/>
            <a:tailEnd/>
          </a:ln>
        </p:spPr>
      </p:pic>
      <p:pic>
        <p:nvPicPr>
          <p:cNvPr id="29703" name="Picture 8" descr="http://lintern.org.ua/wp-content/uploads/2015/12/DSCN0939.jpg"/>
          <p:cNvPicPr>
            <a:picLocks noChangeAspect="1" noChangeArrowheads="1"/>
          </p:cNvPicPr>
          <p:nvPr/>
        </p:nvPicPr>
        <p:blipFill>
          <a:blip r:embed="rId6"/>
          <a:srcRect/>
          <a:stretch>
            <a:fillRect/>
          </a:stretch>
        </p:blipFill>
        <p:spPr bwMode="auto">
          <a:xfrm>
            <a:off x="7091363" y="5418138"/>
            <a:ext cx="1766887" cy="1325562"/>
          </a:xfrm>
          <a:prstGeom prst="rect">
            <a:avLst/>
          </a:prstGeom>
          <a:noFill/>
          <a:ln w="9525">
            <a:noFill/>
            <a:miter lim="800000"/>
            <a:headEnd/>
            <a:tailEnd/>
          </a:ln>
        </p:spPr>
      </p:pic>
      <p:pic>
        <p:nvPicPr>
          <p:cNvPr id="29704" name="Picture 10" descr="http://lintern.org.ua/wp-content/uploads/2015/12/1-4.jpg"/>
          <p:cNvPicPr>
            <a:picLocks noChangeAspect="1" noChangeArrowheads="1"/>
          </p:cNvPicPr>
          <p:nvPr/>
        </p:nvPicPr>
        <p:blipFill>
          <a:blip r:embed="rId7"/>
          <a:srcRect/>
          <a:stretch>
            <a:fillRect/>
          </a:stretch>
        </p:blipFill>
        <p:spPr bwMode="auto">
          <a:xfrm>
            <a:off x="4176713" y="3452813"/>
            <a:ext cx="2273300" cy="3030537"/>
          </a:xfrm>
          <a:prstGeom prst="rect">
            <a:avLst/>
          </a:prstGeom>
          <a:noFill/>
          <a:ln w="9525">
            <a:noFill/>
            <a:miter lim="800000"/>
            <a:headEnd/>
            <a:tailEnd/>
          </a:ln>
        </p:spPr>
      </p:pic>
      <p:pic>
        <p:nvPicPr>
          <p:cNvPr id="29705" name="Picture 12" descr="http://lintern.org.ua/wp-content/uploads/2015/12/5j7Pi4YT8pw1.jpg"/>
          <p:cNvPicPr>
            <a:picLocks noChangeAspect="1" noChangeArrowheads="1"/>
          </p:cNvPicPr>
          <p:nvPr/>
        </p:nvPicPr>
        <p:blipFill>
          <a:blip r:embed="rId8"/>
          <a:srcRect/>
          <a:stretch>
            <a:fillRect/>
          </a:stretch>
        </p:blipFill>
        <p:spPr bwMode="auto">
          <a:xfrm>
            <a:off x="9755188" y="3252788"/>
            <a:ext cx="1908175" cy="1273175"/>
          </a:xfrm>
          <a:prstGeom prst="rect">
            <a:avLst/>
          </a:prstGeom>
          <a:noFill/>
          <a:ln w="9525">
            <a:noFill/>
            <a:miter lim="800000"/>
            <a:headEnd/>
            <a:tailEnd/>
          </a:ln>
        </p:spPr>
      </p:pic>
      <p:pic>
        <p:nvPicPr>
          <p:cNvPr id="29706" name="Picture 14" descr="http://lintern.org.ua/wp-content/uploads/2015/12/CIMG6061.jpg"/>
          <p:cNvPicPr>
            <a:picLocks noChangeAspect="1" noChangeArrowheads="1"/>
          </p:cNvPicPr>
          <p:nvPr/>
        </p:nvPicPr>
        <p:blipFill>
          <a:blip r:embed="rId9"/>
          <a:srcRect/>
          <a:stretch>
            <a:fillRect/>
          </a:stretch>
        </p:blipFill>
        <p:spPr bwMode="auto">
          <a:xfrm>
            <a:off x="9525000" y="4687888"/>
            <a:ext cx="2533650" cy="1898650"/>
          </a:xfrm>
          <a:prstGeom prst="rect">
            <a:avLst/>
          </a:prstGeom>
          <a:noFill/>
          <a:ln w="9525">
            <a:noFill/>
            <a:miter lim="800000"/>
            <a:headEnd/>
            <a:tailEnd/>
          </a:ln>
        </p:spPr>
      </p:pic>
      <p:pic>
        <p:nvPicPr>
          <p:cNvPr id="29707" name="Picture 16" descr="http://lintern.org.ua/wp-content/uploads/2015/12/DSCN5296.jpg"/>
          <p:cNvPicPr>
            <a:picLocks noChangeAspect="1" noChangeArrowheads="1"/>
          </p:cNvPicPr>
          <p:nvPr/>
        </p:nvPicPr>
        <p:blipFill>
          <a:blip r:embed="rId10"/>
          <a:srcRect/>
          <a:stretch>
            <a:fillRect/>
          </a:stretch>
        </p:blipFill>
        <p:spPr bwMode="auto">
          <a:xfrm>
            <a:off x="6604000" y="3165475"/>
            <a:ext cx="2740025" cy="2054225"/>
          </a:xfrm>
          <a:prstGeom prst="rect">
            <a:avLst/>
          </a:prstGeom>
          <a:noFill/>
          <a:ln w="9525">
            <a:noFill/>
            <a:miter lim="800000"/>
            <a:headEnd/>
            <a:tailEnd/>
          </a:ln>
        </p:spPr>
      </p:pic>
      <p:pic>
        <p:nvPicPr>
          <p:cNvPr id="29708" name="Picture 18" descr="DSCN5346"/>
          <p:cNvPicPr>
            <a:picLocks noChangeAspect="1" noChangeArrowheads="1"/>
          </p:cNvPicPr>
          <p:nvPr/>
        </p:nvPicPr>
        <p:blipFill>
          <a:blip r:embed="rId11"/>
          <a:srcRect/>
          <a:stretch>
            <a:fillRect/>
          </a:stretch>
        </p:blipFill>
        <p:spPr bwMode="auto">
          <a:xfrm>
            <a:off x="2627313" y="4922838"/>
            <a:ext cx="1428750" cy="142875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Рисунок 3"/>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30722" name="Прямоугольник 1"/>
          <p:cNvSpPr>
            <a:spLocks noChangeArrowheads="1"/>
          </p:cNvSpPr>
          <p:nvPr/>
        </p:nvSpPr>
        <p:spPr bwMode="auto">
          <a:xfrm>
            <a:off x="603250" y="566738"/>
            <a:ext cx="10964863" cy="2246312"/>
          </a:xfrm>
          <a:prstGeom prst="rect">
            <a:avLst/>
          </a:prstGeom>
          <a:noFill/>
          <a:ln w="9525">
            <a:noFill/>
            <a:miter lim="800000"/>
            <a:headEnd/>
            <a:tailEnd/>
          </a:ln>
        </p:spPr>
        <p:txBody>
          <a:bodyPr>
            <a:spAutoFit/>
          </a:bodyPr>
          <a:lstStyle/>
          <a:p>
            <a:r>
              <a:rPr lang="uk-UA" sz="2000">
                <a:latin typeface="Times New Roman" pitchFamily="18" charset="0"/>
                <a:cs typeface="Times New Roman" pitchFamily="18" charset="0"/>
              </a:rPr>
              <a:t>Учні 11 класу відвідали третій щорічний «Ярмарок вишів», який пройшов на базі ОКЗ «ХОБЮ». Для  учнів  була організована екскурсія до міста Полтави. На запрошення Харківського  Національного Університету міського господарства  учні школи взяли участь у  святі «Проводи зими».  Школярі були учасниками поїздки до  Художньої галереї «Мистецтво Слобожанщини» в </a:t>
            </a:r>
            <a:br>
              <a:rPr lang="uk-UA" sz="2000">
                <a:latin typeface="Times New Roman" pitchFamily="18" charset="0"/>
                <a:cs typeface="Times New Roman" pitchFamily="18" charset="0"/>
              </a:rPr>
            </a:br>
            <a:r>
              <a:rPr lang="uk-UA" sz="2000">
                <a:latin typeface="Times New Roman" pitchFamily="18" charset="0"/>
                <a:cs typeface="Times New Roman" pitchFamily="18" charset="0"/>
              </a:rPr>
              <a:t>м. Харків, екскурсії в м. Валки – столицю гончарного мистецтва Слобожанщини (майстер-класи по виготовленню глечиків та створення ляльок-мотанок). Учениця 9 класу Капустян Валерія брала участь у </a:t>
            </a:r>
            <a:r>
              <a:rPr lang="ru-RU" sz="2000">
                <a:latin typeface="Times New Roman" pitchFamily="18" charset="0"/>
                <a:cs typeface="Times New Roman" pitchFamily="18" charset="0"/>
              </a:rPr>
              <a:t> Music Camp Kharkiv.</a:t>
            </a:r>
            <a:endParaRPr lang="uk-UA" sz="2000">
              <a:latin typeface="Times New Roman" pitchFamily="18" charset="0"/>
              <a:cs typeface="Times New Roman" pitchFamily="18" charset="0"/>
            </a:endParaRPr>
          </a:p>
        </p:txBody>
      </p:sp>
      <p:pic>
        <p:nvPicPr>
          <p:cNvPr id="30723" name="Picture 2" descr="http://lintern.org.ua/wp-content/uploads/2016/02/P2083605.jpg"/>
          <p:cNvPicPr>
            <a:picLocks noChangeAspect="1" noChangeArrowheads="1"/>
          </p:cNvPicPr>
          <p:nvPr/>
        </p:nvPicPr>
        <p:blipFill>
          <a:blip r:embed="rId3"/>
          <a:srcRect/>
          <a:stretch>
            <a:fillRect/>
          </a:stretch>
        </p:blipFill>
        <p:spPr bwMode="auto">
          <a:xfrm>
            <a:off x="427038" y="3087688"/>
            <a:ext cx="2124075" cy="1592262"/>
          </a:xfrm>
          <a:prstGeom prst="rect">
            <a:avLst/>
          </a:prstGeom>
          <a:noFill/>
          <a:ln w="9525">
            <a:noFill/>
            <a:miter lim="800000"/>
            <a:headEnd/>
            <a:tailEnd/>
          </a:ln>
        </p:spPr>
      </p:pic>
      <p:pic>
        <p:nvPicPr>
          <p:cNvPr id="30724" name="Picture 7" descr="http://lintern.org.ua/wp-content/uploads/2016/03/DSCF0737.jpg"/>
          <p:cNvPicPr>
            <a:picLocks noChangeAspect="1" noChangeArrowheads="1"/>
          </p:cNvPicPr>
          <p:nvPr/>
        </p:nvPicPr>
        <p:blipFill>
          <a:blip r:embed="rId4"/>
          <a:srcRect/>
          <a:stretch>
            <a:fillRect/>
          </a:stretch>
        </p:blipFill>
        <p:spPr bwMode="auto">
          <a:xfrm>
            <a:off x="9286875" y="2755900"/>
            <a:ext cx="2566988" cy="1924050"/>
          </a:xfrm>
          <a:prstGeom prst="rect">
            <a:avLst/>
          </a:prstGeom>
          <a:noFill/>
          <a:ln w="9525">
            <a:noFill/>
            <a:miter lim="800000"/>
            <a:headEnd/>
            <a:tailEnd/>
          </a:ln>
        </p:spPr>
      </p:pic>
      <p:pic>
        <p:nvPicPr>
          <p:cNvPr id="30725" name="Picture 8"/>
          <p:cNvPicPr>
            <a:picLocks noChangeAspect="1" noChangeArrowheads="1"/>
          </p:cNvPicPr>
          <p:nvPr/>
        </p:nvPicPr>
        <p:blipFill>
          <a:blip r:embed="rId5"/>
          <a:srcRect/>
          <a:stretch>
            <a:fillRect/>
          </a:stretch>
        </p:blipFill>
        <p:spPr bwMode="auto">
          <a:xfrm>
            <a:off x="250825" y="4819650"/>
            <a:ext cx="2476500" cy="1857375"/>
          </a:xfrm>
          <a:prstGeom prst="rect">
            <a:avLst/>
          </a:prstGeom>
          <a:noFill/>
          <a:ln w="9525">
            <a:noFill/>
            <a:miter lim="800000"/>
            <a:headEnd/>
            <a:tailEnd/>
          </a:ln>
        </p:spPr>
      </p:pic>
      <p:pic>
        <p:nvPicPr>
          <p:cNvPr id="30726" name="Picture 10" descr="http://lintern.org.ua/wp-content/uploads/2016/03/DSCF0812.jpg"/>
          <p:cNvPicPr>
            <a:picLocks noChangeAspect="1" noChangeArrowheads="1"/>
          </p:cNvPicPr>
          <p:nvPr/>
        </p:nvPicPr>
        <p:blipFill>
          <a:blip r:embed="rId6"/>
          <a:srcRect/>
          <a:stretch>
            <a:fillRect/>
          </a:stretch>
        </p:blipFill>
        <p:spPr bwMode="auto">
          <a:xfrm>
            <a:off x="8707438" y="4532313"/>
            <a:ext cx="2860675" cy="2144712"/>
          </a:xfrm>
          <a:prstGeom prst="rect">
            <a:avLst/>
          </a:prstGeom>
          <a:noFill/>
          <a:ln w="9525">
            <a:noFill/>
            <a:miter lim="800000"/>
            <a:headEnd/>
            <a:tailEnd/>
          </a:ln>
        </p:spPr>
      </p:pic>
      <p:pic>
        <p:nvPicPr>
          <p:cNvPr id="30727" name="Picture 12" descr="http://lintern.org.ua/wp-content/uploads/2016/04/DSC00904.jpg"/>
          <p:cNvPicPr>
            <a:picLocks noChangeAspect="1" noChangeArrowheads="1"/>
          </p:cNvPicPr>
          <p:nvPr/>
        </p:nvPicPr>
        <p:blipFill>
          <a:blip r:embed="rId7"/>
          <a:srcRect/>
          <a:stretch>
            <a:fillRect/>
          </a:stretch>
        </p:blipFill>
        <p:spPr bwMode="auto">
          <a:xfrm>
            <a:off x="6380163" y="2498725"/>
            <a:ext cx="2495550" cy="1871663"/>
          </a:xfrm>
          <a:prstGeom prst="rect">
            <a:avLst/>
          </a:prstGeom>
          <a:noFill/>
          <a:ln w="9525">
            <a:noFill/>
            <a:miter lim="800000"/>
            <a:headEnd/>
            <a:tailEnd/>
          </a:ln>
        </p:spPr>
      </p:pic>
      <p:pic>
        <p:nvPicPr>
          <p:cNvPr id="30728" name="Picture 14" descr="http://lintern.org.ua/wp-content/uploads/2016/04/DSC00908.jpg"/>
          <p:cNvPicPr>
            <a:picLocks noChangeAspect="1" noChangeArrowheads="1"/>
          </p:cNvPicPr>
          <p:nvPr/>
        </p:nvPicPr>
        <p:blipFill>
          <a:blip r:embed="rId8"/>
          <a:srcRect/>
          <a:stretch>
            <a:fillRect/>
          </a:stretch>
        </p:blipFill>
        <p:spPr bwMode="auto">
          <a:xfrm>
            <a:off x="5375275" y="4510088"/>
            <a:ext cx="2917825" cy="2187575"/>
          </a:xfrm>
          <a:prstGeom prst="rect">
            <a:avLst/>
          </a:prstGeom>
          <a:noFill/>
          <a:ln w="9525">
            <a:noFill/>
            <a:miter lim="800000"/>
            <a:headEnd/>
            <a:tailEnd/>
          </a:ln>
        </p:spPr>
      </p:pic>
      <p:pic>
        <p:nvPicPr>
          <p:cNvPr id="30729" name="Picture 15"/>
          <p:cNvPicPr>
            <a:picLocks noChangeAspect="1" noChangeArrowheads="1"/>
          </p:cNvPicPr>
          <p:nvPr/>
        </p:nvPicPr>
        <p:blipFill>
          <a:blip r:embed="rId9"/>
          <a:srcRect/>
          <a:stretch>
            <a:fillRect/>
          </a:stretch>
        </p:blipFill>
        <p:spPr bwMode="auto">
          <a:xfrm>
            <a:off x="3121025" y="4567238"/>
            <a:ext cx="1555750" cy="2073275"/>
          </a:xfrm>
          <a:prstGeom prst="rect">
            <a:avLst/>
          </a:prstGeom>
          <a:noFill/>
          <a:ln w="9525">
            <a:noFill/>
            <a:miter lim="800000"/>
            <a:headEnd/>
            <a:tailEnd/>
          </a:ln>
        </p:spPr>
      </p:pic>
      <p:pic>
        <p:nvPicPr>
          <p:cNvPr id="30730" name="Picture 16"/>
          <p:cNvPicPr>
            <a:picLocks noChangeAspect="1" noChangeArrowheads="1"/>
          </p:cNvPicPr>
          <p:nvPr/>
        </p:nvPicPr>
        <p:blipFill>
          <a:blip r:embed="rId10"/>
          <a:srcRect/>
          <a:stretch>
            <a:fillRect/>
          </a:stretch>
        </p:blipFill>
        <p:spPr bwMode="auto">
          <a:xfrm>
            <a:off x="3479800" y="2852738"/>
            <a:ext cx="2393950" cy="159702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Рисунок 3"/>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3" name="Прямоугольник 2"/>
          <p:cNvSpPr/>
          <p:nvPr/>
        </p:nvSpPr>
        <p:spPr>
          <a:xfrm>
            <a:off x="1922544" y="239901"/>
            <a:ext cx="8326831" cy="156966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ru-RU" sz="48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Співпраця</a:t>
            </a:r>
            <a:r>
              <a:rPr lang="ru-RU" sz="4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 з партнерами,</a:t>
            </a:r>
            <a:br>
              <a:rPr lang="ru-RU" sz="4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br>
            <a:r>
              <a:rPr lang="ru-RU" sz="4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 спонсорами, меценатами</a:t>
            </a:r>
            <a:endParaRPr lang="ru-RU" sz="4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endParaRPr>
          </a:p>
        </p:txBody>
      </p:sp>
      <p:sp>
        <p:nvSpPr>
          <p:cNvPr id="5" name="Прямоугольник 4"/>
          <p:cNvSpPr/>
          <p:nvPr/>
        </p:nvSpPr>
        <p:spPr>
          <a:xfrm>
            <a:off x="1092200" y="1809750"/>
            <a:ext cx="10007600" cy="4616450"/>
          </a:xfrm>
          <a:prstGeom prst="rect">
            <a:avLst/>
          </a:prstGeom>
        </p:spPr>
        <p:txBody>
          <a:bodyPr>
            <a:spAutoFit/>
          </a:bodyPr>
          <a:lstStyle/>
          <a:p>
            <a:pPr algn="ctr"/>
            <a:r>
              <a:rPr lang="uk-UA" sz="2000" b="1" u="sng">
                <a:latin typeface="Times New Roman" pitchFamily="18" charset="0"/>
                <a:cs typeface="Times New Roman" pitchFamily="18" charset="0"/>
              </a:rPr>
              <a:t>Комунальний заклад  «Люботинська спеціалізована школа-інтернат І-ІІІ ступенів «Дивосвіт"»</a:t>
            </a:r>
            <a:r>
              <a:rPr lang="ru-RU" sz="2000" b="1" u="sng">
                <a:latin typeface="Times New Roman" pitchFamily="18" charset="0"/>
                <a:cs typeface="Times New Roman" pitchFamily="18" charset="0"/>
              </a:rPr>
              <a:t> Харківської обласної ради  співпрацює з:</a:t>
            </a:r>
            <a:br>
              <a:rPr lang="ru-RU" sz="2000" b="1" u="sng">
                <a:latin typeface="Times New Roman" pitchFamily="18" charset="0"/>
                <a:cs typeface="Times New Roman" pitchFamily="18" charset="0"/>
              </a:rPr>
            </a:br>
            <a:endParaRPr lang="ru-RU" sz="2000" b="1" u="sng">
              <a:latin typeface="Times New Roman" pitchFamily="18" charset="0"/>
              <a:cs typeface="Times New Roman" pitchFamily="18" charset="0"/>
            </a:endParaRPr>
          </a:p>
          <a:p>
            <a:pPr>
              <a:buFont typeface="Wingdings" pitchFamily="2" charset="2"/>
              <a:buChar char="ü"/>
            </a:pPr>
            <a:r>
              <a:rPr lang="ru-RU" b="1">
                <a:solidFill>
                  <a:srgbClr val="000000"/>
                </a:solidFill>
                <a:latin typeface="Times New Roman" pitchFamily="18" charset="0"/>
                <a:cs typeface="Times New Roman" pitchFamily="18" charset="0"/>
              </a:rPr>
              <a:t>«Харківським гуманітарним університетом «Народна українська академія»</a:t>
            </a:r>
            <a:r>
              <a:rPr lang="uk-UA" b="1">
                <a:solidFill>
                  <a:srgbClr val="000000"/>
                </a:solidFill>
                <a:latin typeface="Times New Roman" pitchFamily="18" charset="0"/>
                <a:cs typeface="Times New Roman" pitchFamily="18" charset="0"/>
              </a:rPr>
              <a:t>.</a:t>
            </a:r>
            <a:endParaRPr lang="uk-UA" sz="1600" b="1">
              <a:latin typeface="Times New Roman" pitchFamily="18" charset="0"/>
              <a:cs typeface="Times New Roman" pitchFamily="18" charset="0"/>
            </a:endParaRPr>
          </a:p>
          <a:p>
            <a:pPr>
              <a:buFont typeface="Wingdings" pitchFamily="2" charset="2"/>
              <a:buChar char="ü"/>
            </a:pPr>
            <a:r>
              <a:rPr lang="ru-RU" b="1">
                <a:solidFill>
                  <a:srgbClr val="000000"/>
                </a:solidFill>
                <a:latin typeface="Times New Roman" pitchFamily="18" charset="0"/>
                <a:cs typeface="Times New Roman" pitchFamily="18" charset="0"/>
              </a:rPr>
              <a:t>Харківським національним економічним університеомт ім. Семена Кузнеця.</a:t>
            </a:r>
          </a:p>
          <a:p>
            <a:pPr>
              <a:buFont typeface="Wingdings" pitchFamily="2" charset="2"/>
              <a:buChar char="ü"/>
            </a:pPr>
            <a:r>
              <a:rPr lang="uk-UA" b="1">
                <a:latin typeface="Times New Roman" pitchFamily="18" charset="0"/>
                <a:cs typeface="Times New Roman" pitchFamily="18" charset="0"/>
              </a:rPr>
              <a:t>Харківським націоальним педагогічним університетом  ім. Г.С. Сковороди.</a:t>
            </a:r>
          </a:p>
          <a:p>
            <a:pPr>
              <a:buFont typeface="Wingdings" pitchFamily="2" charset="2"/>
              <a:buChar char="ü"/>
            </a:pPr>
            <a:r>
              <a:rPr lang="ru-RU" b="1">
                <a:latin typeface="Times New Roman" pitchFamily="18" charset="0"/>
                <a:cs typeface="Times New Roman" pitchFamily="18" charset="0"/>
              </a:rPr>
              <a:t>Харківськ</a:t>
            </a:r>
            <a:r>
              <a:rPr lang="uk-UA" b="1">
                <a:latin typeface="Times New Roman" pitchFamily="18" charset="0"/>
                <a:cs typeface="Times New Roman" pitchFamily="18" charset="0"/>
              </a:rPr>
              <a:t>ою</a:t>
            </a:r>
            <a:r>
              <a:rPr lang="ru-RU" b="1">
                <a:latin typeface="Times New Roman" pitchFamily="18" charset="0"/>
                <a:cs typeface="Times New Roman" pitchFamily="18" charset="0"/>
              </a:rPr>
              <a:t> державною академією дизайну і мистецтв.</a:t>
            </a:r>
          </a:p>
          <a:p>
            <a:pPr>
              <a:buFont typeface="Wingdings" pitchFamily="2" charset="2"/>
              <a:buChar char="ü"/>
            </a:pPr>
            <a:r>
              <a:rPr lang="ru-RU" b="1">
                <a:latin typeface="Times New Roman" pitchFamily="18" charset="0"/>
                <a:cs typeface="Times New Roman" pitchFamily="18" charset="0"/>
              </a:rPr>
              <a:t>Харківським національним університетом міського господарства імені О.М. Бекетова.</a:t>
            </a:r>
          </a:p>
          <a:p>
            <a:pPr>
              <a:buFont typeface="Wingdings" pitchFamily="2" charset="2"/>
              <a:buChar char="ü"/>
            </a:pPr>
            <a:r>
              <a:rPr lang="ru-RU" b="1">
                <a:latin typeface="Times New Roman" pitchFamily="18" charset="0"/>
                <a:cs typeface="Times New Roman" pitchFamily="18" charset="0"/>
              </a:rPr>
              <a:t>Харківським національним університетом мистецтв імені І.П. Котляревського.</a:t>
            </a:r>
          </a:p>
          <a:p>
            <a:pPr>
              <a:buFont typeface="Wingdings" pitchFamily="2" charset="2"/>
              <a:buChar char="ü"/>
            </a:pPr>
            <a:r>
              <a:rPr lang="ru-RU" b="1">
                <a:latin typeface="Times New Roman" pitchFamily="18" charset="0"/>
                <a:cs typeface="Times New Roman" pitchFamily="18" charset="0"/>
              </a:rPr>
              <a:t>Харківським державним художнім училищем.</a:t>
            </a:r>
            <a:endParaRPr lang="uk-UA" b="1">
              <a:latin typeface="Times New Roman" pitchFamily="18" charset="0"/>
              <a:cs typeface="Times New Roman" pitchFamily="18" charset="0"/>
            </a:endParaRPr>
          </a:p>
          <a:p>
            <a:pPr>
              <a:buFont typeface="Wingdings" pitchFamily="2" charset="2"/>
              <a:buChar char="ü"/>
            </a:pPr>
            <a:r>
              <a:rPr lang="uk-UA" b="1">
                <a:latin typeface="Times New Roman" pitchFamily="18" charset="0"/>
                <a:cs typeface="Times New Roman" pitchFamily="18" charset="0"/>
              </a:rPr>
              <a:t>Обласною «Спілкою ветеранів АТО».</a:t>
            </a:r>
          </a:p>
          <a:p>
            <a:pPr>
              <a:buFont typeface="Wingdings" pitchFamily="2" charset="2"/>
              <a:buChar char="ü"/>
            </a:pPr>
            <a:r>
              <a:rPr lang="uk-UA" b="1">
                <a:latin typeface="Times New Roman" pitchFamily="18" charset="0"/>
                <a:cs typeface="Times New Roman" pitchFamily="18" charset="0"/>
              </a:rPr>
              <a:t>ПАТ «Укрзалізниця».</a:t>
            </a:r>
          </a:p>
          <a:p>
            <a:pPr>
              <a:buFont typeface="Wingdings" pitchFamily="2" charset="2"/>
              <a:buChar char="ü"/>
            </a:pPr>
            <a:r>
              <a:rPr lang="uk-UA" b="1">
                <a:latin typeface="Times New Roman" pitchFamily="18" charset="0"/>
                <a:cs typeface="Times New Roman" pitchFamily="18" charset="0"/>
              </a:rPr>
              <a:t>Благодійним фондом « </a:t>
            </a:r>
            <a:r>
              <a:rPr lang="en-US" b="1">
                <a:latin typeface="Times New Roman" pitchFamily="18" charset="0"/>
                <a:cs typeface="Times New Roman" pitchFamily="18" charset="0"/>
              </a:rPr>
              <a:t>Life International</a:t>
            </a:r>
            <a:r>
              <a:rPr lang="uk-UA" b="1">
                <a:latin typeface="Times New Roman" pitchFamily="18" charset="0"/>
                <a:cs typeface="Times New Roman" pitchFamily="18" charset="0"/>
              </a:rPr>
              <a:t>».</a:t>
            </a:r>
          </a:p>
          <a:p>
            <a:pPr>
              <a:buFont typeface="Wingdings" pitchFamily="2" charset="2"/>
              <a:buChar char="ü"/>
            </a:pPr>
            <a:r>
              <a:rPr lang="uk-UA" b="1">
                <a:latin typeface="Times New Roman" pitchFamily="18" charset="0"/>
                <a:cs typeface="Times New Roman" pitchFamily="18" charset="0"/>
              </a:rPr>
              <a:t>Благодійним фондом «Заповіт ».</a:t>
            </a:r>
          </a:p>
          <a:p>
            <a:pPr>
              <a:buFont typeface="Wingdings" pitchFamily="2" charset="2"/>
              <a:buChar char="ü"/>
            </a:pPr>
            <a:r>
              <a:rPr lang="uk-UA" b="1">
                <a:latin typeface="Times New Roman" pitchFamily="18" charset="0"/>
                <a:cs typeface="Times New Roman" pitchFamily="18" charset="0"/>
              </a:rPr>
              <a:t>ПАТ «ФЕД».</a:t>
            </a:r>
          </a:p>
          <a:p>
            <a:endParaRPr lang="uk-UA">
              <a:latin typeface="Calibri" pitchFamily="34" charset="0"/>
            </a:endParaRPr>
          </a:p>
        </p:txBody>
      </p:sp>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Рисунок 3"/>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14338" name="Объект 2"/>
          <p:cNvSpPr txBox="1">
            <a:spLocks/>
          </p:cNvSpPr>
          <p:nvPr/>
        </p:nvSpPr>
        <p:spPr bwMode="auto">
          <a:xfrm>
            <a:off x="133350" y="282575"/>
            <a:ext cx="2776538" cy="846138"/>
          </a:xfrm>
          <a:prstGeom prst="rect">
            <a:avLst/>
          </a:prstGeom>
          <a:noFill/>
          <a:ln w="9525">
            <a:noFill/>
            <a:miter lim="800000"/>
            <a:headEnd/>
            <a:tailEnd/>
          </a:ln>
        </p:spPr>
        <p:txBody>
          <a:bodyPr/>
          <a:lstStyle/>
          <a:p>
            <a:pPr>
              <a:lnSpc>
                <a:spcPct val="90000"/>
              </a:lnSpc>
              <a:spcBef>
                <a:spcPts val="1000"/>
              </a:spcBef>
              <a:buFont typeface="Arial" charset="0"/>
              <a:buNone/>
            </a:pPr>
            <a:endParaRPr lang="ru-RU" sz="3200" b="1">
              <a:latin typeface="Monotype Corsiva" pitchFamily="66" charset="0"/>
            </a:endParaRPr>
          </a:p>
        </p:txBody>
      </p:sp>
      <p:sp>
        <p:nvSpPr>
          <p:cNvPr id="14339" name="TextBox 1"/>
          <p:cNvSpPr txBox="1">
            <a:spLocks noChangeArrowheads="1"/>
          </p:cNvSpPr>
          <p:nvPr/>
        </p:nvSpPr>
        <p:spPr bwMode="auto">
          <a:xfrm>
            <a:off x="1909763" y="382588"/>
            <a:ext cx="8123237" cy="646112"/>
          </a:xfrm>
          <a:prstGeom prst="rect">
            <a:avLst/>
          </a:prstGeom>
          <a:noFill/>
          <a:ln w="9525">
            <a:noFill/>
            <a:miter lim="800000"/>
            <a:headEnd/>
            <a:tailEnd/>
          </a:ln>
        </p:spPr>
        <p:txBody>
          <a:bodyPr wrap="none">
            <a:spAutoFit/>
          </a:bodyPr>
          <a:lstStyle/>
          <a:p>
            <a:r>
              <a:rPr lang="uk-UA" sz="3600" b="1" i="1">
                <a:latin typeface="Times New Roman" pitchFamily="18" charset="0"/>
                <a:cs typeface="Times New Roman" pitchFamily="18" charset="0"/>
              </a:rPr>
              <a:t>У 2016/2017 навчальному році заклад </a:t>
            </a:r>
          </a:p>
        </p:txBody>
      </p:sp>
      <p:pic>
        <p:nvPicPr>
          <p:cNvPr id="2050" name="Picture 2"/>
          <p:cNvPicPr>
            <a:picLocks noChangeAspect="1" noChangeArrowheads="1"/>
          </p:cNvPicPr>
          <p:nvPr/>
        </p:nvPicPr>
        <p:blipFill>
          <a:blip r:embed="rId3">
            <a:duotone>
              <a:prstClr val="black"/>
              <a:schemeClr val="tx2">
                <a:tint val="45000"/>
                <a:satMod val="400000"/>
              </a:schemeClr>
            </a:duotone>
            <a:extLst>
              <a:ext uri="{28A0092B-C50C-407E-A947-70E740481C1C}"/>
            </a:extLst>
          </a:blip>
          <a:srcRect/>
          <a:stretch>
            <a:fillRect/>
          </a:stretch>
        </p:blipFill>
        <p:spPr bwMode="auto">
          <a:xfrm rot="18432385">
            <a:off x="7978417" y="1088942"/>
            <a:ext cx="464235" cy="1055425"/>
          </a:xfrm>
          <a:prstGeom prst="rect">
            <a:avLst/>
          </a:prstGeom>
          <a:noFill/>
          <a:ln>
            <a:noFill/>
          </a:ln>
          <a:effectLst/>
          <a:extLst>
            <a:ext uri="{909E8E84-426E-40DD-AFC4-6F175D3DCCD1}"/>
            <a:ext uri="{91240B29-F687-4F45-9708-019B960494DF}"/>
            <a:ext uri="{AF507438-7753-43E0-B8FC-AC1667EBCBE1}"/>
          </a:extLst>
        </p:spPr>
      </p:pic>
      <p:sp>
        <p:nvSpPr>
          <p:cNvPr id="14341" name="TextBox 8"/>
          <p:cNvSpPr txBox="1">
            <a:spLocks noChangeArrowheads="1"/>
          </p:cNvSpPr>
          <p:nvPr/>
        </p:nvSpPr>
        <p:spPr bwMode="auto">
          <a:xfrm>
            <a:off x="344488" y="2230438"/>
            <a:ext cx="5130800" cy="3508375"/>
          </a:xfrm>
          <a:prstGeom prst="rect">
            <a:avLst/>
          </a:prstGeom>
          <a:noFill/>
          <a:ln w="9525">
            <a:noFill/>
            <a:miter lim="800000"/>
            <a:headEnd/>
            <a:tailEnd/>
          </a:ln>
        </p:spPr>
        <p:txBody>
          <a:bodyPr>
            <a:spAutoFit/>
          </a:bodyPr>
          <a:lstStyle/>
          <a:p>
            <a:pPr algn="ctr"/>
            <a:r>
              <a:rPr lang="uk-UA" sz="2800" b="1" u="sng">
                <a:latin typeface="Times New Roman" pitchFamily="18" charset="0"/>
                <a:cs typeface="Times New Roman" pitchFamily="18" charset="0"/>
              </a:rPr>
              <a:t>Продовжує набір</a:t>
            </a:r>
          </a:p>
          <a:p>
            <a:pPr algn="ctr"/>
            <a:r>
              <a:rPr lang="uk-UA" sz="2800" b="1" u="sng">
                <a:latin typeface="Times New Roman" pitchFamily="18" charset="0"/>
                <a:cs typeface="Times New Roman" pitchFamily="18" charset="0"/>
              </a:rPr>
              <a:t>на художній профіль </a:t>
            </a:r>
            <a:r>
              <a:rPr lang="uk-UA" sz="2800">
                <a:latin typeface="Times New Roman" pitchFamily="18" charset="0"/>
                <a:cs typeface="Times New Roman" pitchFamily="18" charset="0"/>
              </a:rPr>
              <a:t/>
            </a:r>
            <a:br>
              <a:rPr lang="uk-UA" sz="2800">
                <a:latin typeface="Times New Roman" pitchFamily="18" charset="0"/>
                <a:cs typeface="Times New Roman" pitchFamily="18" charset="0"/>
              </a:rPr>
            </a:br>
            <a:r>
              <a:rPr lang="uk-UA" sz="2800">
                <a:latin typeface="Times New Roman" pitchFamily="18" charset="0"/>
                <a:cs typeface="Times New Roman" pitchFamily="18" charset="0"/>
              </a:rPr>
              <a:t>у 2,4, 6 – 11 класи</a:t>
            </a:r>
            <a:br>
              <a:rPr lang="uk-UA" sz="2800">
                <a:latin typeface="Times New Roman" pitchFamily="18" charset="0"/>
                <a:cs typeface="Times New Roman" pitchFamily="18" charset="0"/>
              </a:rPr>
            </a:br>
            <a:r>
              <a:rPr lang="uk-UA" sz="2800">
                <a:latin typeface="Times New Roman" pitchFamily="18" charset="0"/>
                <a:cs typeface="Times New Roman" pitchFamily="18" charset="0"/>
              </a:rPr>
              <a:t>з поглибленим вивченням предметів художнього циклу (малюнок, ліплення, композиція, живопис, декоративне мистецтво). </a:t>
            </a:r>
          </a:p>
        </p:txBody>
      </p:sp>
      <p:sp>
        <p:nvSpPr>
          <p:cNvPr id="14342" name="TextBox 13"/>
          <p:cNvSpPr txBox="1">
            <a:spLocks noChangeArrowheads="1"/>
          </p:cNvSpPr>
          <p:nvPr/>
        </p:nvSpPr>
        <p:spPr bwMode="auto">
          <a:xfrm>
            <a:off x="5764213" y="2305050"/>
            <a:ext cx="6384925" cy="2678113"/>
          </a:xfrm>
          <a:prstGeom prst="rect">
            <a:avLst/>
          </a:prstGeom>
          <a:noFill/>
          <a:ln w="9525">
            <a:noFill/>
            <a:miter lim="800000"/>
            <a:headEnd/>
            <a:tailEnd/>
          </a:ln>
        </p:spPr>
        <p:txBody>
          <a:bodyPr>
            <a:spAutoFit/>
          </a:bodyPr>
          <a:lstStyle/>
          <a:p>
            <a:pPr algn="ctr"/>
            <a:r>
              <a:rPr lang="uk-UA" sz="2800" b="1" u="sng">
                <a:latin typeface="Times New Roman" pitchFamily="18" charset="0"/>
                <a:cs typeface="Times New Roman" pitchFamily="18" charset="0"/>
              </a:rPr>
              <a:t>Розпочинає набір</a:t>
            </a:r>
            <a:br>
              <a:rPr lang="uk-UA" sz="2800" b="1" u="sng">
                <a:latin typeface="Times New Roman" pitchFamily="18" charset="0"/>
                <a:cs typeface="Times New Roman" pitchFamily="18" charset="0"/>
              </a:rPr>
            </a:br>
            <a:r>
              <a:rPr lang="uk-UA" sz="2800" b="1" u="sng">
                <a:latin typeface="Times New Roman" pitchFamily="18" charset="0"/>
                <a:cs typeface="Times New Roman" pitchFamily="18" charset="0"/>
              </a:rPr>
              <a:t>на інформаційно-технологічний профіль</a:t>
            </a:r>
            <a:r>
              <a:rPr lang="uk-UA" sz="2800">
                <a:latin typeface="Times New Roman" pitchFamily="18" charset="0"/>
                <a:cs typeface="Times New Roman" pitchFamily="18" charset="0"/>
              </a:rPr>
              <a:t/>
            </a:r>
            <a:br>
              <a:rPr lang="uk-UA" sz="2800">
                <a:latin typeface="Times New Roman" pitchFamily="18" charset="0"/>
                <a:cs typeface="Times New Roman" pitchFamily="18" charset="0"/>
              </a:rPr>
            </a:br>
            <a:r>
              <a:rPr lang="uk-UA" sz="2800">
                <a:latin typeface="Times New Roman" pitchFamily="18" charset="0"/>
                <a:cs typeface="Times New Roman" pitchFamily="18" charset="0"/>
              </a:rPr>
              <a:t>з поглибленим вивченням інформатики </a:t>
            </a:r>
            <a:br>
              <a:rPr lang="uk-UA" sz="2800">
                <a:latin typeface="Times New Roman" pitchFamily="18" charset="0"/>
                <a:cs typeface="Times New Roman" pitchFamily="18" charset="0"/>
              </a:rPr>
            </a:br>
            <a:r>
              <a:rPr lang="uk-UA" sz="2800">
                <a:latin typeface="Times New Roman" pitchFamily="18" charset="0"/>
                <a:cs typeface="Times New Roman" pitchFamily="18" charset="0"/>
              </a:rPr>
              <a:t>до 8 та 10 класу</a:t>
            </a:r>
            <a:br>
              <a:rPr lang="uk-UA" sz="2800">
                <a:latin typeface="Times New Roman" pitchFamily="18" charset="0"/>
                <a:cs typeface="Times New Roman" pitchFamily="18" charset="0"/>
              </a:rPr>
            </a:br>
            <a:endParaRPr lang="uk-UA" sz="2800">
              <a:latin typeface="Times New Roman" pitchFamily="18" charset="0"/>
              <a:cs typeface="Times New Roman" pitchFamily="18" charset="0"/>
            </a:endParaRPr>
          </a:p>
        </p:txBody>
      </p:sp>
      <p:pic>
        <p:nvPicPr>
          <p:cNvPr id="15" name="Picture 2"/>
          <p:cNvPicPr>
            <a:picLocks noChangeAspect="1" noChangeArrowheads="1"/>
          </p:cNvPicPr>
          <p:nvPr/>
        </p:nvPicPr>
        <p:blipFill>
          <a:blip r:embed="rId3">
            <a:duotone>
              <a:prstClr val="black"/>
              <a:schemeClr val="tx2">
                <a:tint val="45000"/>
                <a:satMod val="400000"/>
              </a:schemeClr>
            </a:duotone>
            <a:extLst>
              <a:ext uri="{28A0092B-C50C-407E-A947-70E740481C1C}"/>
            </a:extLst>
          </a:blip>
          <a:srcRect/>
          <a:stretch>
            <a:fillRect/>
          </a:stretch>
        </p:blipFill>
        <p:spPr bwMode="auto">
          <a:xfrm rot="1731780">
            <a:off x="3093496" y="1009342"/>
            <a:ext cx="396081" cy="1174592"/>
          </a:xfrm>
          <a:prstGeom prst="rect">
            <a:avLst/>
          </a:prstGeom>
          <a:noFill/>
          <a:ln>
            <a:noFill/>
          </a:ln>
          <a:effectLst/>
          <a:extLst>
            <a:ext uri="{909E8E84-426E-40DD-AFC4-6F175D3DCCD1}"/>
            <a:ext uri="{91240B29-F687-4F45-9708-019B960494DF}"/>
            <a:ext uri="{AF507438-7753-43E0-B8FC-AC1667EBCBE1}"/>
          </a:extLst>
        </p:spPr>
      </p:pic>
      <p:pic>
        <p:nvPicPr>
          <p:cNvPr id="2052" name="Picture 4" descr="G:\eaO1.jpg"/>
          <p:cNvPicPr>
            <a:picLocks noChangeAspect="1" noChangeArrowheads="1"/>
          </p:cNvPicPr>
          <p:nvPr/>
        </p:nvPicPr>
        <p:blipFill>
          <a:blip r:embed="rId4" cstate="print">
            <a:extLst>
              <a:ext uri="{28A0092B-C50C-407E-A947-70E740481C1C}"/>
            </a:extLst>
          </a:blip>
          <a:srcRect/>
          <a:stretch>
            <a:fillRect/>
          </a:stretch>
        </p:blipFill>
        <p:spPr bwMode="auto">
          <a:xfrm>
            <a:off x="5609054" y="5413850"/>
            <a:ext cx="1626633" cy="1176760"/>
          </a:xfrm>
          <a:prstGeom prst="ellipse">
            <a:avLst/>
          </a:prstGeom>
          <a:ln>
            <a:noFill/>
          </a:ln>
          <a:effectLst>
            <a:softEdge rad="112500"/>
          </a:effectLst>
          <a:extLst>
            <a:ext uri="{909E8E84-426E-40DD-AFC4-6F175D3DCCD1}"/>
          </a:extLst>
        </p:spPr>
      </p:pic>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Рисунок 3"/>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6" name="Блок-схема: перфолента 5"/>
          <p:cNvSpPr/>
          <p:nvPr/>
        </p:nvSpPr>
        <p:spPr>
          <a:xfrm>
            <a:off x="2305050" y="457200"/>
            <a:ext cx="7581900" cy="2144713"/>
          </a:xfrm>
          <a:prstGeom prst="flowChartPunchedTape">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sz="3600" dirty="0">
                <a:solidFill>
                  <a:srgbClr val="00B050"/>
                </a:solidFill>
                <a:latin typeface="Times New Roman" panose="02020603050405020304" pitchFamily="18" charset="0"/>
                <a:cs typeface="Times New Roman" panose="02020603050405020304" pitchFamily="18" charset="0"/>
              </a:rPr>
              <a:t>14 </a:t>
            </a:r>
            <a:r>
              <a:rPr lang="ru-RU" sz="3600" dirty="0" err="1">
                <a:solidFill>
                  <a:srgbClr val="00B050"/>
                </a:solidFill>
                <a:latin typeface="Times New Roman" panose="02020603050405020304" pitchFamily="18" charset="0"/>
                <a:cs typeface="Times New Roman" panose="02020603050405020304" pitchFamily="18" charset="0"/>
              </a:rPr>
              <a:t>травня</a:t>
            </a:r>
            <a:r>
              <a:rPr lang="ru-RU" sz="3600" dirty="0">
                <a:solidFill>
                  <a:srgbClr val="00B050"/>
                </a:solidFill>
                <a:latin typeface="Times New Roman" panose="02020603050405020304" pitchFamily="18" charset="0"/>
                <a:cs typeface="Times New Roman" panose="02020603050405020304" pitchFamily="18" charset="0"/>
              </a:rPr>
              <a:t> 2016 року  </a:t>
            </a:r>
            <a:r>
              <a:rPr lang="ru-RU" sz="3600" dirty="0" err="1">
                <a:solidFill>
                  <a:srgbClr val="00B050"/>
                </a:solidFill>
                <a:latin typeface="Times New Roman" panose="02020603050405020304" pitchFamily="18" charset="0"/>
                <a:cs typeface="Times New Roman" panose="02020603050405020304" pitchFamily="18" charset="0"/>
              </a:rPr>
              <a:t>був</a:t>
            </a:r>
            <a:r>
              <a:rPr lang="ru-RU" sz="3600" dirty="0">
                <a:solidFill>
                  <a:srgbClr val="00B050"/>
                </a:solidFill>
                <a:latin typeface="Times New Roman" panose="02020603050405020304" pitchFamily="18" charset="0"/>
                <a:cs typeface="Times New Roman" panose="02020603050405020304" pitchFamily="18" charset="0"/>
              </a:rPr>
              <a:t> проведений День </a:t>
            </a:r>
            <a:r>
              <a:rPr lang="ru-RU" sz="3600" dirty="0" err="1">
                <a:solidFill>
                  <a:srgbClr val="00B050"/>
                </a:solidFill>
                <a:latin typeface="Times New Roman" panose="02020603050405020304" pitchFamily="18" charset="0"/>
                <a:cs typeface="Times New Roman" panose="02020603050405020304" pitchFamily="18" charset="0"/>
              </a:rPr>
              <a:t>відкритих</a:t>
            </a:r>
            <a:r>
              <a:rPr lang="ru-RU" sz="3600" dirty="0">
                <a:solidFill>
                  <a:srgbClr val="00B050"/>
                </a:solidFill>
                <a:latin typeface="Times New Roman" panose="02020603050405020304" pitchFamily="18" charset="0"/>
                <a:cs typeface="Times New Roman" panose="02020603050405020304" pitchFamily="18" charset="0"/>
              </a:rPr>
              <a:t>  </a:t>
            </a:r>
            <a:r>
              <a:rPr lang="ru-RU" sz="3600" dirty="0">
                <a:solidFill>
                  <a:srgbClr val="00B050"/>
                </a:solidFill>
                <a:latin typeface="Times New Roman" panose="02020603050405020304" pitchFamily="18" charset="0"/>
                <a:cs typeface="Times New Roman" panose="02020603050405020304" pitchFamily="18" charset="0"/>
              </a:rPr>
              <a:t>дверей.</a:t>
            </a:r>
            <a:endParaRPr lang="uk-UA" sz="3600" dirty="0">
              <a:solidFill>
                <a:srgbClr val="00B050"/>
              </a:solidFill>
              <a:latin typeface="Times New Roman" panose="02020603050405020304" pitchFamily="18" charset="0"/>
              <a:cs typeface="Times New Roman" panose="02020603050405020304" pitchFamily="18" charset="0"/>
            </a:endParaRPr>
          </a:p>
        </p:txBody>
      </p:sp>
      <p:sp>
        <p:nvSpPr>
          <p:cNvPr id="7" name="Горизонтальный свиток 6"/>
          <p:cNvSpPr/>
          <p:nvPr/>
        </p:nvSpPr>
        <p:spPr>
          <a:xfrm>
            <a:off x="1892300" y="3152775"/>
            <a:ext cx="8702675" cy="3200400"/>
          </a:xfrm>
          <a:prstGeom prst="horizontalScroll">
            <a:avLst/>
          </a:prstGeom>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ru-RU" sz="4000" b="1" dirty="0">
                <a:solidFill>
                  <a:srgbClr val="FF0000"/>
                </a:solidFill>
                <a:latin typeface="Monotype Corsiva" panose="03010101010201010101" pitchFamily="66" charset="0"/>
              </a:rPr>
              <a:t>12 </a:t>
            </a:r>
            <a:r>
              <a:rPr lang="ru-RU" sz="4000" b="1" dirty="0" err="1">
                <a:solidFill>
                  <a:srgbClr val="FF0000"/>
                </a:solidFill>
                <a:latin typeface="Monotype Corsiva" panose="03010101010201010101" pitchFamily="66" charset="0"/>
              </a:rPr>
              <a:t>червня</a:t>
            </a:r>
            <a:r>
              <a:rPr lang="ru-RU" sz="4000" b="1" dirty="0">
                <a:solidFill>
                  <a:srgbClr val="FF0000"/>
                </a:solidFill>
                <a:latin typeface="Monotype Corsiva" panose="03010101010201010101" pitchFamily="66" charset="0"/>
              </a:rPr>
              <a:t> 2016 року  о 10.00 год. </a:t>
            </a:r>
            <a:r>
              <a:rPr lang="ru-RU" sz="4000" b="1" dirty="0">
                <a:solidFill>
                  <a:srgbClr val="FF0000"/>
                </a:solidFill>
                <a:latin typeface="Monotype Corsiva" panose="03010101010201010101" pitchFamily="66" charset="0"/>
              </a:rPr>
              <a:t/>
            </a:r>
            <a:br>
              <a:rPr lang="ru-RU" sz="4000" b="1" dirty="0">
                <a:solidFill>
                  <a:srgbClr val="FF0000"/>
                </a:solidFill>
                <a:latin typeface="Monotype Corsiva" panose="03010101010201010101" pitchFamily="66" charset="0"/>
              </a:rPr>
            </a:br>
            <a:r>
              <a:rPr lang="ru-RU" sz="4000" b="1">
                <a:solidFill>
                  <a:srgbClr val="FF0000"/>
                </a:solidFill>
                <a:latin typeface="Monotype Corsiva" panose="03010101010201010101" pitchFamily="66" charset="0"/>
              </a:rPr>
              <a:t>б</a:t>
            </a:r>
            <a:r>
              <a:rPr lang="ru-RU" sz="4000" b="1">
                <a:solidFill>
                  <a:srgbClr val="FF0000"/>
                </a:solidFill>
                <a:latin typeface="Monotype Corsiva" panose="03010101010201010101" pitchFamily="66" charset="0"/>
              </a:rPr>
              <a:t>уде проведено </a:t>
            </a:r>
            <a:r>
              <a:rPr lang="ru-RU" sz="4000" b="1" dirty="0">
                <a:solidFill>
                  <a:srgbClr val="FF0000"/>
                </a:solidFill>
                <a:latin typeface="Monotype Corsiva" panose="03010101010201010101" pitchFamily="66" charset="0"/>
              </a:rPr>
              <a:t/>
            </a:r>
            <a:br>
              <a:rPr lang="ru-RU" sz="4000" b="1" dirty="0">
                <a:solidFill>
                  <a:srgbClr val="FF0000"/>
                </a:solidFill>
                <a:latin typeface="Monotype Corsiva" panose="03010101010201010101" pitchFamily="66" charset="0"/>
              </a:rPr>
            </a:br>
            <a:r>
              <a:rPr lang="ru-RU" sz="4000" b="1" dirty="0" err="1">
                <a:solidFill>
                  <a:srgbClr val="FF0000"/>
                </a:solidFill>
                <a:latin typeface="Monotype Corsiva" panose="03010101010201010101" pitchFamily="66" charset="0"/>
              </a:rPr>
              <a:t>конкурсне</a:t>
            </a:r>
            <a:r>
              <a:rPr lang="ru-RU" sz="4000" b="1" dirty="0">
                <a:solidFill>
                  <a:srgbClr val="FF0000"/>
                </a:solidFill>
                <a:latin typeface="Monotype Corsiva" panose="03010101010201010101" pitchFamily="66" charset="0"/>
              </a:rPr>
              <a:t> </a:t>
            </a:r>
            <a:r>
              <a:rPr lang="ru-RU" sz="4000" b="1" dirty="0" err="1">
                <a:solidFill>
                  <a:srgbClr val="FF0000"/>
                </a:solidFill>
                <a:latin typeface="Monotype Corsiva" panose="03010101010201010101" pitchFamily="66" charset="0"/>
              </a:rPr>
              <a:t>приймання</a:t>
            </a:r>
            <a:r>
              <a:rPr lang="ru-RU" sz="4000" b="1" dirty="0">
                <a:solidFill>
                  <a:srgbClr val="FF0000"/>
                </a:solidFill>
                <a:latin typeface="Monotype Corsiva" panose="03010101010201010101" pitchFamily="66" charset="0"/>
              </a:rPr>
              <a:t>.</a:t>
            </a:r>
          </a:p>
        </p:txBody>
      </p:sp>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Рисунок 3"/>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33794" name="Прямоугольник 4"/>
          <p:cNvSpPr>
            <a:spLocks noChangeArrowheads="1"/>
          </p:cNvSpPr>
          <p:nvPr/>
        </p:nvSpPr>
        <p:spPr bwMode="auto">
          <a:xfrm>
            <a:off x="1092200" y="1809750"/>
            <a:ext cx="10007600" cy="369888"/>
          </a:xfrm>
          <a:prstGeom prst="rect">
            <a:avLst/>
          </a:prstGeom>
          <a:noFill/>
          <a:ln w="9525">
            <a:noFill/>
            <a:miter lim="800000"/>
            <a:headEnd/>
            <a:tailEnd/>
          </a:ln>
        </p:spPr>
        <p:txBody>
          <a:bodyPr>
            <a:spAutoFit/>
          </a:bodyPr>
          <a:lstStyle/>
          <a:p>
            <a:endParaRPr lang="uk-UA">
              <a:latin typeface="Calibri" pitchFamily="34" charset="0"/>
            </a:endParaRPr>
          </a:p>
        </p:txBody>
      </p:sp>
      <p:sp>
        <p:nvSpPr>
          <p:cNvPr id="2" name="Прямоугольник 1"/>
          <p:cNvSpPr/>
          <p:nvPr/>
        </p:nvSpPr>
        <p:spPr>
          <a:xfrm>
            <a:off x="2459421" y="296071"/>
            <a:ext cx="6842235" cy="1343543"/>
          </a:xfrm>
          <a:prstGeom prst="rect">
            <a:avLst/>
          </a:prstGeom>
          <a:noFill/>
        </p:spPr>
        <p:txBody>
          <a:bodyPr wrap="none">
            <a:prstTxWarp prst="textChevronInverted">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rPr>
              <a:t>Наша адреса:</a:t>
            </a:r>
            <a:endParaRPr lang="ru-RU"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endParaRPr>
          </a:p>
        </p:txBody>
      </p:sp>
      <p:sp>
        <p:nvSpPr>
          <p:cNvPr id="6" name="Вертикальный свиток 5"/>
          <p:cNvSpPr/>
          <p:nvPr/>
        </p:nvSpPr>
        <p:spPr>
          <a:xfrm>
            <a:off x="2305050" y="1809750"/>
            <a:ext cx="8242300" cy="4811713"/>
          </a:xfrm>
          <a:prstGeom prst="verticalScroll">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sz="3200" dirty="0">
                <a:latin typeface="Times New Roman" panose="02020603050405020304" pitchFamily="18" charset="0"/>
                <a:cs typeface="Times New Roman" panose="02020603050405020304" pitchFamily="18" charset="0"/>
              </a:rPr>
              <a:t>м.  </a:t>
            </a:r>
            <a:r>
              <a:rPr lang="ru-RU" sz="3200" dirty="0" err="1">
                <a:latin typeface="Times New Roman" panose="02020603050405020304" pitchFamily="18" charset="0"/>
                <a:cs typeface="Times New Roman" panose="02020603050405020304" pitchFamily="18" charset="0"/>
              </a:rPr>
              <a:t>Люботин</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Харківської</a:t>
            </a:r>
            <a:r>
              <a:rPr lang="ru-RU" sz="3200" dirty="0">
                <a:latin typeface="Times New Roman" panose="02020603050405020304" pitchFamily="18" charset="0"/>
                <a:cs typeface="Times New Roman" panose="02020603050405020304" pitchFamily="18" charset="0"/>
              </a:rPr>
              <a:t> </a:t>
            </a:r>
            <a:r>
              <a:rPr lang="ru-RU" sz="3200">
                <a:latin typeface="Times New Roman" panose="02020603050405020304" pitchFamily="18" charset="0"/>
                <a:cs typeface="Times New Roman" panose="02020603050405020304" pitchFamily="18" charset="0"/>
              </a:rPr>
              <a:t>обл</a:t>
            </a:r>
            <a:r>
              <a:rPr lang="ru-RU" sz="3200">
                <a:latin typeface="Times New Roman" panose="02020603050405020304" pitchFamily="18" charset="0"/>
                <a:cs typeface="Times New Roman" panose="02020603050405020304" pitchFamily="18" charset="0"/>
              </a:rPr>
              <a:t>.,</a:t>
            </a:r>
            <a:br>
              <a:rPr lang="ru-RU" sz="3200">
                <a:latin typeface="Times New Roman" panose="02020603050405020304" pitchFamily="18" charset="0"/>
                <a:cs typeface="Times New Roman" panose="02020603050405020304" pitchFamily="18" charset="0"/>
              </a:rPr>
            </a:br>
            <a:r>
              <a:rPr lang="ru-RU" sz="320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вул</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Кооперативна</a:t>
            </a:r>
            <a:r>
              <a:rPr lang="ru-RU" sz="3200" dirty="0">
                <a:latin typeface="Times New Roman" panose="02020603050405020304" pitchFamily="18" charset="0"/>
                <a:cs typeface="Times New Roman" panose="02020603050405020304" pitchFamily="18" charset="0"/>
              </a:rPr>
              <a:t>, </a:t>
            </a:r>
            <a:r>
              <a:rPr lang="ru-RU" sz="3200" dirty="0">
                <a:latin typeface="Times New Roman" panose="02020603050405020304" pitchFamily="18" charset="0"/>
                <a:cs typeface="Times New Roman" panose="02020603050405020304" pitchFamily="18" charset="0"/>
              </a:rPr>
              <a:t>38/8.</a:t>
            </a:r>
          </a:p>
          <a:p>
            <a:pPr algn="ctr" fontAlgn="auto">
              <a:spcBef>
                <a:spcPts val="0"/>
              </a:spcBef>
              <a:spcAft>
                <a:spcPts val="0"/>
              </a:spcAft>
              <a:defRPr/>
            </a:pPr>
            <a:r>
              <a:rPr lang="ru-RU" sz="3200" dirty="0">
                <a:latin typeface="Times New Roman" panose="02020603050405020304" pitchFamily="18" charset="0"/>
                <a:cs typeface="Times New Roman" panose="02020603050405020304" pitchFamily="18" charset="0"/>
              </a:rPr>
              <a:t>Телефон (057) 741-10-35, </a:t>
            </a:r>
            <a:r>
              <a:rPr lang="ru-RU" sz="3200" dirty="0">
                <a:latin typeface="Times New Roman" panose="02020603050405020304" pitchFamily="18" charset="0"/>
                <a:cs typeface="Times New Roman" panose="02020603050405020304" pitchFamily="18" charset="0"/>
              </a:rPr>
              <a:t/>
            </a:r>
            <a:br>
              <a:rPr lang="ru-RU" sz="3200" dirty="0">
                <a:latin typeface="Times New Roman" panose="02020603050405020304" pitchFamily="18" charset="0"/>
                <a:cs typeface="Times New Roman" panose="02020603050405020304" pitchFamily="18" charset="0"/>
              </a:rPr>
            </a:br>
            <a:r>
              <a:rPr lang="ru-RU" sz="3200" dirty="0">
                <a:latin typeface="Times New Roman" panose="02020603050405020304" pitchFamily="18" charset="0"/>
                <a:cs typeface="Times New Roman" panose="02020603050405020304" pitchFamily="18" charset="0"/>
              </a:rPr>
              <a:t>(</a:t>
            </a:r>
            <a:r>
              <a:rPr lang="ru-RU" sz="3200" dirty="0">
                <a:latin typeface="Times New Roman" panose="02020603050405020304" pitchFamily="18" charset="0"/>
                <a:cs typeface="Times New Roman" panose="02020603050405020304" pitchFamily="18" charset="0"/>
              </a:rPr>
              <a:t>057) </a:t>
            </a:r>
            <a:r>
              <a:rPr lang="ru-RU" sz="3200" dirty="0">
                <a:latin typeface="Times New Roman" panose="02020603050405020304" pitchFamily="18" charset="0"/>
                <a:cs typeface="Times New Roman" panose="02020603050405020304" pitchFamily="18" charset="0"/>
              </a:rPr>
              <a:t>741-01-37</a:t>
            </a:r>
            <a:br>
              <a:rPr lang="ru-RU" sz="3200" dirty="0">
                <a:latin typeface="Times New Roman" panose="02020603050405020304" pitchFamily="18" charset="0"/>
                <a:cs typeface="Times New Roman" panose="02020603050405020304" pitchFamily="18" charset="0"/>
              </a:rPr>
            </a:br>
            <a:r>
              <a:rPr lang="ru-RU" sz="3200" dirty="0">
                <a:latin typeface="Times New Roman" panose="02020603050405020304" pitchFamily="18" charset="0"/>
                <a:cs typeface="Times New Roman" panose="02020603050405020304" pitchFamily="18" charset="0"/>
              </a:rPr>
              <a:t>e-</a:t>
            </a:r>
            <a:r>
              <a:rPr lang="ru-RU" sz="3200" dirty="0" err="1">
                <a:latin typeface="Times New Roman" panose="02020603050405020304" pitchFamily="18" charset="0"/>
                <a:cs typeface="Times New Roman" panose="02020603050405020304" pitchFamily="18" charset="0"/>
              </a:rPr>
              <a:t>mail</a:t>
            </a:r>
            <a:r>
              <a:rPr lang="ru-RU" sz="3200" dirty="0">
                <a:latin typeface="Times New Roman" panose="02020603050405020304" pitchFamily="18" charset="0"/>
                <a:cs typeface="Times New Roman" panose="02020603050405020304" pitchFamily="18" charset="0"/>
              </a:rPr>
              <a:t>: </a:t>
            </a:r>
            <a:r>
              <a:rPr lang="ru-RU" sz="3200" dirty="0">
                <a:latin typeface="Times New Roman" panose="02020603050405020304" pitchFamily="18" charset="0"/>
                <a:cs typeface="Times New Roman" panose="02020603050405020304" pitchFamily="18" charset="0"/>
                <a:hlinkClick r:id="rId3"/>
              </a:rPr>
              <a:t>mkab.lyubotin@internatkh.org.ua</a:t>
            </a:r>
            <a:r>
              <a:rPr lang="ru-RU" sz="3200" dirty="0">
                <a:latin typeface="Times New Roman" panose="02020603050405020304" pitchFamily="18" charset="0"/>
                <a:cs typeface="Times New Roman" panose="02020603050405020304" pitchFamily="18" charset="0"/>
              </a:rPr>
              <a:t/>
            </a:r>
            <a:br>
              <a:rPr lang="ru-RU" sz="3200" dirty="0">
                <a:latin typeface="Times New Roman" panose="02020603050405020304" pitchFamily="18" charset="0"/>
                <a:cs typeface="Times New Roman" panose="02020603050405020304" pitchFamily="18" charset="0"/>
              </a:rPr>
            </a:br>
            <a:r>
              <a:rPr lang="ru-RU" sz="3200" dirty="0">
                <a:latin typeface="Times New Roman" panose="02020603050405020304" pitchFamily="18" charset="0"/>
                <a:cs typeface="Times New Roman" panose="02020603050405020304" pitchFamily="18" charset="0"/>
              </a:rPr>
              <a:t>веб-сайт</a:t>
            </a:r>
            <a:r>
              <a:rPr lang="ru-RU" sz="3200" dirty="0">
                <a:latin typeface="Times New Roman" panose="02020603050405020304" pitchFamily="18" charset="0"/>
                <a:cs typeface="Times New Roman" panose="02020603050405020304" pitchFamily="18" charset="0"/>
              </a:rPr>
              <a:t>: http://lintern.org.ua </a:t>
            </a:r>
          </a:p>
          <a:p>
            <a:pPr algn="ctr" fontAlgn="auto">
              <a:spcBef>
                <a:spcPts val="0"/>
              </a:spcBef>
              <a:spcAft>
                <a:spcPts val="0"/>
              </a:spcAft>
              <a:defRPr/>
            </a:pPr>
            <a:endParaRPr lang="ru-RU" dirty="0"/>
          </a:p>
        </p:txBody>
      </p:sp>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Рисунок 3"/>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15362" name="Объект 2"/>
          <p:cNvSpPr txBox="1">
            <a:spLocks/>
          </p:cNvSpPr>
          <p:nvPr/>
        </p:nvSpPr>
        <p:spPr bwMode="auto">
          <a:xfrm>
            <a:off x="133350" y="282575"/>
            <a:ext cx="2776538" cy="846138"/>
          </a:xfrm>
          <a:prstGeom prst="rect">
            <a:avLst/>
          </a:prstGeom>
          <a:noFill/>
          <a:ln w="9525">
            <a:noFill/>
            <a:miter lim="800000"/>
            <a:headEnd/>
            <a:tailEnd/>
          </a:ln>
        </p:spPr>
        <p:txBody>
          <a:bodyPr/>
          <a:lstStyle/>
          <a:p>
            <a:pPr>
              <a:lnSpc>
                <a:spcPct val="90000"/>
              </a:lnSpc>
              <a:spcBef>
                <a:spcPts val="1000"/>
              </a:spcBef>
              <a:buFont typeface="Arial" charset="0"/>
              <a:buNone/>
            </a:pPr>
            <a:endParaRPr lang="ru-RU" sz="3200" b="1">
              <a:latin typeface="Monotype Corsiva" pitchFamily="66" charset="0"/>
            </a:endParaRPr>
          </a:p>
        </p:txBody>
      </p:sp>
      <p:sp>
        <p:nvSpPr>
          <p:cNvPr id="15363" name="AutoShape 2"/>
          <p:cNvSpPr>
            <a:spLocks noChangeArrowheads="1"/>
          </p:cNvSpPr>
          <p:nvPr/>
        </p:nvSpPr>
        <p:spPr bwMode="auto">
          <a:xfrm>
            <a:off x="1139825" y="1017588"/>
            <a:ext cx="10031413" cy="4243387"/>
          </a:xfrm>
          <a:prstGeom prst="roundRect">
            <a:avLst>
              <a:gd name="adj" fmla="val 16667"/>
            </a:avLst>
          </a:prstGeom>
          <a:solidFill>
            <a:srgbClr val="FFFF00"/>
          </a:solidFill>
          <a:ln w="9525" algn="in">
            <a:solidFill>
              <a:srgbClr val="000000"/>
            </a:solidFill>
            <a:round/>
            <a:headEnd/>
            <a:tailEnd/>
          </a:ln>
        </p:spPr>
        <p:txBody>
          <a:bodyPr lIns="36576" tIns="36576" rIns="36576" bIns="36576"/>
          <a:lstStyle/>
          <a:p>
            <a:pPr algn="ctr"/>
            <a:r>
              <a:rPr lang="uk-UA" altLang="uk-UA" sz="4400" b="1">
                <a:solidFill>
                  <a:srgbClr val="000000"/>
                </a:solidFill>
                <a:latin typeface="Times New Roman" pitchFamily="18" charset="0"/>
                <a:cs typeface="Arial" charset="0"/>
              </a:rPr>
              <a:t>Високі досягнення – це результат   завзяття та наполегливості, спільних зусиль педагогічного колективу,     учнів та батьків нашого закладу</a:t>
            </a:r>
            <a:endParaRPr lang="uk-UA" altLang="uk-UA" sz="4400">
              <a:cs typeface="Arial" charset="0"/>
            </a:endParaRPr>
          </a:p>
        </p:txBody>
      </p:sp>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Рисунок 3"/>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16386" name="Объект 2"/>
          <p:cNvSpPr txBox="1">
            <a:spLocks/>
          </p:cNvSpPr>
          <p:nvPr/>
        </p:nvSpPr>
        <p:spPr bwMode="auto">
          <a:xfrm>
            <a:off x="133350" y="312738"/>
            <a:ext cx="2776538" cy="846137"/>
          </a:xfrm>
          <a:prstGeom prst="rect">
            <a:avLst/>
          </a:prstGeom>
          <a:noFill/>
          <a:ln w="9525">
            <a:noFill/>
            <a:miter lim="800000"/>
            <a:headEnd/>
            <a:tailEnd/>
          </a:ln>
        </p:spPr>
        <p:txBody>
          <a:bodyPr/>
          <a:lstStyle/>
          <a:p>
            <a:pPr>
              <a:lnSpc>
                <a:spcPct val="90000"/>
              </a:lnSpc>
              <a:spcBef>
                <a:spcPts val="1000"/>
              </a:spcBef>
              <a:buFont typeface="Arial" charset="0"/>
              <a:buNone/>
            </a:pPr>
            <a:endParaRPr lang="ru-RU" sz="3200" b="1">
              <a:latin typeface="Monotype Corsiva" pitchFamily="66" charset="0"/>
            </a:endParaRPr>
          </a:p>
        </p:txBody>
      </p:sp>
      <p:sp>
        <p:nvSpPr>
          <p:cNvPr id="16387" name="TextBox 1"/>
          <p:cNvSpPr txBox="1">
            <a:spLocks noChangeArrowheads="1"/>
          </p:cNvSpPr>
          <p:nvPr/>
        </p:nvSpPr>
        <p:spPr bwMode="auto">
          <a:xfrm>
            <a:off x="1970088" y="219075"/>
            <a:ext cx="8281987" cy="1601788"/>
          </a:xfrm>
          <a:prstGeom prst="rect">
            <a:avLst/>
          </a:prstGeom>
          <a:noFill/>
          <a:ln w="9525">
            <a:noFill/>
            <a:miter lim="800000"/>
            <a:headEnd/>
            <a:tailEnd/>
          </a:ln>
        </p:spPr>
        <p:txBody>
          <a:bodyPr>
            <a:spAutoFit/>
          </a:bodyPr>
          <a:lstStyle/>
          <a:p>
            <a:pPr algn="ctr"/>
            <a:r>
              <a:rPr lang="uk-UA" sz="4000" b="1" i="1" u="sng">
                <a:latin typeface="Monotype Corsiva" pitchFamily="66" charset="0"/>
              </a:rPr>
              <a:t>У закладі функціонує:</a:t>
            </a:r>
          </a:p>
          <a:p>
            <a:endParaRPr lang="uk-UA" sz="4000" b="1" i="1" u="sng">
              <a:latin typeface="Monotype Corsiva" pitchFamily="66" charset="0"/>
            </a:endParaRPr>
          </a:p>
          <a:p>
            <a:endParaRPr lang="uk-UA">
              <a:latin typeface="Calibri" pitchFamily="34" charset="0"/>
            </a:endParaRPr>
          </a:p>
        </p:txBody>
      </p:sp>
      <p:sp>
        <p:nvSpPr>
          <p:cNvPr id="16388" name="TextBox 2"/>
          <p:cNvSpPr txBox="1">
            <a:spLocks noChangeArrowheads="1"/>
          </p:cNvSpPr>
          <p:nvPr/>
        </p:nvSpPr>
        <p:spPr bwMode="auto">
          <a:xfrm>
            <a:off x="396875" y="846138"/>
            <a:ext cx="4718050" cy="461962"/>
          </a:xfrm>
          <a:prstGeom prst="rect">
            <a:avLst/>
          </a:prstGeom>
          <a:noFill/>
          <a:ln w="9525">
            <a:noFill/>
            <a:miter lim="800000"/>
            <a:headEnd/>
            <a:tailEnd/>
          </a:ln>
        </p:spPr>
        <p:txBody>
          <a:bodyPr>
            <a:spAutoFit/>
          </a:bodyPr>
          <a:lstStyle/>
          <a:p>
            <a:pPr marL="342900" indent="-342900">
              <a:buFont typeface="Wingdings" pitchFamily="2" charset="2"/>
              <a:buChar char="Ø"/>
            </a:pPr>
            <a:r>
              <a:rPr lang="uk-UA" sz="2400" u="sng">
                <a:latin typeface="Times New Roman" pitchFamily="18" charset="0"/>
                <a:cs typeface="Times New Roman" pitchFamily="18" charset="0"/>
              </a:rPr>
              <a:t>20 навчальних кабінетів</a:t>
            </a:r>
            <a:r>
              <a:rPr lang="uk-UA" sz="2000" u="sng">
                <a:latin typeface="Times New Roman" pitchFamily="18" charset="0"/>
                <a:cs typeface="Times New Roman" pitchFamily="18" charset="0"/>
              </a:rPr>
              <a:t>;</a:t>
            </a:r>
          </a:p>
        </p:txBody>
      </p:sp>
      <p:pic>
        <p:nvPicPr>
          <p:cNvPr id="16389" name="Picture 4"/>
          <p:cNvPicPr>
            <a:picLocks noChangeAspect="1" noChangeArrowheads="1"/>
          </p:cNvPicPr>
          <p:nvPr/>
        </p:nvPicPr>
        <p:blipFill>
          <a:blip r:embed="rId3"/>
          <a:srcRect/>
          <a:stretch>
            <a:fillRect/>
          </a:stretch>
        </p:blipFill>
        <p:spPr bwMode="auto">
          <a:xfrm>
            <a:off x="5872163" y="1000125"/>
            <a:ext cx="3211512" cy="2409825"/>
          </a:xfrm>
          <a:prstGeom prst="rect">
            <a:avLst/>
          </a:prstGeom>
          <a:noFill/>
          <a:ln w="9525">
            <a:noFill/>
            <a:miter lim="800000"/>
            <a:headEnd/>
            <a:tailEnd/>
          </a:ln>
        </p:spPr>
      </p:pic>
      <p:pic>
        <p:nvPicPr>
          <p:cNvPr id="16390" name="Picture 6" descr="F:\disc d\Фото\Интернат\Відкриті уроки+заходи\Коротецька Л.П. відкритий урок\DSCF9535.JPG"/>
          <p:cNvPicPr>
            <a:picLocks noChangeAspect="1" noChangeArrowheads="1"/>
          </p:cNvPicPr>
          <p:nvPr/>
        </p:nvPicPr>
        <p:blipFill>
          <a:blip r:embed="rId4"/>
          <a:srcRect/>
          <a:stretch>
            <a:fillRect/>
          </a:stretch>
        </p:blipFill>
        <p:spPr bwMode="auto">
          <a:xfrm>
            <a:off x="396875" y="1930400"/>
            <a:ext cx="2797175" cy="2097088"/>
          </a:xfrm>
          <a:prstGeom prst="rect">
            <a:avLst/>
          </a:prstGeom>
          <a:noFill/>
          <a:ln w="9525">
            <a:noFill/>
            <a:miter lim="800000"/>
            <a:headEnd/>
            <a:tailEnd/>
          </a:ln>
        </p:spPr>
      </p:pic>
      <p:pic>
        <p:nvPicPr>
          <p:cNvPr id="16391" name="Picture 7" descr="F:\disc d\Фото\Интернат\Відкриті уроки+заходи\Котко Т.С. відкритий урок\DSCF9671.JPG"/>
          <p:cNvPicPr>
            <a:picLocks noChangeAspect="1" noChangeArrowheads="1"/>
          </p:cNvPicPr>
          <p:nvPr/>
        </p:nvPicPr>
        <p:blipFill>
          <a:blip r:embed="rId5"/>
          <a:srcRect/>
          <a:stretch>
            <a:fillRect/>
          </a:stretch>
        </p:blipFill>
        <p:spPr bwMode="auto">
          <a:xfrm>
            <a:off x="3308350" y="1460500"/>
            <a:ext cx="2881313" cy="2160588"/>
          </a:xfrm>
          <a:prstGeom prst="rect">
            <a:avLst/>
          </a:prstGeom>
          <a:noFill/>
          <a:ln w="9525">
            <a:noFill/>
            <a:miter lim="800000"/>
            <a:headEnd/>
            <a:tailEnd/>
          </a:ln>
        </p:spPr>
      </p:pic>
      <p:pic>
        <p:nvPicPr>
          <p:cNvPr id="16392" name="Picture 9"/>
          <p:cNvPicPr>
            <a:picLocks noChangeAspect="1" noChangeArrowheads="1"/>
          </p:cNvPicPr>
          <p:nvPr/>
        </p:nvPicPr>
        <p:blipFill>
          <a:blip r:embed="rId6"/>
          <a:srcRect/>
          <a:stretch>
            <a:fillRect/>
          </a:stretch>
        </p:blipFill>
        <p:spPr bwMode="auto">
          <a:xfrm>
            <a:off x="284163" y="4302125"/>
            <a:ext cx="3024187" cy="2266950"/>
          </a:xfrm>
          <a:prstGeom prst="rect">
            <a:avLst/>
          </a:prstGeom>
          <a:noFill/>
          <a:ln w="9525">
            <a:noFill/>
            <a:miter lim="800000"/>
            <a:headEnd/>
            <a:tailEnd/>
          </a:ln>
        </p:spPr>
      </p:pic>
      <p:pic>
        <p:nvPicPr>
          <p:cNvPr id="16393" name="Picture 10"/>
          <p:cNvPicPr>
            <a:picLocks noChangeAspect="1" noChangeArrowheads="1"/>
          </p:cNvPicPr>
          <p:nvPr/>
        </p:nvPicPr>
        <p:blipFill>
          <a:blip r:embed="rId7"/>
          <a:srcRect/>
          <a:stretch>
            <a:fillRect/>
          </a:stretch>
        </p:blipFill>
        <p:spPr bwMode="auto">
          <a:xfrm>
            <a:off x="2986088" y="3670300"/>
            <a:ext cx="2128837" cy="1597025"/>
          </a:xfrm>
          <a:prstGeom prst="rect">
            <a:avLst/>
          </a:prstGeom>
          <a:noFill/>
          <a:ln w="9525">
            <a:noFill/>
            <a:miter lim="800000"/>
            <a:headEnd/>
            <a:tailEnd/>
          </a:ln>
        </p:spPr>
      </p:pic>
      <p:pic>
        <p:nvPicPr>
          <p:cNvPr id="16394" name="Picture 11"/>
          <p:cNvPicPr>
            <a:picLocks noChangeAspect="1" noChangeArrowheads="1"/>
          </p:cNvPicPr>
          <p:nvPr/>
        </p:nvPicPr>
        <p:blipFill>
          <a:blip r:embed="rId8"/>
          <a:srcRect/>
          <a:stretch>
            <a:fillRect/>
          </a:stretch>
        </p:blipFill>
        <p:spPr bwMode="auto">
          <a:xfrm>
            <a:off x="9385300" y="790575"/>
            <a:ext cx="2747963" cy="2060575"/>
          </a:xfrm>
          <a:prstGeom prst="rect">
            <a:avLst/>
          </a:prstGeom>
          <a:noFill/>
          <a:ln w="9525">
            <a:noFill/>
            <a:miter lim="800000"/>
            <a:headEnd/>
            <a:tailEnd/>
          </a:ln>
        </p:spPr>
      </p:pic>
      <p:pic>
        <p:nvPicPr>
          <p:cNvPr id="16395" name="Picture 12"/>
          <p:cNvPicPr>
            <a:picLocks noChangeAspect="1" noChangeArrowheads="1"/>
          </p:cNvPicPr>
          <p:nvPr/>
        </p:nvPicPr>
        <p:blipFill>
          <a:blip r:embed="rId9"/>
          <a:srcRect/>
          <a:stretch>
            <a:fillRect/>
          </a:stretch>
        </p:blipFill>
        <p:spPr bwMode="auto">
          <a:xfrm>
            <a:off x="9083675" y="4479925"/>
            <a:ext cx="2974975" cy="2232025"/>
          </a:xfrm>
          <a:prstGeom prst="rect">
            <a:avLst/>
          </a:prstGeom>
          <a:noFill/>
          <a:ln w="9525">
            <a:noFill/>
            <a:miter lim="800000"/>
            <a:headEnd/>
            <a:tailEnd/>
          </a:ln>
        </p:spPr>
      </p:pic>
      <p:pic>
        <p:nvPicPr>
          <p:cNvPr id="16396" name="Picture 13"/>
          <p:cNvPicPr>
            <a:picLocks noChangeAspect="1" noChangeArrowheads="1"/>
          </p:cNvPicPr>
          <p:nvPr/>
        </p:nvPicPr>
        <p:blipFill>
          <a:blip r:embed="rId10"/>
          <a:srcRect/>
          <a:stretch>
            <a:fillRect/>
          </a:stretch>
        </p:blipFill>
        <p:spPr bwMode="auto">
          <a:xfrm>
            <a:off x="8193088" y="3133725"/>
            <a:ext cx="2384425" cy="1785938"/>
          </a:xfrm>
          <a:prstGeom prst="rect">
            <a:avLst/>
          </a:prstGeom>
          <a:noFill/>
          <a:ln w="9525">
            <a:noFill/>
            <a:miter lim="800000"/>
            <a:headEnd/>
            <a:tailEnd/>
          </a:ln>
        </p:spPr>
      </p:pic>
      <p:pic>
        <p:nvPicPr>
          <p:cNvPr id="16397" name="Picture 14" descr="F:\disc d\Фото\Интернат\На сайт\DSCF9670.JPG"/>
          <p:cNvPicPr>
            <a:picLocks noChangeAspect="1" noChangeArrowheads="1"/>
          </p:cNvPicPr>
          <p:nvPr/>
        </p:nvPicPr>
        <p:blipFill>
          <a:blip r:embed="rId11"/>
          <a:srcRect/>
          <a:stretch>
            <a:fillRect/>
          </a:stretch>
        </p:blipFill>
        <p:spPr bwMode="auto">
          <a:xfrm>
            <a:off x="5324475" y="3843338"/>
            <a:ext cx="2868613" cy="2152650"/>
          </a:xfrm>
          <a:prstGeom prst="rect">
            <a:avLst/>
          </a:prstGeom>
          <a:noFill/>
          <a:ln w="9525">
            <a:noFill/>
            <a:miter lim="800000"/>
            <a:headEnd/>
            <a:tailEnd/>
          </a:ln>
        </p:spPr>
      </p:pic>
      <p:pic>
        <p:nvPicPr>
          <p:cNvPr id="16398" name="Picture 15"/>
          <p:cNvPicPr>
            <a:picLocks noChangeAspect="1" noChangeArrowheads="1"/>
          </p:cNvPicPr>
          <p:nvPr/>
        </p:nvPicPr>
        <p:blipFill>
          <a:blip r:embed="rId12"/>
          <a:srcRect/>
          <a:stretch>
            <a:fillRect/>
          </a:stretch>
        </p:blipFill>
        <p:spPr bwMode="auto">
          <a:xfrm>
            <a:off x="3506788" y="5435600"/>
            <a:ext cx="1703387" cy="127635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Рисунок 3"/>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17410" name="Объект 2"/>
          <p:cNvSpPr txBox="1">
            <a:spLocks/>
          </p:cNvSpPr>
          <p:nvPr/>
        </p:nvSpPr>
        <p:spPr bwMode="auto">
          <a:xfrm>
            <a:off x="133350" y="282575"/>
            <a:ext cx="2776538" cy="846138"/>
          </a:xfrm>
          <a:prstGeom prst="rect">
            <a:avLst/>
          </a:prstGeom>
          <a:noFill/>
          <a:ln w="9525">
            <a:noFill/>
            <a:miter lim="800000"/>
            <a:headEnd/>
            <a:tailEnd/>
          </a:ln>
        </p:spPr>
        <p:txBody>
          <a:bodyPr/>
          <a:lstStyle/>
          <a:p>
            <a:pPr>
              <a:lnSpc>
                <a:spcPct val="90000"/>
              </a:lnSpc>
              <a:spcBef>
                <a:spcPts val="1000"/>
              </a:spcBef>
              <a:buFont typeface="Arial" charset="0"/>
              <a:buNone/>
            </a:pPr>
            <a:endParaRPr lang="ru-RU" sz="3200" b="1">
              <a:latin typeface="Monotype Corsiva" pitchFamily="66" charset="0"/>
            </a:endParaRPr>
          </a:p>
        </p:txBody>
      </p:sp>
      <p:sp>
        <p:nvSpPr>
          <p:cNvPr id="17411" name="TextBox 1"/>
          <p:cNvSpPr txBox="1">
            <a:spLocks noChangeArrowheads="1"/>
          </p:cNvSpPr>
          <p:nvPr/>
        </p:nvSpPr>
        <p:spPr bwMode="auto">
          <a:xfrm>
            <a:off x="676275" y="590550"/>
            <a:ext cx="10839450" cy="1077913"/>
          </a:xfrm>
          <a:prstGeom prst="rect">
            <a:avLst/>
          </a:prstGeom>
          <a:noFill/>
          <a:ln w="9525">
            <a:noFill/>
            <a:miter lim="800000"/>
            <a:headEnd/>
            <a:tailEnd/>
          </a:ln>
        </p:spPr>
        <p:txBody>
          <a:bodyPr>
            <a:spAutoFit/>
          </a:bodyPr>
          <a:lstStyle/>
          <a:p>
            <a:pPr marL="457200" indent="-457200" algn="ctr">
              <a:buFont typeface="Wingdings" pitchFamily="2" charset="2"/>
              <a:buChar char="Ø"/>
            </a:pPr>
            <a:r>
              <a:rPr lang="uk-UA" sz="3200" u="sng">
                <a:latin typeface="Times New Roman" pitchFamily="18" charset="0"/>
                <a:cs typeface="Times New Roman" pitchFamily="18" charset="0"/>
              </a:rPr>
              <a:t>Два  комп'ютерні класи, оснащені сучасними ПК з підключенням до мережі інтернет та 3</a:t>
            </a:r>
            <a:r>
              <a:rPr lang="en-US" sz="3200" u="sng">
                <a:latin typeface="Times New Roman" pitchFamily="18" charset="0"/>
                <a:cs typeface="Times New Roman" pitchFamily="18" charset="0"/>
              </a:rPr>
              <a:t>D</a:t>
            </a:r>
            <a:r>
              <a:rPr lang="uk-UA" sz="3200" u="sng">
                <a:latin typeface="Times New Roman" pitchFamily="18" charset="0"/>
                <a:cs typeface="Times New Roman" pitchFamily="18" charset="0"/>
              </a:rPr>
              <a:t> принтером;  </a:t>
            </a:r>
          </a:p>
        </p:txBody>
      </p:sp>
      <p:pic>
        <p:nvPicPr>
          <p:cNvPr id="17412" name="Picture 2" descr="F:\disc d\Фото\Интернат\Лидия Александровна\DSCF2413.JPG"/>
          <p:cNvPicPr>
            <a:picLocks noChangeAspect="1" noChangeArrowheads="1"/>
          </p:cNvPicPr>
          <p:nvPr/>
        </p:nvPicPr>
        <p:blipFill>
          <a:blip r:embed="rId3"/>
          <a:srcRect/>
          <a:stretch>
            <a:fillRect/>
          </a:stretch>
        </p:blipFill>
        <p:spPr bwMode="auto">
          <a:xfrm>
            <a:off x="461963" y="1960563"/>
            <a:ext cx="3200400" cy="2401887"/>
          </a:xfrm>
          <a:prstGeom prst="rect">
            <a:avLst/>
          </a:prstGeom>
          <a:noFill/>
          <a:ln w="9525">
            <a:noFill/>
            <a:miter lim="800000"/>
            <a:headEnd/>
            <a:tailEnd/>
          </a:ln>
        </p:spPr>
      </p:pic>
      <p:pic>
        <p:nvPicPr>
          <p:cNvPr id="17413" name="Picture 3" descr="F:\disc d\Фото\Интернат\Презентация интерната 09.10.2015\DSCF9194.JPG"/>
          <p:cNvPicPr>
            <a:picLocks noChangeAspect="1" noChangeArrowheads="1"/>
          </p:cNvPicPr>
          <p:nvPr/>
        </p:nvPicPr>
        <p:blipFill>
          <a:blip r:embed="rId4"/>
          <a:srcRect/>
          <a:stretch>
            <a:fillRect/>
          </a:stretch>
        </p:blipFill>
        <p:spPr bwMode="auto">
          <a:xfrm>
            <a:off x="8139113" y="1668463"/>
            <a:ext cx="3765550" cy="5019675"/>
          </a:xfrm>
          <a:prstGeom prst="rect">
            <a:avLst/>
          </a:prstGeom>
          <a:noFill/>
          <a:ln w="9525">
            <a:noFill/>
            <a:miter lim="800000"/>
            <a:headEnd/>
            <a:tailEnd/>
          </a:ln>
        </p:spPr>
      </p:pic>
      <p:pic>
        <p:nvPicPr>
          <p:cNvPr id="17414" name="Picture 4" descr="F:\disc d\Фото\Интернат\Презентация интерната 09.10.2015\DSCF9195.JPG"/>
          <p:cNvPicPr>
            <a:picLocks noChangeAspect="1" noChangeArrowheads="1"/>
          </p:cNvPicPr>
          <p:nvPr/>
        </p:nvPicPr>
        <p:blipFill>
          <a:blip r:embed="rId5"/>
          <a:srcRect/>
          <a:stretch>
            <a:fillRect/>
          </a:stretch>
        </p:blipFill>
        <p:spPr bwMode="auto">
          <a:xfrm>
            <a:off x="676275" y="4630738"/>
            <a:ext cx="2741613" cy="2057400"/>
          </a:xfrm>
          <a:prstGeom prst="rect">
            <a:avLst/>
          </a:prstGeom>
          <a:noFill/>
          <a:ln w="9525">
            <a:noFill/>
            <a:miter lim="800000"/>
            <a:headEnd/>
            <a:tailEnd/>
          </a:ln>
        </p:spPr>
      </p:pic>
      <p:pic>
        <p:nvPicPr>
          <p:cNvPr id="17415" name="Picture 5"/>
          <p:cNvPicPr>
            <a:picLocks noChangeAspect="1" noChangeArrowheads="1"/>
          </p:cNvPicPr>
          <p:nvPr/>
        </p:nvPicPr>
        <p:blipFill>
          <a:blip r:embed="rId6"/>
          <a:srcRect/>
          <a:stretch>
            <a:fillRect/>
          </a:stretch>
        </p:blipFill>
        <p:spPr bwMode="auto">
          <a:xfrm>
            <a:off x="4154488" y="1960563"/>
            <a:ext cx="3192462" cy="425767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Рисунок 3"/>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18434" name="Объект 2"/>
          <p:cNvSpPr txBox="1">
            <a:spLocks/>
          </p:cNvSpPr>
          <p:nvPr/>
        </p:nvSpPr>
        <p:spPr bwMode="auto">
          <a:xfrm>
            <a:off x="133350" y="282575"/>
            <a:ext cx="2776538" cy="846138"/>
          </a:xfrm>
          <a:prstGeom prst="rect">
            <a:avLst/>
          </a:prstGeom>
          <a:noFill/>
          <a:ln w="9525">
            <a:noFill/>
            <a:miter lim="800000"/>
            <a:headEnd/>
            <a:tailEnd/>
          </a:ln>
        </p:spPr>
        <p:txBody>
          <a:bodyPr/>
          <a:lstStyle/>
          <a:p>
            <a:pPr>
              <a:lnSpc>
                <a:spcPct val="90000"/>
              </a:lnSpc>
              <a:spcBef>
                <a:spcPts val="1000"/>
              </a:spcBef>
              <a:buFont typeface="Arial" charset="0"/>
              <a:buNone/>
            </a:pPr>
            <a:endParaRPr lang="ru-RU" sz="3200" b="1">
              <a:latin typeface="Monotype Corsiva" pitchFamily="66" charset="0"/>
            </a:endParaRPr>
          </a:p>
        </p:txBody>
      </p:sp>
      <p:sp>
        <p:nvSpPr>
          <p:cNvPr id="18435" name="TextBox 1"/>
          <p:cNvSpPr txBox="1">
            <a:spLocks noChangeArrowheads="1"/>
          </p:cNvSpPr>
          <p:nvPr/>
        </p:nvSpPr>
        <p:spPr bwMode="auto">
          <a:xfrm>
            <a:off x="1325563" y="522288"/>
            <a:ext cx="8772525" cy="584200"/>
          </a:xfrm>
          <a:prstGeom prst="rect">
            <a:avLst/>
          </a:prstGeom>
          <a:noFill/>
          <a:ln w="9525">
            <a:noFill/>
            <a:miter lim="800000"/>
            <a:headEnd/>
            <a:tailEnd/>
          </a:ln>
        </p:spPr>
        <p:txBody>
          <a:bodyPr>
            <a:spAutoFit/>
          </a:bodyPr>
          <a:lstStyle/>
          <a:p>
            <a:pPr marL="285750" indent="-285750" algn="ctr">
              <a:buFont typeface="Wingdings" pitchFamily="2" charset="2"/>
              <a:buChar char="Ø"/>
            </a:pPr>
            <a:r>
              <a:rPr lang="uk-UA" sz="3200" u="sng">
                <a:latin typeface="Times New Roman" pitchFamily="18" charset="0"/>
                <a:cs typeface="Times New Roman" pitchFamily="18" charset="0"/>
              </a:rPr>
              <a:t> Сучасні спортивна та тренажерні зали;</a:t>
            </a:r>
          </a:p>
        </p:txBody>
      </p:sp>
      <p:pic>
        <p:nvPicPr>
          <p:cNvPr id="18436" name="Picture 2" descr="F:\disc d\Фото\Интернат\Лидия Александровна\DSCF2409.JPG"/>
          <p:cNvPicPr>
            <a:picLocks noChangeAspect="1" noChangeArrowheads="1"/>
          </p:cNvPicPr>
          <p:nvPr/>
        </p:nvPicPr>
        <p:blipFill>
          <a:blip r:embed="rId3"/>
          <a:srcRect/>
          <a:stretch>
            <a:fillRect/>
          </a:stretch>
        </p:blipFill>
        <p:spPr bwMode="auto">
          <a:xfrm>
            <a:off x="660400" y="1625600"/>
            <a:ext cx="3657600" cy="2743200"/>
          </a:xfrm>
          <a:prstGeom prst="rect">
            <a:avLst/>
          </a:prstGeom>
          <a:noFill/>
          <a:ln w="9525">
            <a:noFill/>
            <a:miter lim="800000"/>
            <a:headEnd/>
            <a:tailEnd/>
          </a:ln>
        </p:spPr>
      </p:pic>
      <p:pic>
        <p:nvPicPr>
          <p:cNvPr id="18437" name="Picture 3" descr="F:\disc d\Фото\Интернат\Лидия Александровна\DSCF2451.JPG"/>
          <p:cNvPicPr>
            <a:picLocks noChangeAspect="1" noChangeArrowheads="1"/>
          </p:cNvPicPr>
          <p:nvPr/>
        </p:nvPicPr>
        <p:blipFill>
          <a:blip r:embed="rId4"/>
          <a:srcRect/>
          <a:stretch>
            <a:fillRect/>
          </a:stretch>
        </p:blipFill>
        <p:spPr bwMode="auto">
          <a:xfrm>
            <a:off x="4014788" y="3165475"/>
            <a:ext cx="4602162" cy="3451225"/>
          </a:xfrm>
          <a:prstGeom prst="rect">
            <a:avLst/>
          </a:prstGeom>
          <a:noFill/>
          <a:ln w="9525">
            <a:noFill/>
            <a:miter lim="800000"/>
            <a:headEnd/>
            <a:tailEnd/>
          </a:ln>
        </p:spPr>
      </p:pic>
      <p:pic>
        <p:nvPicPr>
          <p:cNvPr id="18438" name="Picture 4" descr="F:\disc d\Фото\Интернат\Лидия Александровна\DSCF2456.JPG"/>
          <p:cNvPicPr>
            <a:picLocks noChangeAspect="1" noChangeArrowheads="1"/>
          </p:cNvPicPr>
          <p:nvPr/>
        </p:nvPicPr>
        <p:blipFill>
          <a:blip r:embed="rId5"/>
          <a:srcRect/>
          <a:stretch>
            <a:fillRect/>
          </a:stretch>
        </p:blipFill>
        <p:spPr bwMode="auto">
          <a:xfrm>
            <a:off x="8269288" y="1625600"/>
            <a:ext cx="3549650" cy="2662238"/>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Рисунок 3"/>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19458" name="Объект 2"/>
          <p:cNvSpPr txBox="1">
            <a:spLocks/>
          </p:cNvSpPr>
          <p:nvPr/>
        </p:nvSpPr>
        <p:spPr bwMode="auto">
          <a:xfrm>
            <a:off x="133350" y="282575"/>
            <a:ext cx="2776538" cy="846138"/>
          </a:xfrm>
          <a:prstGeom prst="rect">
            <a:avLst/>
          </a:prstGeom>
          <a:noFill/>
          <a:ln w="9525">
            <a:noFill/>
            <a:miter lim="800000"/>
            <a:headEnd/>
            <a:tailEnd/>
          </a:ln>
        </p:spPr>
        <p:txBody>
          <a:bodyPr/>
          <a:lstStyle/>
          <a:p>
            <a:pPr>
              <a:lnSpc>
                <a:spcPct val="90000"/>
              </a:lnSpc>
              <a:spcBef>
                <a:spcPts val="1000"/>
              </a:spcBef>
              <a:buFont typeface="Arial" charset="0"/>
              <a:buNone/>
            </a:pPr>
            <a:endParaRPr lang="ru-RU" sz="3200" b="1">
              <a:latin typeface="Monotype Corsiva" pitchFamily="66" charset="0"/>
            </a:endParaRPr>
          </a:p>
        </p:txBody>
      </p:sp>
      <p:sp>
        <p:nvSpPr>
          <p:cNvPr id="19459" name="TextBox 1"/>
          <p:cNvSpPr txBox="1">
            <a:spLocks noChangeArrowheads="1"/>
          </p:cNvSpPr>
          <p:nvPr/>
        </p:nvSpPr>
        <p:spPr bwMode="auto">
          <a:xfrm>
            <a:off x="1008063" y="530225"/>
            <a:ext cx="10674350" cy="585788"/>
          </a:xfrm>
          <a:prstGeom prst="rect">
            <a:avLst/>
          </a:prstGeom>
          <a:noFill/>
          <a:ln w="9525">
            <a:noFill/>
            <a:miter lim="800000"/>
            <a:headEnd/>
            <a:tailEnd/>
          </a:ln>
        </p:spPr>
        <p:txBody>
          <a:bodyPr>
            <a:spAutoFit/>
          </a:bodyPr>
          <a:lstStyle/>
          <a:p>
            <a:pPr marL="285750" indent="-285750">
              <a:buFont typeface="Wingdings" pitchFamily="2" charset="2"/>
              <a:buChar char="Ø"/>
            </a:pPr>
            <a:r>
              <a:rPr lang="uk-UA" sz="3200" u="sng">
                <a:latin typeface="Times New Roman" pitchFamily="18" charset="0"/>
                <a:cs typeface="Times New Roman" pitchFamily="18" charset="0"/>
              </a:rPr>
              <a:t> Методичний кабінет та кабінет практичного психолога;</a:t>
            </a:r>
          </a:p>
        </p:txBody>
      </p:sp>
      <p:pic>
        <p:nvPicPr>
          <p:cNvPr id="19460" name="Picture 2" descr="F:\disc d\Фото\Интернат\Лидия Александровна\DSCF2417.JPG"/>
          <p:cNvPicPr>
            <a:picLocks noChangeAspect="1" noChangeArrowheads="1"/>
          </p:cNvPicPr>
          <p:nvPr/>
        </p:nvPicPr>
        <p:blipFill>
          <a:blip r:embed="rId3"/>
          <a:srcRect/>
          <a:stretch>
            <a:fillRect/>
          </a:stretch>
        </p:blipFill>
        <p:spPr bwMode="auto">
          <a:xfrm>
            <a:off x="307975" y="4297363"/>
            <a:ext cx="3103563" cy="2327275"/>
          </a:xfrm>
          <a:prstGeom prst="rect">
            <a:avLst/>
          </a:prstGeom>
          <a:noFill/>
          <a:ln w="9525">
            <a:noFill/>
            <a:miter lim="800000"/>
            <a:headEnd/>
            <a:tailEnd/>
          </a:ln>
        </p:spPr>
      </p:pic>
      <p:pic>
        <p:nvPicPr>
          <p:cNvPr id="19461" name="Picture 3" descr="F:\disc d\Фото\Интернат\Лидия Александровна\DSCF2480.JPG"/>
          <p:cNvPicPr>
            <a:picLocks noChangeAspect="1" noChangeArrowheads="1"/>
          </p:cNvPicPr>
          <p:nvPr/>
        </p:nvPicPr>
        <p:blipFill>
          <a:blip r:embed="rId4"/>
          <a:srcRect/>
          <a:stretch>
            <a:fillRect/>
          </a:stretch>
        </p:blipFill>
        <p:spPr bwMode="auto">
          <a:xfrm>
            <a:off x="9201150" y="4624388"/>
            <a:ext cx="2481263" cy="1860550"/>
          </a:xfrm>
          <a:prstGeom prst="rect">
            <a:avLst/>
          </a:prstGeom>
          <a:noFill/>
          <a:ln w="9525">
            <a:noFill/>
            <a:miter lim="800000"/>
            <a:headEnd/>
            <a:tailEnd/>
          </a:ln>
        </p:spPr>
      </p:pic>
      <p:pic>
        <p:nvPicPr>
          <p:cNvPr id="19462" name="Picture 4" descr="F:\disc d\Фото\Интернат\Лидия Александровна\DSCF2504.JPG"/>
          <p:cNvPicPr>
            <a:picLocks noChangeAspect="1" noChangeArrowheads="1"/>
          </p:cNvPicPr>
          <p:nvPr/>
        </p:nvPicPr>
        <p:blipFill>
          <a:blip r:embed="rId5"/>
          <a:srcRect/>
          <a:stretch>
            <a:fillRect/>
          </a:stretch>
        </p:blipFill>
        <p:spPr bwMode="auto">
          <a:xfrm>
            <a:off x="4959350" y="4535488"/>
            <a:ext cx="2770188" cy="2078037"/>
          </a:xfrm>
          <a:prstGeom prst="rect">
            <a:avLst/>
          </a:prstGeom>
          <a:noFill/>
          <a:ln w="9525">
            <a:noFill/>
            <a:miter lim="800000"/>
            <a:headEnd/>
            <a:tailEnd/>
          </a:ln>
        </p:spPr>
      </p:pic>
      <p:pic>
        <p:nvPicPr>
          <p:cNvPr id="19463" name="Picture 5" descr="F:\disc d\Фото\Интернат\Лидия Александровна\DSCF2505.JPG"/>
          <p:cNvPicPr>
            <a:picLocks noChangeAspect="1" noChangeArrowheads="1"/>
          </p:cNvPicPr>
          <p:nvPr/>
        </p:nvPicPr>
        <p:blipFill>
          <a:blip r:embed="rId6"/>
          <a:srcRect/>
          <a:stretch>
            <a:fillRect/>
          </a:stretch>
        </p:blipFill>
        <p:spPr bwMode="auto">
          <a:xfrm>
            <a:off x="1228725" y="1128713"/>
            <a:ext cx="3997325" cy="2998787"/>
          </a:xfrm>
          <a:prstGeom prst="rect">
            <a:avLst/>
          </a:prstGeom>
          <a:noFill/>
          <a:ln w="9525">
            <a:noFill/>
            <a:miter lim="800000"/>
            <a:headEnd/>
            <a:tailEnd/>
          </a:ln>
        </p:spPr>
      </p:pic>
      <p:pic>
        <p:nvPicPr>
          <p:cNvPr id="19464" name="Picture 6"/>
          <p:cNvPicPr>
            <a:picLocks noChangeAspect="1" noChangeArrowheads="1"/>
          </p:cNvPicPr>
          <p:nvPr/>
        </p:nvPicPr>
        <p:blipFill>
          <a:blip r:embed="rId7"/>
          <a:srcRect/>
          <a:stretch>
            <a:fillRect/>
          </a:stretch>
        </p:blipFill>
        <p:spPr bwMode="auto">
          <a:xfrm>
            <a:off x="6827838" y="1128713"/>
            <a:ext cx="4327525" cy="3246437"/>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Рисунок 3"/>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20482" name="Объект 2"/>
          <p:cNvSpPr txBox="1">
            <a:spLocks/>
          </p:cNvSpPr>
          <p:nvPr/>
        </p:nvSpPr>
        <p:spPr bwMode="auto">
          <a:xfrm>
            <a:off x="133350" y="282575"/>
            <a:ext cx="2776538" cy="846138"/>
          </a:xfrm>
          <a:prstGeom prst="rect">
            <a:avLst/>
          </a:prstGeom>
          <a:noFill/>
          <a:ln w="9525">
            <a:noFill/>
            <a:miter lim="800000"/>
            <a:headEnd/>
            <a:tailEnd/>
          </a:ln>
        </p:spPr>
        <p:txBody>
          <a:bodyPr/>
          <a:lstStyle/>
          <a:p>
            <a:pPr>
              <a:lnSpc>
                <a:spcPct val="90000"/>
              </a:lnSpc>
              <a:spcBef>
                <a:spcPts val="1000"/>
              </a:spcBef>
              <a:buFont typeface="Arial" charset="0"/>
              <a:buNone/>
            </a:pPr>
            <a:endParaRPr lang="ru-RU" sz="3200" b="1">
              <a:latin typeface="Monotype Corsiva" pitchFamily="66" charset="0"/>
            </a:endParaRPr>
          </a:p>
        </p:txBody>
      </p:sp>
      <p:sp>
        <p:nvSpPr>
          <p:cNvPr id="20483" name="TextBox 1"/>
          <p:cNvSpPr txBox="1">
            <a:spLocks noChangeArrowheads="1"/>
          </p:cNvSpPr>
          <p:nvPr/>
        </p:nvSpPr>
        <p:spPr bwMode="auto">
          <a:xfrm>
            <a:off x="665163" y="436563"/>
            <a:ext cx="11337925" cy="1816100"/>
          </a:xfrm>
          <a:prstGeom prst="rect">
            <a:avLst/>
          </a:prstGeom>
          <a:noFill/>
          <a:ln w="9525">
            <a:noFill/>
            <a:miter lim="800000"/>
            <a:headEnd/>
            <a:tailEnd/>
          </a:ln>
        </p:spPr>
        <p:txBody>
          <a:bodyPr>
            <a:spAutoFit/>
          </a:bodyPr>
          <a:lstStyle/>
          <a:p>
            <a:pPr marL="285750" indent="-285750" algn="ctr">
              <a:buFont typeface="Wingdings" pitchFamily="2" charset="2"/>
              <a:buChar char="Ø"/>
            </a:pPr>
            <a:r>
              <a:rPr lang="uk-UA" sz="2800" u="sng">
                <a:latin typeface="Times New Roman" pitchFamily="18" charset="0"/>
                <a:cs typeface="Times New Roman" pitchFamily="18" charset="0"/>
              </a:rPr>
              <a:t> У школі працюють гуртки і секції: образотворчого та прикладного мистецтва, легкої атлетики, тенісу, фітнесу, кулінарії та інші, які пропонують школярам широкий спектр занять за інтересами, забезпечують зайнятість дітей у позаурочний час;</a:t>
            </a:r>
          </a:p>
        </p:txBody>
      </p:sp>
      <p:pic>
        <p:nvPicPr>
          <p:cNvPr id="10241" name="Picture 1"/>
          <p:cNvPicPr>
            <a:picLocks noChangeAspect="1" noChangeArrowheads="1"/>
          </p:cNvPicPr>
          <p:nvPr/>
        </p:nvPicPr>
        <p:blipFill>
          <a:blip r:embed="rId3">
            <a:extLst>
              <a:ext uri="{28A0092B-C50C-407E-A947-70E740481C1C}"/>
            </a:extLst>
          </a:blip>
          <a:srcRect/>
          <a:stretch>
            <a:fillRect/>
          </a:stretch>
        </p:blipFill>
        <p:spPr bwMode="auto">
          <a:xfrm>
            <a:off x="211792" y="2362200"/>
            <a:ext cx="2882900" cy="2157412"/>
          </a:xfrm>
          <a:prstGeom prst="rect">
            <a:avLst/>
          </a:prstGeom>
          <a:ln>
            <a:noFill/>
          </a:ln>
          <a:effectLst>
            <a:softEdge rad="112500"/>
          </a:effectLst>
          <a:extLst>
            <a:ext uri="{909E8E84-426E-40DD-AFC4-6F175D3DCCD1}"/>
            <a:ext uri="{91240B29-F687-4F45-9708-019B960494DF}"/>
            <a:ext uri="{AF507438-7753-43E0-B8FC-AC1667EBCBE1}"/>
          </a:extLst>
        </p:spPr>
      </p:pic>
      <p:pic>
        <p:nvPicPr>
          <p:cNvPr id="10242" name="Picture 2"/>
          <p:cNvPicPr>
            <a:picLocks noChangeAspect="1" noChangeArrowheads="1"/>
          </p:cNvPicPr>
          <p:nvPr/>
        </p:nvPicPr>
        <p:blipFill>
          <a:blip r:embed="rId4">
            <a:extLst>
              <a:ext uri="{28A0092B-C50C-407E-A947-70E740481C1C}"/>
            </a:extLst>
          </a:blip>
          <a:srcRect/>
          <a:stretch>
            <a:fillRect/>
          </a:stretch>
        </p:blipFill>
        <p:spPr bwMode="auto">
          <a:xfrm>
            <a:off x="363638" y="4588728"/>
            <a:ext cx="2846388" cy="2133600"/>
          </a:xfrm>
          <a:prstGeom prst="rect">
            <a:avLst/>
          </a:prstGeom>
          <a:ln>
            <a:noFill/>
          </a:ln>
          <a:effectLst>
            <a:softEdge rad="112500"/>
          </a:effectLst>
          <a:extLst>
            <a:ext uri="{909E8E84-426E-40DD-AFC4-6F175D3DCCD1}"/>
            <a:ext uri="{91240B29-F687-4F45-9708-019B960494DF}"/>
            <a:ext uri="{AF507438-7753-43E0-B8FC-AC1667EBCBE1}"/>
          </a:extLst>
        </p:spPr>
      </p:pic>
      <p:pic>
        <p:nvPicPr>
          <p:cNvPr id="10243" name="Picture 3"/>
          <p:cNvPicPr>
            <a:picLocks noChangeAspect="1" noChangeArrowheads="1"/>
          </p:cNvPicPr>
          <p:nvPr/>
        </p:nvPicPr>
        <p:blipFill>
          <a:blip r:embed="rId5">
            <a:extLst>
              <a:ext uri="{28A0092B-C50C-407E-A947-70E740481C1C}"/>
            </a:extLst>
          </a:blip>
          <a:srcRect/>
          <a:stretch>
            <a:fillRect/>
          </a:stretch>
        </p:blipFill>
        <p:spPr bwMode="auto">
          <a:xfrm>
            <a:off x="3254375" y="2394888"/>
            <a:ext cx="2841625" cy="2133600"/>
          </a:xfrm>
          <a:prstGeom prst="rect">
            <a:avLst/>
          </a:prstGeom>
          <a:ln>
            <a:noFill/>
          </a:ln>
          <a:effectLst>
            <a:softEdge rad="112500"/>
          </a:effectLst>
          <a:extLst>
            <a:ext uri="{909E8E84-426E-40DD-AFC4-6F175D3DCCD1}"/>
            <a:ext uri="{91240B29-F687-4F45-9708-019B960494DF}"/>
            <a:ext uri="{AF507438-7753-43E0-B8FC-AC1667EBCBE1}"/>
          </a:extLst>
        </p:spPr>
      </p:pic>
      <p:pic>
        <p:nvPicPr>
          <p:cNvPr id="10245" name="Picture 5"/>
          <p:cNvPicPr>
            <a:picLocks noChangeAspect="1" noChangeArrowheads="1"/>
          </p:cNvPicPr>
          <p:nvPr/>
        </p:nvPicPr>
        <p:blipFill>
          <a:blip r:embed="rId6">
            <a:extLst>
              <a:ext uri="{28A0092B-C50C-407E-A947-70E740481C1C}"/>
            </a:extLst>
          </a:blip>
          <a:srcRect/>
          <a:stretch>
            <a:fillRect/>
          </a:stretch>
        </p:blipFill>
        <p:spPr bwMode="auto">
          <a:xfrm>
            <a:off x="9410007" y="4747571"/>
            <a:ext cx="2419292" cy="1815913"/>
          </a:xfrm>
          <a:prstGeom prst="rect">
            <a:avLst/>
          </a:prstGeom>
          <a:ln>
            <a:noFill/>
          </a:ln>
          <a:effectLst>
            <a:softEdge rad="112500"/>
          </a:effectLst>
          <a:extLst>
            <a:ext uri="{909E8E84-426E-40DD-AFC4-6F175D3DCCD1}"/>
            <a:ext uri="{91240B29-F687-4F45-9708-019B960494DF}"/>
            <a:ext uri="{AF507438-7753-43E0-B8FC-AC1667EBCBE1}"/>
          </a:extLst>
        </p:spPr>
      </p:pic>
      <p:pic>
        <p:nvPicPr>
          <p:cNvPr id="10246" name="Picture 6"/>
          <p:cNvPicPr>
            <a:picLocks noChangeAspect="1" noChangeArrowheads="1"/>
          </p:cNvPicPr>
          <p:nvPr/>
        </p:nvPicPr>
        <p:blipFill>
          <a:blip r:embed="rId7">
            <a:extLst>
              <a:ext uri="{28A0092B-C50C-407E-A947-70E740481C1C}"/>
            </a:extLst>
          </a:blip>
          <a:srcRect/>
          <a:stretch>
            <a:fillRect/>
          </a:stretch>
        </p:blipFill>
        <p:spPr bwMode="auto">
          <a:xfrm>
            <a:off x="6188102" y="2362201"/>
            <a:ext cx="2694089" cy="2020278"/>
          </a:xfrm>
          <a:prstGeom prst="rect">
            <a:avLst/>
          </a:prstGeom>
          <a:ln>
            <a:noFill/>
          </a:ln>
          <a:effectLst>
            <a:softEdge rad="112500"/>
          </a:effectLst>
          <a:extLst>
            <a:ext uri="{909E8E84-426E-40DD-AFC4-6F175D3DCCD1}"/>
            <a:ext uri="{91240B29-F687-4F45-9708-019B960494DF}"/>
            <a:ext uri="{AF507438-7753-43E0-B8FC-AC1667EBCBE1}"/>
          </a:extLst>
        </p:spPr>
      </p:pic>
      <p:pic>
        <p:nvPicPr>
          <p:cNvPr id="10247" name="Picture 7"/>
          <p:cNvPicPr>
            <a:picLocks noChangeAspect="1" noChangeArrowheads="1"/>
          </p:cNvPicPr>
          <p:nvPr/>
        </p:nvPicPr>
        <p:blipFill>
          <a:blip r:embed="rId8">
            <a:extLst>
              <a:ext uri="{28A0092B-C50C-407E-A947-70E740481C1C}"/>
            </a:extLst>
          </a:blip>
          <a:srcRect/>
          <a:stretch>
            <a:fillRect/>
          </a:stretch>
        </p:blipFill>
        <p:spPr bwMode="auto">
          <a:xfrm>
            <a:off x="3346477" y="4686754"/>
            <a:ext cx="1454765" cy="1937547"/>
          </a:xfrm>
          <a:prstGeom prst="rect">
            <a:avLst/>
          </a:prstGeom>
          <a:ln>
            <a:noFill/>
          </a:ln>
          <a:effectLst>
            <a:softEdge rad="112500"/>
          </a:effectLst>
          <a:extLst>
            <a:ext uri="{909E8E84-426E-40DD-AFC4-6F175D3DCCD1}"/>
            <a:ext uri="{91240B29-F687-4F45-9708-019B960494DF}"/>
            <a:ext uri="{AF507438-7753-43E0-B8FC-AC1667EBCBE1}"/>
          </a:extLst>
        </p:spPr>
      </p:pic>
      <p:pic>
        <p:nvPicPr>
          <p:cNvPr id="10248" name="Picture 8"/>
          <p:cNvPicPr>
            <a:picLocks noChangeAspect="1" noChangeArrowheads="1"/>
          </p:cNvPicPr>
          <p:nvPr/>
        </p:nvPicPr>
        <p:blipFill>
          <a:blip r:embed="rId9">
            <a:extLst>
              <a:ext uri="{28A0092B-C50C-407E-A947-70E740481C1C}"/>
            </a:extLst>
          </a:blip>
          <a:srcRect/>
          <a:stretch>
            <a:fillRect/>
          </a:stretch>
        </p:blipFill>
        <p:spPr bwMode="auto">
          <a:xfrm>
            <a:off x="8968277" y="2292350"/>
            <a:ext cx="3035300" cy="2273300"/>
          </a:xfrm>
          <a:prstGeom prst="rect">
            <a:avLst/>
          </a:prstGeom>
          <a:ln>
            <a:noFill/>
          </a:ln>
          <a:effectLst>
            <a:softEdge rad="112500"/>
          </a:effectLst>
          <a:extLst>
            <a:ext uri="{909E8E84-426E-40DD-AFC4-6F175D3DCCD1}"/>
            <a:ext uri="{91240B29-F687-4F45-9708-019B960494DF}"/>
            <a:ext uri="{AF507438-7753-43E0-B8FC-AC1667EBCBE1}"/>
          </a:extLst>
        </p:spPr>
      </p:pic>
      <p:pic>
        <p:nvPicPr>
          <p:cNvPr id="10249" name="Picture 9"/>
          <p:cNvPicPr>
            <a:picLocks noChangeAspect="1" noChangeArrowheads="1"/>
          </p:cNvPicPr>
          <p:nvPr/>
        </p:nvPicPr>
        <p:blipFill>
          <a:blip r:embed="rId10" cstate="print">
            <a:extLst>
              <a:ext uri="{28A0092B-C50C-407E-A947-70E740481C1C}"/>
            </a:extLst>
          </a:blip>
          <a:srcRect/>
          <a:stretch>
            <a:fillRect/>
          </a:stretch>
        </p:blipFill>
        <p:spPr bwMode="auto">
          <a:xfrm>
            <a:off x="5157889" y="4588986"/>
            <a:ext cx="1528411" cy="2036154"/>
          </a:xfrm>
          <a:prstGeom prst="rect">
            <a:avLst/>
          </a:prstGeom>
          <a:ln>
            <a:noFill/>
          </a:ln>
          <a:effectLst>
            <a:softEdge rad="112500"/>
          </a:effectLst>
          <a:extLst>
            <a:ext uri="{909E8E84-426E-40DD-AFC4-6F175D3DCCD1}"/>
            <a:ext uri="{91240B29-F687-4F45-9708-019B960494DF}"/>
            <a:ext uri="{AF507438-7753-43E0-B8FC-AC1667EBCBE1}"/>
          </a:extLst>
        </p:spPr>
      </p:pic>
      <p:pic>
        <p:nvPicPr>
          <p:cNvPr id="10250" name="Picture 10"/>
          <p:cNvPicPr>
            <a:picLocks noChangeAspect="1" noChangeArrowheads="1"/>
          </p:cNvPicPr>
          <p:nvPr/>
        </p:nvPicPr>
        <p:blipFill>
          <a:blip r:embed="rId11">
            <a:extLst>
              <a:ext uri="{28A0092B-C50C-407E-A947-70E740481C1C}"/>
            </a:extLst>
          </a:blip>
          <a:srcRect/>
          <a:stretch>
            <a:fillRect/>
          </a:stretch>
        </p:blipFill>
        <p:spPr bwMode="auto">
          <a:xfrm>
            <a:off x="6854175" y="4519612"/>
            <a:ext cx="2114102" cy="2114102"/>
          </a:xfrm>
          <a:prstGeom prst="rect">
            <a:avLst/>
          </a:prstGeom>
          <a:ln>
            <a:noFill/>
          </a:ln>
          <a:effectLst>
            <a:softEdge rad="112500"/>
          </a:effectLst>
          <a:extLst>
            <a:ext uri="{909E8E84-426E-40DD-AFC4-6F175D3DCCD1}"/>
            <a:ext uri="{91240B29-F687-4F45-9708-019B960494DF}"/>
          </a:extLst>
        </p:spPr>
      </p:pic>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Рисунок 3"/>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21506" name="Объект 2"/>
          <p:cNvSpPr txBox="1">
            <a:spLocks/>
          </p:cNvSpPr>
          <p:nvPr/>
        </p:nvSpPr>
        <p:spPr bwMode="auto">
          <a:xfrm>
            <a:off x="133350" y="282575"/>
            <a:ext cx="2776538" cy="846138"/>
          </a:xfrm>
          <a:prstGeom prst="rect">
            <a:avLst/>
          </a:prstGeom>
          <a:noFill/>
          <a:ln w="9525">
            <a:noFill/>
            <a:miter lim="800000"/>
            <a:headEnd/>
            <a:tailEnd/>
          </a:ln>
        </p:spPr>
        <p:txBody>
          <a:bodyPr/>
          <a:lstStyle/>
          <a:p>
            <a:pPr>
              <a:lnSpc>
                <a:spcPct val="90000"/>
              </a:lnSpc>
              <a:spcBef>
                <a:spcPts val="1000"/>
              </a:spcBef>
              <a:buFont typeface="Arial" charset="0"/>
              <a:buNone/>
            </a:pPr>
            <a:endParaRPr lang="ru-RU" sz="3200" b="1">
              <a:latin typeface="Monotype Corsiva" pitchFamily="66" charset="0"/>
            </a:endParaRPr>
          </a:p>
        </p:txBody>
      </p:sp>
      <p:sp>
        <p:nvSpPr>
          <p:cNvPr id="21507" name="TextBox 1"/>
          <p:cNvSpPr txBox="1">
            <a:spLocks noChangeArrowheads="1"/>
          </p:cNvSpPr>
          <p:nvPr/>
        </p:nvSpPr>
        <p:spPr bwMode="auto">
          <a:xfrm>
            <a:off x="1695450" y="414338"/>
            <a:ext cx="8313738" cy="584200"/>
          </a:xfrm>
          <a:prstGeom prst="rect">
            <a:avLst/>
          </a:prstGeom>
          <a:noFill/>
          <a:ln w="9525">
            <a:noFill/>
            <a:miter lim="800000"/>
            <a:headEnd/>
            <a:tailEnd/>
          </a:ln>
        </p:spPr>
        <p:txBody>
          <a:bodyPr>
            <a:spAutoFit/>
          </a:bodyPr>
          <a:lstStyle/>
          <a:p>
            <a:pPr marL="285750" indent="-285750" algn="ctr">
              <a:buFont typeface="Wingdings" pitchFamily="2" charset="2"/>
              <a:buChar char="Ø"/>
            </a:pPr>
            <a:r>
              <a:rPr lang="uk-UA" sz="3200" u="sng">
                <a:latin typeface="Times New Roman" pitchFamily="18" charset="0"/>
                <a:cs typeface="Times New Roman" pitchFamily="18" charset="0"/>
              </a:rPr>
              <a:t> Затишні спальні  та ігрові кімнати; </a:t>
            </a:r>
          </a:p>
        </p:txBody>
      </p:sp>
      <p:pic>
        <p:nvPicPr>
          <p:cNvPr id="9217" name="Picture 1" descr="F:\disc d\Фото\Интернат\Лидия Александровна\DSCF2489.JPG"/>
          <p:cNvPicPr>
            <a:picLocks noChangeAspect="1" noChangeArrowheads="1"/>
          </p:cNvPicPr>
          <p:nvPr/>
        </p:nvPicPr>
        <p:blipFill>
          <a:blip r:embed="rId3" cstate="print">
            <a:extLst>
              <a:ext uri="{28A0092B-C50C-407E-A947-70E740481C1C}"/>
            </a:extLst>
          </a:blip>
          <a:srcRect/>
          <a:stretch>
            <a:fillRect/>
          </a:stretch>
        </p:blipFill>
        <p:spPr bwMode="auto">
          <a:xfrm>
            <a:off x="7714826" y="1831453"/>
            <a:ext cx="4260124" cy="3195094"/>
          </a:xfrm>
          <a:prstGeom prst="rect">
            <a:avLst/>
          </a:prstGeom>
          <a:ln>
            <a:noFill/>
          </a:ln>
          <a:effectLst>
            <a:softEdge rad="112500"/>
          </a:effectLst>
          <a:extLst>
            <a:ext uri="{909E8E84-426E-40DD-AFC4-6F175D3DCCD1}"/>
          </a:extLst>
        </p:spPr>
      </p:pic>
      <p:pic>
        <p:nvPicPr>
          <p:cNvPr id="9218" name="Picture 2" descr="F:\disc d\Фото\Интернат\Лидия Александровна\DSCF2476.JPG"/>
          <p:cNvPicPr>
            <a:picLocks noChangeAspect="1" noChangeArrowheads="1"/>
          </p:cNvPicPr>
          <p:nvPr/>
        </p:nvPicPr>
        <p:blipFill>
          <a:blip r:embed="rId4" cstate="print">
            <a:extLst>
              <a:ext uri="{28A0092B-C50C-407E-A947-70E740481C1C}"/>
            </a:extLst>
          </a:blip>
          <a:srcRect/>
          <a:stretch>
            <a:fillRect/>
          </a:stretch>
        </p:blipFill>
        <p:spPr bwMode="auto">
          <a:xfrm>
            <a:off x="429722" y="1292795"/>
            <a:ext cx="3034566" cy="2275925"/>
          </a:xfrm>
          <a:prstGeom prst="rect">
            <a:avLst/>
          </a:prstGeom>
          <a:ln>
            <a:noFill/>
          </a:ln>
          <a:effectLst>
            <a:softEdge rad="112500"/>
          </a:effectLst>
          <a:extLst>
            <a:ext uri="{909E8E84-426E-40DD-AFC4-6F175D3DCCD1}"/>
          </a:extLst>
        </p:spPr>
      </p:pic>
      <p:pic>
        <p:nvPicPr>
          <p:cNvPr id="9219" name="Picture 3" descr="F:\disc d\Фото\Интернат\Лидия Александровна\DSCF2485.JPG"/>
          <p:cNvPicPr>
            <a:picLocks noChangeAspect="1" noChangeArrowheads="1"/>
          </p:cNvPicPr>
          <p:nvPr/>
        </p:nvPicPr>
        <p:blipFill>
          <a:blip r:embed="rId5" cstate="print">
            <a:extLst>
              <a:ext uri="{28A0092B-C50C-407E-A947-70E740481C1C}"/>
            </a:extLst>
          </a:blip>
          <a:srcRect/>
          <a:stretch>
            <a:fillRect/>
          </a:stretch>
        </p:blipFill>
        <p:spPr bwMode="auto">
          <a:xfrm>
            <a:off x="3738481" y="1221844"/>
            <a:ext cx="3725333" cy="2794000"/>
          </a:xfrm>
          <a:prstGeom prst="rect">
            <a:avLst/>
          </a:prstGeom>
          <a:ln>
            <a:noFill/>
          </a:ln>
          <a:effectLst>
            <a:softEdge rad="112500"/>
          </a:effectLst>
          <a:extLst>
            <a:ext uri="{909E8E84-426E-40DD-AFC4-6F175D3DCCD1}"/>
          </a:extLst>
        </p:spPr>
      </p:pic>
      <p:pic>
        <p:nvPicPr>
          <p:cNvPr id="9220" name="Picture 4" descr="F:\disc d\Фото\Интернат\Лидия Александровна\DSCF2483.JPG"/>
          <p:cNvPicPr>
            <a:picLocks noChangeAspect="1" noChangeArrowheads="1"/>
          </p:cNvPicPr>
          <p:nvPr/>
        </p:nvPicPr>
        <p:blipFill>
          <a:blip r:embed="rId6" cstate="print">
            <a:extLst>
              <a:ext uri="{28A0092B-C50C-407E-A947-70E740481C1C}"/>
            </a:extLst>
          </a:blip>
          <a:srcRect/>
          <a:stretch>
            <a:fillRect/>
          </a:stretch>
        </p:blipFill>
        <p:spPr bwMode="auto">
          <a:xfrm>
            <a:off x="685162" y="4086795"/>
            <a:ext cx="3270112" cy="2452584"/>
          </a:xfrm>
          <a:prstGeom prst="rect">
            <a:avLst/>
          </a:prstGeom>
          <a:ln>
            <a:noFill/>
          </a:ln>
          <a:effectLst>
            <a:softEdge rad="112500"/>
          </a:effectLst>
          <a:extLst>
            <a:ext uri="{909E8E84-426E-40DD-AFC4-6F175D3DCCD1}"/>
          </a:extLst>
        </p:spPr>
      </p:pic>
      <p:pic>
        <p:nvPicPr>
          <p:cNvPr id="9221" name="Picture 5" descr="F:\disc d\Фото\Интернат\Лидия Александровна\DSCF2488.JPG"/>
          <p:cNvPicPr>
            <a:picLocks noChangeAspect="1" noChangeArrowheads="1"/>
          </p:cNvPicPr>
          <p:nvPr/>
        </p:nvPicPr>
        <p:blipFill>
          <a:blip r:embed="rId7" cstate="print">
            <a:extLst>
              <a:ext uri="{28A0092B-C50C-407E-A947-70E740481C1C}"/>
            </a:extLst>
          </a:blip>
          <a:srcRect/>
          <a:stretch>
            <a:fillRect/>
          </a:stretch>
        </p:blipFill>
        <p:spPr bwMode="auto">
          <a:xfrm>
            <a:off x="4363739" y="4288872"/>
            <a:ext cx="3351087" cy="2513315"/>
          </a:xfrm>
          <a:prstGeom prst="rect">
            <a:avLst/>
          </a:prstGeom>
          <a:ln>
            <a:noFill/>
          </a:ln>
          <a:effectLst>
            <a:softEdge rad="112500"/>
          </a:effectLst>
          <a:extLst>
            <a:ext uri="{909E8E84-426E-40DD-AFC4-6F175D3DCCD1}"/>
          </a:extLst>
        </p:spPr>
      </p:pic>
    </p:spTree>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685</TotalTime>
  <Words>657</Words>
  <Application>Microsoft Office PowerPoint</Application>
  <PresentationFormat>Custom</PresentationFormat>
  <Paragraphs>67</Paragraphs>
  <Slides>21</Slides>
  <Notes>0</Notes>
  <HiddenSlides>0</HiddenSlides>
  <MMClips>0</MMClips>
  <ScaleCrop>false</ScaleCrop>
  <HeadingPairs>
    <vt:vector size="6" baseType="variant">
      <vt:variant>
        <vt:lpstr>Использованные шрифты</vt:lpstr>
      </vt:variant>
      <vt:variant>
        <vt:i4>6</vt:i4>
      </vt:variant>
      <vt:variant>
        <vt:lpstr>Шаблон оформления</vt:lpstr>
      </vt:variant>
      <vt:variant>
        <vt:i4>1</vt:i4>
      </vt:variant>
      <vt:variant>
        <vt:lpstr>Заголовки слайдов</vt:lpstr>
      </vt:variant>
      <vt:variant>
        <vt:i4>21</vt:i4>
      </vt:variant>
    </vt:vector>
  </HeadingPairs>
  <TitlesOfParts>
    <vt:vector size="28" baseType="lpstr">
      <vt:lpstr>Calibri</vt:lpstr>
      <vt:lpstr>Arial</vt:lpstr>
      <vt:lpstr>Calibri Light</vt:lpstr>
      <vt:lpstr>Monotype Corsiva</vt:lpstr>
      <vt:lpstr>Times New Roman</vt:lpstr>
      <vt:lpstr>Wingdings</vt: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Microsoft Office</dc:creator>
  <cp:lastModifiedBy>User</cp:lastModifiedBy>
  <cp:revision>127</cp:revision>
  <dcterms:created xsi:type="dcterms:W3CDTF">2016-04-21T16:38:19Z</dcterms:created>
  <dcterms:modified xsi:type="dcterms:W3CDTF">2016-05-19T09:21:28Z</dcterms:modified>
</cp:coreProperties>
</file>