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61" r:id="rId3"/>
    <p:sldId id="260" r:id="rId4"/>
    <p:sldId id="266" r:id="rId5"/>
    <p:sldId id="275" r:id="rId6"/>
    <p:sldId id="271" r:id="rId7"/>
    <p:sldId id="270" r:id="rId8"/>
    <p:sldId id="274" r:id="rId9"/>
    <p:sldId id="272" r:id="rId10"/>
    <p:sldId id="273" r:id="rId11"/>
    <p:sldId id="268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F0F6"/>
    <a:srgbClr val="FFBDFF"/>
    <a:srgbClr val="FF99FF"/>
    <a:srgbClr val="FFFF66"/>
    <a:srgbClr val="87E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547504-87AB-469A-92EC-D17011652B7F}" type="doc">
      <dgm:prSet loTypeId="urn:microsoft.com/office/officeart/2005/8/layout/target3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A81AA2DE-1C30-428C-B07B-AEF22765AB47}">
      <dgm:prSet phldrT="[Текст]"/>
      <dgm:spPr/>
      <dgm:t>
        <a:bodyPr/>
        <a:lstStyle/>
        <a:p>
          <a:pPr algn="l"/>
          <a:r>
            <a:rPr lang="uk-UA" dirty="0" smtClean="0">
              <a:latin typeface="Times New Roman"/>
              <a:ea typeface="Calibri"/>
              <a:cs typeface="Times New Roman"/>
            </a:rPr>
            <a:t>1. Діяти в інтересах дітей. </a:t>
          </a:r>
          <a:endParaRPr lang="ru-RU" dirty="0"/>
        </a:p>
      </dgm:t>
    </dgm:pt>
    <dgm:pt modelId="{AA481D8A-BC6A-4FD0-912F-DB546937BE23}" type="parTrans" cxnId="{F131E646-24D9-4481-A26B-60223A0EE07F}">
      <dgm:prSet/>
      <dgm:spPr/>
      <dgm:t>
        <a:bodyPr/>
        <a:lstStyle/>
        <a:p>
          <a:endParaRPr lang="ru-RU"/>
        </a:p>
      </dgm:t>
    </dgm:pt>
    <dgm:pt modelId="{D4B8B78C-4984-4ED9-880B-0D265D7B4269}" type="sibTrans" cxnId="{F131E646-24D9-4481-A26B-60223A0EE07F}">
      <dgm:prSet/>
      <dgm:spPr/>
      <dgm:t>
        <a:bodyPr/>
        <a:lstStyle/>
        <a:p>
          <a:endParaRPr lang="ru-RU"/>
        </a:p>
      </dgm:t>
    </dgm:pt>
    <dgm:pt modelId="{3384EDF2-FD26-4BD0-AAAB-C3E18ED84FFF}">
      <dgm:prSet phldrT="[Текст]"/>
      <dgm:spPr/>
      <dgm:t>
        <a:bodyPr/>
        <a:lstStyle/>
        <a:p>
          <a:pPr algn="l"/>
          <a:r>
            <a:rPr lang="uk-UA" dirty="0" smtClean="0">
              <a:latin typeface="Times New Roman"/>
              <a:ea typeface="Calibri"/>
              <a:cs typeface="Times New Roman"/>
            </a:rPr>
            <a:t>2. Партнерство.</a:t>
          </a:r>
          <a:endParaRPr lang="ru-RU" dirty="0"/>
        </a:p>
      </dgm:t>
    </dgm:pt>
    <dgm:pt modelId="{0598E257-C6CD-4C23-A598-81290E6A4563}" type="parTrans" cxnId="{B2DF76F1-CEBC-4098-99B0-4C231BFFFE6F}">
      <dgm:prSet/>
      <dgm:spPr/>
      <dgm:t>
        <a:bodyPr/>
        <a:lstStyle/>
        <a:p>
          <a:endParaRPr lang="ru-RU"/>
        </a:p>
      </dgm:t>
    </dgm:pt>
    <dgm:pt modelId="{E52F7D89-88EF-4728-9AD9-02316116F947}" type="sibTrans" cxnId="{B2DF76F1-CEBC-4098-99B0-4C231BFFFE6F}">
      <dgm:prSet/>
      <dgm:spPr/>
      <dgm:t>
        <a:bodyPr/>
        <a:lstStyle/>
        <a:p>
          <a:endParaRPr lang="ru-RU"/>
        </a:p>
      </dgm:t>
    </dgm:pt>
    <dgm:pt modelId="{CB93853B-D3A5-4E7A-8B8B-E022D5744DC1}">
      <dgm:prSet phldrT="[Текст]"/>
      <dgm:spPr/>
      <dgm:t>
        <a:bodyPr/>
        <a:lstStyle/>
        <a:p>
          <a:r>
            <a:rPr lang="uk-UA" dirty="0" smtClean="0">
              <a:latin typeface="Times New Roman"/>
              <a:ea typeface="Calibri"/>
              <a:cs typeface="Times New Roman"/>
            </a:rPr>
            <a:t>3. Системний підхід в роботі.</a:t>
          </a:r>
          <a:endParaRPr lang="ru-RU" dirty="0"/>
        </a:p>
      </dgm:t>
    </dgm:pt>
    <dgm:pt modelId="{6DCB4B95-8237-41C4-BFFF-8FB1BACA94C3}" type="parTrans" cxnId="{536185C9-8DE4-43CF-9DA3-8CDE9D3A35B1}">
      <dgm:prSet/>
      <dgm:spPr/>
      <dgm:t>
        <a:bodyPr/>
        <a:lstStyle/>
        <a:p>
          <a:endParaRPr lang="ru-RU"/>
        </a:p>
      </dgm:t>
    </dgm:pt>
    <dgm:pt modelId="{7ACBAC26-6D04-44E2-A04B-7877D2375ECD}" type="sibTrans" cxnId="{536185C9-8DE4-43CF-9DA3-8CDE9D3A35B1}">
      <dgm:prSet/>
      <dgm:spPr/>
      <dgm:t>
        <a:bodyPr/>
        <a:lstStyle/>
        <a:p>
          <a:endParaRPr lang="ru-RU"/>
        </a:p>
      </dgm:t>
    </dgm:pt>
    <dgm:pt modelId="{A46E10FD-67C8-4526-B717-F9E1184E69C9}">
      <dgm:prSet phldrT="[Текст]"/>
      <dgm:spPr/>
      <dgm:t>
        <a:bodyPr/>
        <a:lstStyle/>
        <a:p>
          <a:pPr algn="l"/>
          <a:r>
            <a:rPr lang="uk-UA" dirty="0" smtClean="0">
              <a:latin typeface="Times New Roman"/>
              <a:ea typeface="Calibri"/>
              <a:cs typeface="Times New Roman"/>
            </a:rPr>
            <a:t>4. Принцип інформування. </a:t>
          </a:r>
          <a:endParaRPr lang="ru-RU" dirty="0"/>
        </a:p>
      </dgm:t>
    </dgm:pt>
    <dgm:pt modelId="{EBC45FD9-7F6E-41E7-BF85-CD089E858F67}" type="parTrans" cxnId="{502B154A-EFB3-42D4-90E9-395B656CA896}">
      <dgm:prSet/>
      <dgm:spPr/>
      <dgm:t>
        <a:bodyPr/>
        <a:lstStyle/>
        <a:p>
          <a:endParaRPr lang="ru-RU"/>
        </a:p>
      </dgm:t>
    </dgm:pt>
    <dgm:pt modelId="{3A06B1AB-6A28-49CF-9457-2ABEEB1EFFC7}" type="sibTrans" cxnId="{502B154A-EFB3-42D4-90E9-395B656CA896}">
      <dgm:prSet/>
      <dgm:spPr/>
      <dgm:t>
        <a:bodyPr/>
        <a:lstStyle/>
        <a:p>
          <a:endParaRPr lang="ru-RU"/>
        </a:p>
      </dgm:t>
    </dgm:pt>
    <dgm:pt modelId="{EC574C02-8ED6-43DC-A0E6-286CEF99A69F}" type="pres">
      <dgm:prSet presAssocID="{63547504-87AB-469A-92EC-D17011652B7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20738D-5DDB-432A-9AC4-2F7907E03F18}" type="pres">
      <dgm:prSet presAssocID="{A81AA2DE-1C30-428C-B07B-AEF22765AB47}" presName="circle1" presStyleLbl="node1" presStyleIdx="0" presStyleCnt="4"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</dgm:spPr>
    </dgm:pt>
    <dgm:pt modelId="{5EFF5248-B9A7-47CB-87CC-142D7051FE4C}" type="pres">
      <dgm:prSet presAssocID="{A81AA2DE-1C30-428C-B07B-AEF22765AB47}" presName="space" presStyleCnt="0"/>
      <dgm:spPr/>
    </dgm:pt>
    <dgm:pt modelId="{8808DCCB-2B28-4ECE-87FA-DAA344400CFB}" type="pres">
      <dgm:prSet presAssocID="{A81AA2DE-1C30-428C-B07B-AEF22765AB47}" presName="rect1" presStyleLbl="alignAcc1" presStyleIdx="0" presStyleCnt="4"/>
      <dgm:spPr/>
      <dgm:t>
        <a:bodyPr/>
        <a:lstStyle/>
        <a:p>
          <a:endParaRPr lang="ru-RU"/>
        </a:p>
      </dgm:t>
    </dgm:pt>
    <dgm:pt modelId="{760D62D8-A9A5-4563-8888-0F4296822DDE}" type="pres">
      <dgm:prSet presAssocID="{3384EDF2-FD26-4BD0-AAAB-C3E18ED84FFF}" presName="vertSpace2" presStyleLbl="node1" presStyleIdx="0" presStyleCnt="4"/>
      <dgm:spPr/>
    </dgm:pt>
    <dgm:pt modelId="{C1B2514F-0223-439A-92B5-49CCDAEA63E5}" type="pres">
      <dgm:prSet presAssocID="{3384EDF2-FD26-4BD0-AAAB-C3E18ED84FFF}" presName="circle2" presStyleLbl="node1" presStyleIdx="1" presStyleCnt="4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</dgm:spPr>
    </dgm:pt>
    <dgm:pt modelId="{A3125455-39BC-4129-9F35-7B05A4557486}" type="pres">
      <dgm:prSet presAssocID="{3384EDF2-FD26-4BD0-AAAB-C3E18ED84FFF}" presName="rect2" presStyleLbl="alignAcc1" presStyleIdx="1" presStyleCnt="4"/>
      <dgm:spPr/>
      <dgm:t>
        <a:bodyPr/>
        <a:lstStyle/>
        <a:p>
          <a:endParaRPr lang="ru-RU"/>
        </a:p>
      </dgm:t>
    </dgm:pt>
    <dgm:pt modelId="{4518C667-1F5C-4DED-A21B-C7452D070D0D}" type="pres">
      <dgm:prSet presAssocID="{CB93853B-D3A5-4E7A-8B8B-E022D5744DC1}" presName="vertSpace3" presStyleLbl="node1" presStyleIdx="1" presStyleCnt="4"/>
      <dgm:spPr/>
    </dgm:pt>
    <dgm:pt modelId="{648A2E92-AF92-45AB-B65C-92201F0D7C28}" type="pres">
      <dgm:prSet presAssocID="{CB93853B-D3A5-4E7A-8B8B-E022D5744DC1}" presName="circle3" presStyleLbl="node1" presStyleIdx="2" presStyleCnt="4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</dgm:spPr>
    </dgm:pt>
    <dgm:pt modelId="{14EDFFE3-0F19-4E0A-A410-0BBD6BD817B2}" type="pres">
      <dgm:prSet presAssocID="{CB93853B-D3A5-4E7A-8B8B-E022D5744DC1}" presName="rect3" presStyleLbl="alignAcc1" presStyleIdx="2" presStyleCnt="4"/>
      <dgm:spPr/>
      <dgm:t>
        <a:bodyPr/>
        <a:lstStyle/>
        <a:p>
          <a:endParaRPr lang="ru-RU"/>
        </a:p>
      </dgm:t>
    </dgm:pt>
    <dgm:pt modelId="{B897EBC3-9BEB-479A-8595-09C617F84329}" type="pres">
      <dgm:prSet presAssocID="{A46E10FD-67C8-4526-B717-F9E1184E69C9}" presName="vertSpace4" presStyleLbl="node1" presStyleIdx="2" presStyleCnt="4"/>
      <dgm:spPr/>
    </dgm:pt>
    <dgm:pt modelId="{D13CF17A-4A6F-4B7D-BD5B-3E50490679FB}" type="pres">
      <dgm:prSet presAssocID="{A46E10FD-67C8-4526-B717-F9E1184E69C9}" presName="circle4" presStyleLbl="node1" presStyleIdx="3" presStyleCnt="4"/>
      <dgm:sp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</dgm:spPr>
    </dgm:pt>
    <dgm:pt modelId="{9E9FC916-0B53-4BDD-924F-0282C41AFF08}" type="pres">
      <dgm:prSet presAssocID="{A46E10FD-67C8-4526-B717-F9E1184E69C9}" presName="rect4" presStyleLbl="alignAcc1" presStyleIdx="3" presStyleCnt="4"/>
      <dgm:spPr/>
      <dgm:t>
        <a:bodyPr/>
        <a:lstStyle/>
        <a:p>
          <a:endParaRPr lang="ru-RU"/>
        </a:p>
      </dgm:t>
    </dgm:pt>
    <dgm:pt modelId="{19093320-E14A-47F0-819E-440D05A8433E}" type="pres">
      <dgm:prSet presAssocID="{A81AA2DE-1C30-428C-B07B-AEF22765AB4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FE5C8-40B4-4546-B34C-EEE36EBA61C7}" type="pres">
      <dgm:prSet presAssocID="{3384EDF2-FD26-4BD0-AAAB-C3E18ED84FF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86785-F9B8-4F3A-A384-B9328FB0BC7C}" type="pres">
      <dgm:prSet presAssocID="{CB93853B-D3A5-4E7A-8B8B-E022D5744DC1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93B4E-7C18-4D74-818A-951DA7E11FE9}" type="pres">
      <dgm:prSet presAssocID="{A46E10FD-67C8-4526-B717-F9E1184E69C9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422213-1215-4F8C-B1E2-A0EF526D6BCD}" type="presOf" srcId="{A46E10FD-67C8-4526-B717-F9E1184E69C9}" destId="{E3C93B4E-7C18-4D74-818A-951DA7E11FE9}" srcOrd="1" destOrd="0" presId="urn:microsoft.com/office/officeart/2005/8/layout/target3"/>
    <dgm:cxn modelId="{403A29EC-FB8E-4DD4-8696-B0EC8217550E}" type="presOf" srcId="{3384EDF2-FD26-4BD0-AAAB-C3E18ED84FFF}" destId="{A3125455-39BC-4129-9F35-7B05A4557486}" srcOrd="0" destOrd="0" presId="urn:microsoft.com/office/officeart/2005/8/layout/target3"/>
    <dgm:cxn modelId="{536185C9-8DE4-43CF-9DA3-8CDE9D3A35B1}" srcId="{63547504-87AB-469A-92EC-D17011652B7F}" destId="{CB93853B-D3A5-4E7A-8B8B-E022D5744DC1}" srcOrd="2" destOrd="0" parTransId="{6DCB4B95-8237-41C4-BFFF-8FB1BACA94C3}" sibTransId="{7ACBAC26-6D04-44E2-A04B-7877D2375ECD}"/>
    <dgm:cxn modelId="{96EAFD32-78EF-495F-826D-E837D4782433}" type="presOf" srcId="{3384EDF2-FD26-4BD0-AAAB-C3E18ED84FFF}" destId="{932FE5C8-40B4-4546-B34C-EEE36EBA61C7}" srcOrd="1" destOrd="0" presId="urn:microsoft.com/office/officeart/2005/8/layout/target3"/>
    <dgm:cxn modelId="{7A1754A4-D668-44DA-9F4F-A665A3D3BCA4}" type="presOf" srcId="{CB93853B-D3A5-4E7A-8B8B-E022D5744DC1}" destId="{14EDFFE3-0F19-4E0A-A410-0BBD6BD817B2}" srcOrd="0" destOrd="0" presId="urn:microsoft.com/office/officeart/2005/8/layout/target3"/>
    <dgm:cxn modelId="{A8223481-C288-4EE8-B484-D51D599E4FB9}" type="presOf" srcId="{A81AA2DE-1C30-428C-B07B-AEF22765AB47}" destId="{8808DCCB-2B28-4ECE-87FA-DAA344400CFB}" srcOrd="0" destOrd="0" presId="urn:microsoft.com/office/officeart/2005/8/layout/target3"/>
    <dgm:cxn modelId="{D127CFE9-79DB-4FF1-A354-D9EBB40F3A59}" type="presOf" srcId="{63547504-87AB-469A-92EC-D17011652B7F}" destId="{EC574C02-8ED6-43DC-A0E6-286CEF99A69F}" srcOrd="0" destOrd="0" presId="urn:microsoft.com/office/officeart/2005/8/layout/target3"/>
    <dgm:cxn modelId="{EDB2D630-F0F5-4A6E-BB95-40EC7EC25E0F}" type="presOf" srcId="{A81AA2DE-1C30-428C-B07B-AEF22765AB47}" destId="{19093320-E14A-47F0-819E-440D05A8433E}" srcOrd="1" destOrd="0" presId="urn:microsoft.com/office/officeart/2005/8/layout/target3"/>
    <dgm:cxn modelId="{F131E646-24D9-4481-A26B-60223A0EE07F}" srcId="{63547504-87AB-469A-92EC-D17011652B7F}" destId="{A81AA2DE-1C30-428C-B07B-AEF22765AB47}" srcOrd="0" destOrd="0" parTransId="{AA481D8A-BC6A-4FD0-912F-DB546937BE23}" sibTransId="{D4B8B78C-4984-4ED9-880B-0D265D7B4269}"/>
    <dgm:cxn modelId="{B2DF76F1-CEBC-4098-99B0-4C231BFFFE6F}" srcId="{63547504-87AB-469A-92EC-D17011652B7F}" destId="{3384EDF2-FD26-4BD0-AAAB-C3E18ED84FFF}" srcOrd="1" destOrd="0" parTransId="{0598E257-C6CD-4C23-A598-81290E6A4563}" sibTransId="{E52F7D89-88EF-4728-9AD9-02316116F947}"/>
    <dgm:cxn modelId="{8F1BB058-2E47-48F9-BA43-9BECF44A8031}" type="presOf" srcId="{CB93853B-D3A5-4E7A-8B8B-E022D5744DC1}" destId="{E5686785-F9B8-4F3A-A384-B9328FB0BC7C}" srcOrd="1" destOrd="0" presId="urn:microsoft.com/office/officeart/2005/8/layout/target3"/>
    <dgm:cxn modelId="{502B154A-EFB3-42D4-90E9-395B656CA896}" srcId="{63547504-87AB-469A-92EC-D17011652B7F}" destId="{A46E10FD-67C8-4526-B717-F9E1184E69C9}" srcOrd="3" destOrd="0" parTransId="{EBC45FD9-7F6E-41E7-BF85-CD089E858F67}" sibTransId="{3A06B1AB-6A28-49CF-9457-2ABEEB1EFFC7}"/>
    <dgm:cxn modelId="{3C6AB471-711D-4562-BC9F-019C42F26C6A}" type="presOf" srcId="{A46E10FD-67C8-4526-B717-F9E1184E69C9}" destId="{9E9FC916-0B53-4BDD-924F-0282C41AFF08}" srcOrd="0" destOrd="0" presId="urn:microsoft.com/office/officeart/2005/8/layout/target3"/>
    <dgm:cxn modelId="{10DAE639-95BD-4271-9DE3-7AF945FEBCDE}" type="presParOf" srcId="{EC574C02-8ED6-43DC-A0E6-286CEF99A69F}" destId="{0920738D-5DDB-432A-9AC4-2F7907E03F18}" srcOrd="0" destOrd="0" presId="urn:microsoft.com/office/officeart/2005/8/layout/target3"/>
    <dgm:cxn modelId="{FEC094B4-08E2-4D24-B3AE-DC9C1ADD6408}" type="presParOf" srcId="{EC574C02-8ED6-43DC-A0E6-286CEF99A69F}" destId="{5EFF5248-B9A7-47CB-87CC-142D7051FE4C}" srcOrd="1" destOrd="0" presId="urn:microsoft.com/office/officeart/2005/8/layout/target3"/>
    <dgm:cxn modelId="{1DB48FC7-650C-42BC-9DA4-6368C11A51C1}" type="presParOf" srcId="{EC574C02-8ED6-43DC-A0E6-286CEF99A69F}" destId="{8808DCCB-2B28-4ECE-87FA-DAA344400CFB}" srcOrd="2" destOrd="0" presId="urn:microsoft.com/office/officeart/2005/8/layout/target3"/>
    <dgm:cxn modelId="{93C8951E-4BB2-4838-9370-74CB65FFE088}" type="presParOf" srcId="{EC574C02-8ED6-43DC-A0E6-286CEF99A69F}" destId="{760D62D8-A9A5-4563-8888-0F4296822DDE}" srcOrd="3" destOrd="0" presId="urn:microsoft.com/office/officeart/2005/8/layout/target3"/>
    <dgm:cxn modelId="{FBB6B1F2-DB46-4E48-928F-C746539D32E9}" type="presParOf" srcId="{EC574C02-8ED6-43DC-A0E6-286CEF99A69F}" destId="{C1B2514F-0223-439A-92B5-49CCDAEA63E5}" srcOrd="4" destOrd="0" presId="urn:microsoft.com/office/officeart/2005/8/layout/target3"/>
    <dgm:cxn modelId="{71EC8406-80E7-4CC2-885E-6DD97C0789FE}" type="presParOf" srcId="{EC574C02-8ED6-43DC-A0E6-286CEF99A69F}" destId="{A3125455-39BC-4129-9F35-7B05A4557486}" srcOrd="5" destOrd="0" presId="urn:microsoft.com/office/officeart/2005/8/layout/target3"/>
    <dgm:cxn modelId="{DA1DA813-6B94-4AFC-9312-4515FABD1145}" type="presParOf" srcId="{EC574C02-8ED6-43DC-A0E6-286CEF99A69F}" destId="{4518C667-1F5C-4DED-A21B-C7452D070D0D}" srcOrd="6" destOrd="0" presId="urn:microsoft.com/office/officeart/2005/8/layout/target3"/>
    <dgm:cxn modelId="{0D09D336-7429-467B-A897-C6901ED1ED8E}" type="presParOf" srcId="{EC574C02-8ED6-43DC-A0E6-286CEF99A69F}" destId="{648A2E92-AF92-45AB-B65C-92201F0D7C28}" srcOrd="7" destOrd="0" presId="urn:microsoft.com/office/officeart/2005/8/layout/target3"/>
    <dgm:cxn modelId="{416AE680-5E0B-4BA6-8A4F-3931557ACEC0}" type="presParOf" srcId="{EC574C02-8ED6-43DC-A0E6-286CEF99A69F}" destId="{14EDFFE3-0F19-4E0A-A410-0BBD6BD817B2}" srcOrd="8" destOrd="0" presId="urn:microsoft.com/office/officeart/2005/8/layout/target3"/>
    <dgm:cxn modelId="{2339559D-BA85-4268-83D5-3A499FF2AB59}" type="presParOf" srcId="{EC574C02-8ED6-43DC-A0E6-286CEF99A69F}" destId="{B897EBC3-9BEB-479A-8595-09C617F84329}" srcOrd="9" destOrd="0" presId="urn:microsoft.com/office/officeart/2005/8/layout/target3"/>
    <dgm:cxn modelId="{7952FEB0-AA12-479D-9C1A-FE8D627029EE}" type="presParOf" srcId="{EC574C02-8ED6-43DC-A0E6-286CEF99A69F}" destId="{D13CF17A-4A6F-4B7D-BD5B-3E50490679FB}" srcOrd="10" destOrd="0" presId="urn:microsoft.com/office/officeart/2005/8/layout/target3"/>
    <dgm:cxn modelId="{CB550D87-0DCB-4403-8780-017304AED261}" type="presParOf" srcId="{EC574C02-8ED6-43DC-A0E6-286CEF99A69F}" destId="{9E9FC916-0B53-4BDD-924F-0282C41AFF08}" srcOrd="11" destOrd="0" presId="urn:microsoft.com/office/officeart/2005/8/layout/target3"/>
    <dgm:cxn modelId="{81A7BB4B-E467-448F-82B4-128387F213B6}" type="presParOf" srcId="{EC574C02-8ED6-43DC-A0E6-286CEF99A69F}" destId="{19093320-E14A-47F0-819E-440D05A8433E}" srcOrd="12" destOrd="0" presId="urn:microsoft.com/office/officeart/2005/8/layout/target3"/>
    <dgm:cxn modelId="{7F80D480-AF49-4CD3-BC18-4DC793DB32D1}" type="presParOf" srcId="{EC574C02-8ED6-43DC-A0E6-286CEF99A69F}" destId="{932FE5C8-40B4-4546-B34C-EEE36EBA61C7}" srcOrd="13" destOrd="0" presId="urn:microsoft.com/office/officeart/2005/8/layout/target3"/>
    <dgm:cxn modelId="{83666AFB-C47B-4425-90F9-FAF06D0DEF7E}" type="presParOf" srcId="{EC574C02-8ED6-43DC-A0E6-286CEF99A69F}" destId="{E5686785-F9B8-4F3A-A384-B9328FB0BC7C}" srcOrd="14" destOrd="0" presId="urn:microsoft.com/office/officeart/2005/8/layout/target3"/>
    <dgm:cxn modelId="{300EEEA0-C2E0-427A-9803-4F1C4CC7D8D8}" type="presParOf" srcId="{EC574C02-8ED6-43DC-A0E6-286CEF99A69F}" destId="{E3C93B4E-7C18-4D74-818A-951DA7E11FE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0738D-5DDB-432A-9AC4-2F7907E03F18}">
      <dsp:nvSpPr>
        <dsp:cNvPr id="0" name=""/>
        <dsp:cNvSpPr/>
      </dsp:nvSpPr>
      <dsp:spPr>
        <a:xfrm>
          <a:off x="0" y="150019"/>
          <a:ext cx="4843496" cy="484349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8DCCB-2B28-4ECE-87FA-DAA344400CFB}">
      <dsp:nvSpPr>
        <dsp:cNvPr id="0" name=""/>
        <dsp:cNvSpPr/>
      </dsp:nvSpPr>
      <dsp:spPr>
        <a:xfrm>
          <a:off x="2421748" y="150019"/>
          <a:ext cx="5650745" cy="48434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>
              <a:latin typeface="Times New Roman"/>
              <a:ea typeface="Calibri"/>
              <a:cs typeface="Times New Roman"/>
            </a:rPr>
            <a:t>1. Діяти в інтересах дітей. </a:t>
          </a:r>
          <a:endParaRPr lang="ru-RU" sz="3300" kern="1200" dirty="0"/>
        </a:p>
      </dsp:txBody>
      <dsp:txXfrm>
        <a:off x="2421748" y="150019"/>
        <a:ext cx="5650745" cy="1029242"/>
      </dsp:txXfrm>
    </dsp:sp>
    <dsp:sp modelId="{C1B2514F-0223-439A-92B5-49CCDAEA63E5}">
      <dsp:nvSpPr>
        <dsp:cNvPr id="0" name=""/>
        <dsp:cNvSpPr/>
      </dsp:nvSpPr>
      <dsp:spPr>
        <a:xfrm>
          <a:off x="635708" y="1179262"/>
          <a:ext cx="3572078" cy="357207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25455-39BC-4129-9F35-7B05A4557486}">
      <dsp:nvSpPr>
        <dsp:cNvPr id="0" name=""/>
        <dsp:cNvSpPr/>
      </dsp:nvSpPr>
      <dsp:spPr>
        <a:xfrm>
          <a:off x="2421748" y="1179262"/>
          <a:ext cx="5650745" cy="3572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>
              <a:latin typeface="Times New Roman"/>
              <a:ea typeface="Calibri"/>
              <a:cs typeface="Times New Roman"/>
            </a:rPr>
            <a:t>2. Партнерство.</a:t>
          </a:r>
          <a:endParaRPr lang="ru-RU" sz="3300" kern="1200" dirty="0"/>
        </a:p>
      </dsp:txBody>
      <dsp:txXfrm>
        <a:off x="2421748" y="1179262"/>
        <a:ext cx="5650745" cy="1029242"/>
      </dsp:txXfrm>
    </dsp:sp>
    <dsp:sp modelId="{648A2E92-AF92-45AB-B65C-92201F0D7C28}">
      <dsp:nvSpPr>
        <dsp:cNvPr id="0" name=""/>
        <dsp:cNvSpPr/>
      </dsp:nvSpPr>
      <dsp:spPr>
        <a:xfrm>
          <a:off x="1271417" y="2208505"/>
          <a:ext cx="2300660" cy="230066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DFFE3-0F19-4E0A-A410-0BBD6BD817B2}">
      <dsp:nvSpPr>
        <dsp:cNvPr id="0" name=""/>
        <dsp:cNvSpPr/>
      </dsp:nvSpPr>
      <dsp:spPr>
        <a:xfrm>
          <a:off x="2421748" y="2208505"/>
          <a:ext cx="5650745" cy="23006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>
              <a:latin typeface="Times New Roman"/>
              <a:ea typeface="Calibri"/>
              <a:cs typeface="Times New Roman"/>
            </a:rPr>
            <a:t>3. Системний підхід в роботі.</a:t>
          </a:r>
          <a:endParaRPr lang="ru-RU" sz="3300" kern="1200" dirty="0"/>
        </a:p>
      </dsp:txBody>
      <dsp:txXfrm>
        <a:off x="2421748" y="2208505"/>
        <a:ext cx="5650745" cy="1029242"/>
      </dsp:txXfrm>
    </dsp:sp>
    <dsp:sp modelId="{D13CF17A-4A6F-4B7D-BD5B-3E50490679FB}">
      <dsp:nvSpPr>
        <dsp:cNvPr id="0" name=""/>
        <dsp:cNvSpPr/>
      </dsp:nvSpPr>
      <dsp:spPr>
        <a:xfrm>
          <a:off x="1907126" y="3237748"/>
          <a:ext cx="1029242" cy="102924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FC916-0B53-4BDD-924F-0282C41AFF08}">
      <dsp:nvSpPr>
        <dsp:cNvPr id="0" name=""/>
        <dsp:cNvSpPr/>
      </dsp:nvSpPr>
      <dsp:spPr>
        <a:xfrm>
          <a:off x="2421748" y="3237748"/>
          <a:ext cx="5650745" cy="1029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>
              <a:latin typeface="Times New Roman"/>
              <a:ea typeface="Calibri"/>
              <a:cs typeface="Times New Roman"/>
            </a:rPr>
            <a:t>4. Принцип інформування. </a:t>
          </a:r>
          <a:endParaRPr lang="ru-RU" sz="3300" kern="1200" dirty="0"/>
        </a:p>
      </dsp:txBody>
      <dsp:txXfrm>
        <a:off x="2421748" y="3237748"/>
        <a:ext cx="5650745" cy="1029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49A8-8331-4779-8A60-051266B03AE1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7B593-6C89-441C-A087-9A82D3E90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552D-BB81-4F50-93D2-E1535E41931B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A8896-282A-4B2F-A220-A3097129A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9612A-2A85-4F1E-8559-3CF289FC4038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82ECC-0099-410D-9B22-78AFB0217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2ADE-32B4-4914-8F9E-F470782ED6DF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55E6B-8D1C-4230-8C61-6C98148F4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0F5BB-2DF9-4F83-9655-725EA3BDBC5E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427AA-E8DD-4647-899F-2BEF72AF4C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6EF6-BD9C-474D-B9FD-DF73DF2B95E0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4D5A-5538-4C72-8B25-ACF7E12D6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9FA4B-14AE-478F-9931-CA7B45AA5810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FBACF-1E1D-4DE3-A474-7317DFA9D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60F3-DF1B-4346-BD47-07C14351D70A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C67FF-ECF0-4832-914F-509E5F67C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B0F2A-BDAA-401D-9C5A-18A25AFF867F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3F36-E140-417C-BEEA-4636023F8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6F95-E5C0-4418-8191-B270C4E9EBD9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123C1-FA61-48D6-8FAB-CD2597126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C01F4-0F47-4B6C-8E81-FE5CD8EEDF5D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8C932-2864-4B25-BD90-30B1C1F36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46D431-5425-4EF3-A6DB-8C8705840539}" type="datetimeFigureOut">
              <a:rPr lang="ru-RU"/>
              <a:pPr>
                <a:defRPr/>
              </a:pPr>
              <a:t>16.05.2016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FE99E2-300E-47F0-A7C0-B362924BA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7" r:id="rId5"/>
    <p:sldLayoutId id="2147483682" r:id="rId6"/>
    <p:sldLayoutId id="2147483688" r:id="rId7"/>
    <p:sldLayoutId id="2147483689" r:id="rId8"/>
    <p:sldLayoutId id="2147483690" r:id="rId9"/>
    <p:sldLayoutId id="2147483681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131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5986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686800" cy="3043808"/>
          </a:xfrm>
        </p:spPr>
        <p:txBody>
          <a:bodyPr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cap="none" dirty="0" smtClean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Про роботу Комунальної установи </a:t>
            </a:r>
            <a:r>
              <a:rPr lang="uk-UA" cap="none" dirty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“Харківська обласна </a:t>
            </a:r>
            <a:r>
              <a:rPr lang="uk-UA" cap="none" dirty="0" err="1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психолого-медико-педагогічна</a:t>
            </a:r>
            <a:r>
              <a:rPr lang="uk-UA" cap="none" dirty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 консультація”  </a:t>
            </a:r>
            <a:br>
              <a:rPr lang="uk-UA" cap="none" dirty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</a:br>
            <a:r>
              <a:rPr lang="uk-UA" cap="none" dirty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Харківської обласної </a:t>
            </a:r>
            <a:r>
              <a:rPr lang="uk-UA" cap="none" dirty="0" smtClean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ради та шкільних </a:t>
            </a:r>
            <a:r>
              <a:rPr lang="uk-UA" cap="none" dirty="0" err="1" smtClean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психолого-медико-педагогічних</a:t>
            </a:r>
            <a:r>
              <a:rPr lang="uk-UA" cap="none" dirty="0" smtClean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  комісій </a:t>
            </a:r>
            <a:br>
              <a:rPr lang="uk-UA" cap="none" dirty="0" smtClean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</a:br>
            <a:r>
              <a:rPr lang="uk-UA" cap="none" dirty="0" smtClean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у  І-ому півріччі 2016 року</a:t>
            </a:r>
            <a:r>
              <a:rPr lang="uk-UA" cap="none" dirty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/>
            </a:r>
            <a:br>
              <a:rPr lang="uk-UA" cap="none" dirty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7400" y="5013325"/>
            <a:ext cx="3124200" cy="1066800"/>
          </a:xfrm>
        </p:spPr>
        <p:txBody>
          <a:bodyPr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i="1" dirty="0" smtClean="0">
                <a:solidFill>
                  <a:schemeClr val="tx1"/>
                </a:solidFill>
                <a:latin typeface="+mj-lt"/>
              </a:rPr>
              <a:t>Вишнева І.М.,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i="1" dirty="0">
                <a:solidFill>
                  <a:schemeClr val="tx1"/>
                </a:solidFill>
                <a:latin typeface="+mj-lt"/>
              </a:rPr>
              <a:t>з</a:t>
            </a:r>
            <a:r>
              <a:rPr lang="uk-UA" sz="2800" i="1" dirty="0" smtClean="0">
                <a:solidFill>
                  <a:schemeClr val="tx1"/>
                </a:solidFill>
                <a:latin typeface="+mj-lt"/>
              </a:rPr>
              <a:t>авідувач КУХОПМПК</a:t>
            </a:r>
            <a:endParaRPr lang="ru-RU" sz="2800" i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357188" y="428625"/>
            <a:ext cx="8501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Аналіз кількості дітей, які навчаються з іспитовим терміном та за індивідуальною формою у розрізі навчальних років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2" name="Диаграмма 4"/>
          <p:cNvGraphicFramePr>
            <a:graphicFrameLocks/>
          </p:cNvGraphicFramePr>
          <p:nvPr/>
        </p:nvGraphicFramePr>
        <p:xfrm>
          <a:off x="377825" y="1163638"/>
          <a:ext cx="8245475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r:id="rId3" imgW="8248603" imgH="5243014" progId="Excel.Chart.8">
                  <p:embed/>
                </p:oleObj>
              </mc:Choice>
              <mc:Fallback>
                <p:oleObj r:id="rId3" imgW="8248603" imgH="5243014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1163638"/>
                        <a:ext cx="8245475" cy="524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913"/>
            <a:ext cx="8686800" cy="5891212"/>
          </a:xfrm>
        </p:spPr>
        <p:txBody>
          <a:bodyPr>
            <a:normAutofit fontScale="92500" lnSpcReduction="20000"/>
          </a:bodyPr>
          <a:lstStyle/>
          <a:p>
            <a:pPr marL="448056" indent="-384048" algn="ctr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algn="ctr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шкільної </a:t>
            </a:r>
            <a:r>
              <a:rPr lang="uk-UA" sz="1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психолого-медико-педагогічної</a:t>
            </a: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консультації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П.І.Б. </a:t>
            </a:r>
            <a:r>
              <a:rPr lang="uk-UA" sz="1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uk-UA" sz="1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uk-UA" sz="1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</a:t>
            </a: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Домашня </a:t>
            </a:r>
            <a:r>
              <a:rPr lang="uk-UA" sz="1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</a:t>
            </a:r>
            <a:r>
              <a:rPr lang="uk-UA" sz="1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 </a:t>
            </a: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якого класу та року навчається)________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–педагогічний</a:t>
            </a: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висновок і рекомендації КУ ХОПМПК</a:t>
            </a: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труднощі має дитина</a:t>
            </a: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(які труднощі виникають у дитини в ході </a:t>
            </a:r>
            <a:r>
              <a:rPr lang="uk-UA" sz="1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</a:t>
            </a: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виховного процесу, що було зроблено).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 ШПМПК</a:t>
            </a: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ШПМПК </a:t>
            </a: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(пропозиції щодо зняття іспитового терміну; зміна програми (інша спеціальна програма, загальноосвітня програма, </a:t>
            </a:r>
            <a:r>
              <a:rPr lang="uk-UA" sz="1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системи соціального захисту); оформлення індивідуальної форми навчання).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Додатки: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 характеристика.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 характеристика.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Логопедична характеристика (за потребою).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засідання ШПМПК </a:t>
            </a:r>
            <a:r>
              <a:rPr lang="uk-UA" sz="17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uk-UA" sz="1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№_</a:t>
            </a: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__(де розглядалася справа дитини)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Дата 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школи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ШПМПК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Практичний психолог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r>
              <a:rPr lang="uk-UA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Класний керівник</a:t>
            </a:r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056" indent="-384048" fontAlgn="auto">
              <a:spcAft>
                <a:spcPts val="0"/>
              </a:spcAft>
              <a:buClr>
                <a:srgbClr val="0F6FC6"/>
              </a:buClr>
              <a:buSzPct val="80000"/>
              <a:buFont typeface="Wingdings 2"/>
              <a:buNone/>
              <a:defRPr/>
            </a:pPr>
            <a:endParaRPr lang="ru-RU" sz="1700" dirty="0">
              <a:solidFill>
                <a:prstClr val="black"/>
              </a:solidFill>
              <a:latin typeface="Century Gothic"/>
            </a:endParaRPr>
          </a:p>
          <a:p>
            <a:pPr marL="342900" indent="-342900"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b="1" cap="none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Досягнення ШПМПК</a:t>
            </a:r>
            <a:br>
              <a:rPr lang="uk-UA" sz="2400" b="1" cap="none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08050"/>
            <a:ext cx="8686800" cy="5172075"/>
          </a:xfrm>
        </p:spPr>
        <p:txBody>
          <a:bodyPr>
            <a:normAutofit/>
          </a:bodyPr>
          <a:lstStyle/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uk-UA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Здійснюється:</a:t>
            </a:r>
          </a:p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командна взаємодія фахівців ШПМПК з </a:t>
            </a: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 ХОПМПК </a:t>
            </a: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щодо забезпечення </a:t>
            </a:r>
            <a:r>
              <a:rPr lang="uk-UA" sz="19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психолого-медико-педагогічного</a:t>
            </a: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супроводу учнів; </a:t>
            </a:r>
          </a:p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ru-RU" sz="19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ru-RU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труднощів у навчанні і адаптації </a:t>
            </a:r>
            <a:r>
              <a:rPr lang="ru-RU" sz="19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які потребують супроводу ШПМПК;</a:t>
            </a:r>
          </a:p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супровід динаміки розвитку, навчальних досягнень учнів за результатами </a:t>
            </a:r>
            <a:r>
              <a:rPr lang="uk-UA" sz="19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корекційно-розвиткових</a:t>
            </a: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занять, які навчаються з іспитовим терміном, за індивідуальною формою навчання.</a:t>
            </a:r>
          </a:p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uk-UA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Ведеться </a:t>
            </a:r>
          </a:p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звітно-аналітична документація відповідно до рекомендацій </a:t>
            </a: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 ХОПМПК</a:t>
            </a: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uk-UA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Надаються:</a:t>
            </a:r>
          </a:p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консультації батькам, педагогічним працівникам;</a:t>
            </a:r>
          </a:p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клопотання з пропозиціями до </a:t>
            </a: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 ХОПМПК</a:t>
            </a: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uk-UA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Проводяться:</a:t>
            </a:r>
          </a:p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засідання ШПМПК відповідно графікам;</a:t>
            </a:r>
          </a:p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конференції.</a:t>
            </a:r>
          </a:p>
          <a:p>
            <a:pPr defTabSz="912813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uk-UA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Підтримується </a:t>
            </a:r>
            <a:r>
              <a:rPr lang="uk-UA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імідж навчальних закладів в районах (містах) Харківської області.</a:t>
            </a:r>
          </a:p>
          <a:p>
            <a:pPr defTabSz="912813">
              <a:lnSpc>
                <a:spcPct val="80000"/>
              </a:lnSpc>
            </a:pPr>
            <a:endParaRPr lang="ru-RU" sz="25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77500" lnSpcReduction="20000"/>
          </a:bodyPr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Брати участь </a:t>
            </a:r>
            <a:r>
              <a:rPr lang="uk-UA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семінарах для педагогічних працівників навчальних закладів з метою надання кваліфікованої допомоги фахівцям з питань супроводу дітей з особливими освітніми потребами</a:t>
            </a: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uk-UA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Підвищувати ефективність консультативної </a:t>
            </a:r>
            <a:r>
              <a:rPr lang="uk-UA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методичної роботи. Брати участь </a:t>
            </a:r>
            <a:r>
              <a:rPr lang="uk-UA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науково-методичних заходах, організованих КУ ХОПМПК, КВНЗ «Харківська академія неперервної освіти</a:t>
            </a: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uk-UA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Відвідувати </a:t>
            </a:r>
            <a:r>
              <a:rPr lang="uk-UA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супервізорські</a:t>
            </a:r>
            <a:r>
              <a:rPr lang="uk-UA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групи на базі </a:t>
            </a: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 ХОПМПК.</a:t>
            </a:r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uk-UA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Здійснювати супровід дітей, які навчаються з іспитовим терміном. Своєчасно представляти дітей на виїзні засідання </a:t>
            </a: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 ХОПМПК.</a:t>
            </a:r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uk-UA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Надавати пропозиції щодо зміни навчальних програм дітям, які не встигають опановувати, або навпаки, успішно засвоюють </a:t>
            </a:r>
            <a:r>
              <a:rPr lang="uk-UA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навчальний матеріал </a:t>
            </a: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обгрунтуванням</a:t>
            </a: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uk-UA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Відстежувати динаміку розвитку, навчальних досягнень учнів, які навчаються за індивідуальною формою навчання. У разі необхідності представляти інтереси дітей на виїзних засіданнях </a:t>
            </a: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 ХОПМПК</a:t>
            </a:r>
            <a:r>
              <a:rPr lang="uk-UA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16013" y="404813"/>
            <a:ext cx="7272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/>
            <a:r>
              <a:rPr lang="uk-UA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Рекомендації </a:t>
            </a:r>
          </a:p>
          <a:p>
            <a:pPr defTabSz="914400"/>
            <a:r>
              <a:rPr lang="uk-UA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головам шкільних </a:t>
            </a:r>
            <a:r>
              <a:rPr lang="uk-UA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психолого-медико-педагогічних</a:t>
            </a:r>
            <a:r>
              <a:rPr lang="uk-UA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комісій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24918" cy="1009672"/>
          </a:xfrm>
        </p:spPr>
        <p:txBody>
          <a:bodyPr>
            <a:normAutofit fontScale="9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100" cap="none" dirty="0" smtClean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Кредо консультації:  </a:t>
            </a:r>
            <a:r>
              <a:rPr lang="ru-RU" sz="3100" b="1" cap="none" dirty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«</a:t>
            </a:r>
            <a:r>
              <a:rPr lang="uk-UA" sz="3100" b="1" cap="none" dirty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Головне – розпізнати потенціал дитини</a:t>
            </a:r>
            <a:r>
              <a:rPr lang="ru-RU" sz="3100" b="1" cap="none" dirty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  <a:t>»</a:t>
            </a:r>
            <a:br>
              <a:rPr lang="ru-RU" sz="3100" b="1" cap="none" dirty="0">
                <a:solidFill>
                  <a:prstClr val="black"/>
                </a:solidFill>
                <a:effectLst/>
                <a:latin typeface="Monotype Corsiva" pitchFamily="66" charset="0"/>
                <a:ea typeface="+mn-ea"/>
                <a:cs typeface="+mn-cs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Принципи діяльності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214422"/>
          <a:ext cx="807249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H:\круглый стол 03.02.2016\12746240_1887898308103247_1642987153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94708">
            <a:off x="261938" y="279400"/>
            <a:ext cx="23574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H:\круглый стол 03.02.2016\ramdisk-crop_80036331_Yuft7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74077">
            <a:off x="6524625" y="133350"/>
            <a:ext cx="25352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6429375" y="1500188"/>
            <a:ext cx="2357438" cy="8302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latin typeface="Times New Roman" pitchFamily="18" charset="0"/>
                <a:cs typeface="Times New Roman" pitchFamily="18" charset="0"/>
              </a:rPr>
              <a:t>Методичний супровід діяльності корекційних педагогів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357188" y="1714500"/>
            <a:ext cx="2214562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latin typeface="Times New Roman" pitchFamily="18" charset="0"/>
                <a:cs typeface="Times New Roman" pitchFamily="18" charset="0"/>
              </a:rPr>
              <a:t>Корекційна робота з дітьми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5" name="Picture 3" descr="C:\Users\Алёнка\Downloads\DSCF2884-1024x76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65376">
            <a:off x="306388" y="4484688"/>
            <a:ext cx="2500312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500063" y="6072188"/>
            <a:ext cx="2143125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latin typeface="Times New Roman" pitchFamily="18" charset="0"/>
                <a:cs typeface="Times New Roman" pitchFamily="18" charset="0"/>
              </a:rPr>
              <a:t>Супервізорські групи для фахівців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7" name="Picture 4" descr="H:\круглый стол 03.02.2016\k1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63" y="428625"/>
            <a:ext cx="3662362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Box 10"/>
          <p:cNvSpPr txBox="1">
            <a:spLocks noChangeArrowheads="1"/>
          </p:cNvSpPr>
          <p:nvPr/>
        </p:nvSpPr>
        <p:spPr bwMode="auto">
          <a:xfrm>
            <a:off x="3071813" y="285750"/>
            <a:ext cx="1235075" cy="3381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1600">
                <a:latin typeface="Times New Roman" pitchFamily="18" charset="0"/>
                <a:cs typeface="Times New Roman" pitchFamily="18" charset="0"/>
              </a:rPr>
              <a:t>Сайт/форум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9" name="Picture 5" descr="C:\Users\Алёнка\Downloads\ramdisk-crop_80036572_KtWtJ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55415">
            <a:off x="6238875" y="4818063"/>
            <a:ext cx="2846388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Box 12"/>
          <p:cNvSpPr txBox="1">
            <a:spLocks noChangeArrowheads="1"/>
          </p:cNvSpPr>
          <p:nvPr/>
        </p:nvSpPr>
        <p:spPr bwMode="auto">
          <a:xfrm>
            <a:off x="6572250" y="6286500"/>
            <a:ext cx="2143125" cy="3698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imes New Roman" pitchFamily="18" charset="0"/>
                <a:cs typeface="Times New Roman" pitchFamily="18" charset="0"/>
              </a:rPr>
              <a:t>Виїзні засідання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71" name="Picture 6" descr="H:\круглый стол 03.02.2016\IMG_5957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2428875"/>
            <a:ext cx="2532062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1714500" y="4000500"/>
            <a:ext cx="1111250" cy="3698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Семінари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73" name="Picture 7" descr="H:\круглый стол 03.02.2016\IMG_20140401_090144-1024x76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25" y="2357438"/>
            <a:ext cx="2805113" cy="21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4" name="TextBox 16"/>
          <p:cNvSpPr txBox="1">
            <a:spLocks noChangeArrowheads="1"/>
          </p:cNvSpPr>
          <p:nvPr/>
        </p:nvSpPr>
        <p:spPr bwMode="auto">
          <a:xfrm>
            <a:off x="7000875" y="4214813"/>
            <a:ext cx="2044700" cy="33813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1600">
                <a:latin typeface="Times New Roman" pitchFamily="18" charset="0"/>
                <a:cs typeface="Times New Roman" pitchFamily="18" charset="0"/>
              </a:rPr>
              <a:t>Консультації батькам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75" name="Picture 8" descr="H:\круглый стол 03.02.2016\3178320-b9cc6f9059272b2a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38" y="1500188"/>
            <a:ext cx="3100387" cy="304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6" name="TextBox 18"/>
          <p:cNvSpPr txBox="1">
            <a:spLocks noChangeArrowheads="1"/>
          </p:cNvSpPr>
          <p:nvPr/>
        </p:nvSpPr>
        <p:spPr bwMode="auto">
          <a:xfrm>
            <a:off x="3786188" y="3500438"/>
            <a:ext cx="1500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 b="1">
                <a:latin typeface="Times New Roman" pitchFamily="18" charset="0"/>
                <a:cs typeface="Times New Roman" pitchFamily="18" charset="0"/>
              </a:rPr>
              <a:t>КУ ХОПМПК</a:t>
            </a: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77" name="Picture 9" descr="H:\круглый стол 03.02.2016\12714503_1887915884768156_880038835_n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71813" y="4643438"/>
            <a:ext cx="28575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8" name="TextBox 20"/>
          <p:cNvSpPr txBox="1">
            <a:spLocks noChangeArrowheads="1"/>
          </p:cNvSpPr>
          <p:nvPr/>
        </p:nvSpPr>
        <p:spPr bwMode="auto">
          <a:xfrm>
            <a:off x="3214688" y="6273800"/>
            <a:ext cx="2643187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>
                <a:latin typeface="Times New Roman" pitchFamily="18" charset="0"/>
                <a:cs typeface="Times New Roman" pitchFamily="18" charset="0"/>
              </a:rPr>
              <a:t>Інклюзивний ресурсний центр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79" name="Picture 10" descr="H:\круглый стол 03.02.2016\12696054_1887908698102208_1237427588а_n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86188" y="2357438"/>
            <a:ext cx="13128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Науково-методичні заходи </a:t>
            </a:r>
            <a:r>
              <a:rPr lang="uk-UA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</a:br>
            <a:r>
              <a:rPr lang="uk-UA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КУ ХОПМПК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912813">
              <a:lnSpc>
                <a:spcPct val="95000"/>
              </a:lnSpc>
              <a:buFont typeface="Calibri" pitchFamily="34" charset="0"/>
              <a:buChar char="-"/>
            </a:pPr>
            <a:r>
              <a:rPr lang="uk-UA" sz="2000" smtClean="0">
                <a:solidFill>
                  <a:schemeClr val="tx1"/>
                </a:solidFill>
                <a:latin typeface="Times New Roman" pitchFamily="18" charset="0"/>
              </a:rPr>
              <a:t>1. Інструктивно-методична нарада для голів шкільних психолого-медико-педагогічних  комісій інтернатних закладів обласного підпорядкування за темою «Шкільна психолого-медико-педагогічна комісія, як необхідна ланка супроводу дітей з психофізичними вадами»  (вересень 2015).</a:t>
            </a:r>
            <a:endParaRPr lang="ru-RU" sz="1500" smtClean="0">
              <a:solidFill>
                <a:schemeClr val="tx1"/>
              </a:solidFill>
              <a:latin typeface="Calibri" pitchFamily="34" charset="0"/>
            </a:endParaRPr>
          </a:p>
          <a:p>
            <a:pPr defTabSz="912813">
              <a:lnSpc>
                <a:spcPct val="95000"/>
              </a:lnSpc>
              <a:buFont typeface="Calibri" pitchFamily="34" charset="0"/>
              <a:buChar char="-"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2. Науково-практичний семінар для голів шкільних психолого-медико-педагогічних комісій інтернатних закладів обласного підпорядкування</a:t>
            </a:r>
            <a:r>
              <a:rPr lang="uk-UA" sz="2000" smtClean="0">
                <a:solidFill>
                  <a:schemeClr val="tx1"/>
                </a:solidFill>
                <a:latin typeface="Times New Roman" pitchFamily="18" charset="0"/>
              </a:rPr>
              <a:t> за темою «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Особливості медичного та психолого – педагогічного супроводу дітей, які навчаються з іспитовим терміном або за індивідуальною формою навчання</a:t>
            </a:r>
            <a:r>
              <a:rPr lang="uk-UA" sz="2000" smtClean="0">
                <a:solidFill>
                  <a:schemeClr val="tx1"/>
                </a:solidFill>
                <a:latin typeface="Times New Roman" pitchFamily="18" charset="0"/>
              </a:rPr>
              <a:t>» (</a:t>
            </a: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</a:rPr>
              <a:t> лютий</a:t>
            </a:r>
            <a:r>
              <a:rPr lang="uk-UA" sz="2000" smtClean="0">
                <a:solidFill>
                  <a:schemeClr val="tx1"/>
                </a:solidFill>
                <a:latin typeface="Times New Roman" pitchFamily="18" charset="0"/>
              </a:rPr>
              <a:t> 2016 ).</a:t>
            </a:r>
          </a:p>
          <a:p>
            <a:pPr defTabSz="912813">
              <a:lnSpc>
                <a:spcPct val="95000"/>
              </a:lnSpc>
              <a:buFont typeface="Calibri" pitchFamily="34" charset="0"/>
              <a:buChar char="-"/>
            </a:pPr>
            <a:r>
              <a:rPr lang="uk-UA" sz="2000" smtClean="0">
                <a:solidFill>
                  <a:schemeClr val="tx1"/>
                </a:solidFill>
                <a:latin typeface="Times New Roman" pitchFamily="18" charset="0"/>
              </a:rPr>
              <a:t>3. Участь у засіданнях ТТК практичних психологів спеціальних навчальних закладів інтернатного типу, організованих на базі КУХОПМПК КВНЗ «ХАНО» (березень, квітень 2016).</a:t>
            </a:r>
          </a:p>
          <a:p>
            <a:pPr defTabSz="912813">
              <a:lnSpc>
                <a:spcPct val="95000"/>
              </a:lnSpc>
              <a:spcAft>
                <a:spcPts val="1000"/>
              </a:spcAft>
              <a:buFont typeface="Calibri" pitchFamily="34" charset="0"/>
              <a:buChar char="-"/>
            </a:pPr>
            <a:r>
              <a:rPr lang="uk-UA" sz="2000" smtClean="0">
                <a:solidFill>
                  <a:schemeClr val="tx1"/>
                </a:solidFill>
                <a:latin typeface="Times New Roman" pitchFamily="18" charset="0"/>
              </a:rPr>
              <a:t>4. Супервізорські групи для практичних психологів, корекційних педагогів (січень, лютий, березень, квітень).</a:t>
            </a:r>
            <a:endParaRPr lang="ru-RU" sz="1500" smtClean="0">
              <a:solidFill>
                <a:schemeClr val="tx1"/>
              </a:solidFill>
              <a:latin typeface="Calibri" pitchFamily="34" charset="0"/>
            </a:endParaRPr>
          </a:p>
          <a:p>
            <a:pPr defTabSz="912813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357563" y="2714625"/>
            <a:ext cx="2500312" cy="19288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 ХОПМПК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714500" y="1071563"/>
            <a:ext cx="2714625" cy="6429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Валківський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дітей, 8 витягів)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14313" y="1857375"/>
            <a:ext cx="2714625" cy="7858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м. Куп’янськ,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Куп’янський район</a:t>
            </a:r>
          </a:p>
          <a:p>
            <a:pPr algn="ctr"/>
            <a:r>
              <a:rPr lang="uk-UA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uk-UA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 дитини, 39 витягів)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675188" y="1087438"/>
            <a:ext cx="2714625" cy="6429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Нововодолазький район</a:t>
            </a:r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( 11 дітей,7 витягів)</a:t>
            </a: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14313" y="2714625"/>
            <a:ext cx="2714625" cy="8572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м. Первомайський,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Первомайськ,</a:t>
            </a:r>
            <a:r>
              <a:rPr lang="uk-UA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pPr algn="ctr"/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 дітей, 1 витяг)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14313" y="3714750"/>
            <a:ext cx="2714625" cy="6429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Краснокутський район</a:t>
            </a:r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(12 дітей, 9 витягів)</a:t>
            </a: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85750" y="4500563"/>
            <a:ext cx="2714625" cy="6429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Сахновщинський район</a:t>
            </a:r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( 22 дитини, 17 витягів)</a:t>
            </a: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85750" y="5214938"/>
            <a:ext cx="2714625" cy="6429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Балаклійський район</a:t>
            </a:r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( 10 дітей, 10 витягів)</a:t>
            </a: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000125" y="5929313"/>
            <a:ext cx="3500438" cy="7858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м. Ізюм, Ізюмський район, Барвінківський район </a:t>
            </a:r>
          </a:p>
          <a:p>
            <a:pPr algn="ctr"/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( 22 дитини</a:t>
            </a:r>
            <a:r>
              <a:rPr lang="uk-UA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 витягів)</a:t>
            </a:r>
            <a:endParaRPr lang="ru-RU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714875" y="5857875"/>
            <a:ext cx="2714625" cy="841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Чугуїв,</a:t>
            </a:r>
          </a:p>
          <a:p>
            <a:pPr algn="ctr"/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Печенізький район</a:t>
            </a: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(54 дитини, 35 витягів)</a:t>
            </a: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961063" y="5159375"/>
            <a:ext cx="2714625" cy="6429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Дергачівський  район</a:t>
            </a:r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( 12 дітей, 7 витягів)</a:t>
            </a: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215063" y="4357688"/>
            <a:ext cx="2714625" cy="6429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Зміївський район</a:t>
            </a:r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(16 дітей, 10 витягів)</a:t>
            </a: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215063" y="3500438"/>
            <a:ext cx="2714625" cy="6429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Красноградський район</a:t>
            </a:r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( 18 дітей,12 витягів)</a:t>
            </a: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215063" y="2714625"/>
            <a:ext cx="2714625" cy="6429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Богодухівський район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(11 дітей,9 витягів)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961063" y="1944688"/>
            <a:ext cx="2714625" cy="6429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Золочівський район</a:t>
            </a:r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(15 дітей,10 витягів)</a:t>
            </a: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Прямая со стрелкой 84"/>
          <p:cNvCxnSpPr/>
          <p:nvPr/>
        </p:nvCxnSpPr>
        <p:spPr>
          <a:xfrm rot="5400000" flipH="1" flipV="1">
            <a:off x="4393406" y="2107407"/>
            <a:ext cx="1000125" cy="2143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endCxn id="82" idx="1"/>
          </p:cNvCxnSpPr>
          <p:nvPr/>
        </p:nvCxnSpPr>
        <p:spPr>
          <a:xfrm flipV="1">
            <a:off x="5286375" y="2265363"/>
            <a:ext cx="674688" cy="663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rot="16200000" flipV="1">
            <a:off x="3250406" y="1893094"/>
            <a:ext cx="1071563" cy="7143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endCxn id="81" idx="1"/>
          </p:cNvCxnSpPr>
          <p:nvPr/>
        </p:nvCxnSpPr>
        <p:spPr>
          <a:xfrm flipV="1">
            <a:off x="5643563" y="3035300"/>
            <a:ext cx="571500" cy="179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endCxn id="80" idx="1"/>
          </p:cNvCxnSpPr>
          <p:nvPr/>
        </p:nvCxnSpPr>
        <p:spPr>
          <a:xfrm flipV="1">
            <a:off x="5786438" y="3822700"/>
            <a:ext cx="428625" cy="34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endCxn id="79" idx="1"/>
          </p:cNvCxnSpPr>
          <p:nvPr/>
        </p:nvCxnSpPr>
        <p:spPr>
          <a:xfrm>
            <a:off x="5500688" y="4286250"/>
            <a:ext cx="714375" cy="393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rot="16200000" flipH="1">
            <a:off x="4964906" y="4607719"/>
            <a:ext cx="928688" cy="857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rot="16200000" flipH="1">
            <a:off x="4357688" y="5000625"/>
            <a:ext cx="1214437" cy="5000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rot="5400000">
            <a:off x="3178969" y="4893469"/>
            <a:ext cx="1285875" cy="6429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rot="5400000">
            <a:off x="2857500" y="4572000"/>
            <a:ext cx="1071563" cy="7858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rot="5400000">
            <a:off x="3000375" y="4214813"/>
            <a:ext cx="571500" cy="571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rot="10800000" flipV="1">
            <a:off x="2928938" y="3929063"/>
            <a:ext cx="428625" cy="142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>
            <a:stCxn id="4" idx="1"/>
          </p:cNvCxnSpPr>
          <p:nvPr/>
        </p:nvCxnSpPr>
        <p:spPr>
          <a:xfrm rot="16200000" flipV="1">
            <a:off x="2935288" y="2208213"/>
            <a:ext cx="782637" cy="7953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>
            <a:endCxn id="72" idx="3"/>
          </p:cNvCxnSpPr>
          <p:nvPr/>
        </p:nvCxnSpPr>
        <p:spPr>
          <a:xfrm rot="10800000">
            <a:off x="2928938" y="3143250"/>
            <a:ext cx="500062" cy="214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8" name="TextBox 125"/>
          <p:cNvSpPr txBox="1">
            <a:spLocks noChangeArrowheads="1"/>
          </p:cNvSpPr>
          <p:nvPr/>
        </p:nvSpPr>
        <p:spPr bwMode="auto">
          <a:xfrm>
            <a:off x="571500" y="142875"/>
            <a:ext cx="8143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latin typeface="Times New Roman" pitchFamily="18" charset="0"/>
                <a:cs typeface="Times New Roman" pitchFamily="18" charset="0"/>
              </a:rPr>
              <a:t>Виїзні засідання КУ ХОПМПК в райони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>
                <a:latin typeface="Times New Roman" pitchFamily="18" charset="0"/>
                <a:cs typeface="Times New Roman" pitchFamily="18" charset="0"/>
              </a:rPr>
              <a:t>(міста) </a:t>
            </a:r>
          </a:p>
          <a:p>
            <a:pPr algn="ctr"/>
            <a:r>
              <a:rPr lang="uk-UA" sz="2800" b="1">
                <a:latin typeface="Times New Roman" pitchFamily="18" charset="0"/>
                <a:cs typeface="Times New Roman" pitchFamily="18" charset="0"/>
              </a:rPr>
              <a:t>Харківської області у 2016 році</a:t>
            </a:r>
            <a:endParaRPr lang="ru-RU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642919"/>
          <a:ext cx="8786872" cy="3749040"/>
        </p:xfrm>
        <a:graphic>
          <a:graphicData uri="http://schemas.openxmlformats.org/drawingml/2006/table">
            <a:tbl>
              <a:tblPr/>
              <a:tblGrid>
                <a:gridCol w="845715"/>
                <a:gridCol w="618763"/>
                <a:gridCol w="1098359"/>
                <a:gridCol w="732239"/>
                <a:gridCol w="732239"/>
                <a:gridCol w="951911"/>
                <a:gridCol w="819199"/>
                <a:gridCol w="878222"/>
                <a:gridCol w="696185"/>
                <a:gridCol w="707020"/>
                <a:gridCol w="707020"/>
              </a:tblGrid>
              <a:tr h="173479">
                <a:tc rowSpan="3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uk-UA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п\п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Параметр</a:t>
                      </a: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и  вимірювання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Рівень засвоєння навчального матеріалу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Рівні розвитку розумових здібностей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Культу-ра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поведінки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Здоро-в’я</a:t>
                      </a:r>
                      <a:r>
                        <a:rPr lang="uk-UA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Мотивац</a:t>
                      </a: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Увага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Пам'ять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Кмітливість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Уява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Мовлення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491"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985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7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 vert="vert27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13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Оцінюван-ня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на підставі </a:t>
                      </a:r>
                      <a:r>
                        <a:rPr lang="uk-UA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спостере-ження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і порівняння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Навчається н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 4 и 5</a:t>
                      </a: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Стійке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Добре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Кмітливий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Мислення образне,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емоційне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Вміє </a:t>
                      </a:r>
                      <a:r>
                        <a:rPr lang="uk-UA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висловлюватидумку</a:t>
                      </a: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,великий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словниковий запас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ідповідає 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нормі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Основна група</a:t>
                      </a: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Бажає </a:t>
                      </a:r>
                      <a:r>
                        <a:rPr lang="uk-UA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навчати-ся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Навчається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 3</a:t>
                      </a: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Нестійке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Середня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Слабо кмітливий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Мислення </a:t>
                      </a:r>
                      <a:r>
                        <a:rPr lang="uk-UA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репроду-ктивне</a:t>
                      </a: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, вербальне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ідчуває труднощі </a:t>
                      </a: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Має відхилення від норми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Допоміжна група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Навчається за </a:t>
                      </a:r>
                      <a:r>
                        <a:rPr lang="uk-UA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потре-бою</a:t>
                      </a:r>
                      <a:r>
                        <a:rPr lang="uk-UA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Навчається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на 2</a:t>
                      </a: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Відсутне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Погане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кмітливий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ідтворює механічн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Не володіє мовленням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соціальна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поведін-ка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Медична група і звільнення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Не бажає </a:t>
                      </a:r>
                      <a:r>
                        <a:rPr lang="uk-UA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навчати-ся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759" marR="45759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357313" y="0"/>
            <a:ext cx="685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Карта відстеження динаміки розвитку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uk-UA" sz="1600" b="1">
                <a:latin typeface="Times New Roman" pitchFamily="18" charset="0"/>
                <a:cs typeface="Times New Roman" pitchFamily="18" charset="0"/>
              </a:rPr>
              <a:t>ПІБ,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учн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я _____к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uk-UA" sz="1600" b="1">
                <a:latin typeface="Times New Roman" pitchFamily="18" charset="0"/>
                <a:cs typeface="Times New Roman" pitchFamily="18" charset="0"/>
              </a:rPr>
              <a:t>су (навчального закладу)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88" y="4429125"/>
          <a:ext cx="8572500" cy="1036320"/>
        </p:xfrm>
        <a:graphic>
          <a:graphicData uri="http://schemas.openxmlformats.org/drawingml/2006/table">
            <a:tbl>
              <a:tblPr/>
              <a:tblGrid>
                <a:gridCol w="4286250"/>
                <a:gridCol w="428625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Логопеда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Практичного психолога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Медичного працівника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5929313"/>
          <a:ext cx="8572500" cy="579120"/>
        </p:xfrm>
        <a:graphic>
          <a:graphicData uri="http://schemas.openxmlformats.org/drawingml/2006/table">
            <a:tbl>
              <a:tblPr/>
              <a:tblGrid>
                <a:gridCol w="592137"/>
                <a:gridCol w="7980363"/>
              </a:tblGrid>
              <a:tr h="14763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Рекомендації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55" marR="4135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2" name="Rectangle 3"/>
          <p:cNvSpPr>
            <a:spLocks noChangeArrowheads="1"/>
          </p:cNvSpPr>
          <p:nvPr/>
        </p:nvSpPr>
        <p:spPr bwMode="auto">
          <a:xfrm>
            <a:off x="785813" y="5572125"/>
            <a:ext cx="800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1400" b="1">
                <a:latin typeface="Times New Roman" pitchFamily="18" charset="0"/>
                <a:cs typeface="Times New Roman" pitchFamily="18" charset="0"/>
              </a:rPr>
              <a:t>Рекомендації фахівців (логопеда, практичного психолога, медичного працівника, педагога)</a:t>
            </a:r>
            <a:endParaRPr lang="uk-UA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73" name="TextBox 7"/>
          <p:cNvSpPr txBox="1">
            <a:spLocks noChangeArrowheads="1"/>
          </p:cNvSpPr>
          <p:nvPr/>
        </p:nvSpPr>
        <p:spPr bwMode="auto">
          <a:xfrm>
            <a:off x="7858125" y="0"/>
            <a:ext cx="1120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latin typeface="Times New Roman" pitchFamily="18" charset="0"/>
                <a:cs typeface="Times New Roman" pitchFamily="18" charset="0"/>
              </a:rPr>
              <a:t>Зразок 3.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357188" y="0"/>
            <a:ext cx="8572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200" b="1">
                <a:latin typeface="Times New Roman" pitchFamily="18" charset="0"/>
                <a:cs typeface="Times New Roman" pitchFamily="18" charset="0"/>
              </a:rPr>
              <a:t>Повна назва закладу</a:t>
            </a:r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200" b="1">
                <a:latin typeface="Times New Roman" pitchFamily="18" charset="0"/>
                <a:cs typeface="Times New Roman" pitchFamily="18" charset="0"/>
              </a:rPr>
              <a:t>Район __________</a:t>
            </a:r>
            <a:endParaRPr lang="ru-RU" sz="12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200" b="1">
                <a:latin typeface="Times New Roman" pitchFamily="18" charset="0"/>
                <a:cs typeface="Times New Roman" pitchFamily="18" charset="0"/>
              </a:rPr>
              <a:t>Результати навчальних досягнень дітей,  які навчаються за індивідуальною формою  </a:t>
            </a:r>
          </a:p>
          <a:p>
            <a:pPr algn="ctr"/>
            <a:r>
              <a:rPr lang="uk-UA" sz="1200" b="1">
                <a:latin typeface="Times New Roman" pitchFamily="18" charset="0"/>
                <a:cs typeface="Times New Roman" pitchFamily="18" charset="0"/>
              </a:rPr>
              <a:t>станом на 2015/2016 н.р.</a:t>
            </a:r>
            <a:endParaRPr lang="ru-RU" sz="1200" b="1" u="sng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8092" y="785794"/>
          <a:ext cx="8835908" cy="1542288"/>
        </p:xfrm>
        <a:graphic>
          <a:graphicData uri="http://schemas.openxmlformats.org/drawingml/2006/table">
            <a:tbl>
              <a:tblPr firstRow="1" firstCol="1" bandRow="1"/>
              <a:tblGrid>
                <a:gridCol w="334786"/>
                <a:gridCol w="642942"/>
                <a:gridCol w="714380"/>
                <a:gridCol w="500066"/>
                <a:gridCol w="285752"/>
                <a:gridCol w="1071570"/>
                <a:gridCol w="857256"/>
                <a:gridCol w="642942"/>
                <a:gridCol w="1500198"/>
                <a:gridCol w="1165412"/>
                <a:gridCol w="857256"/>
                <a:gridCol w="263348"/>
              </a:tblGrid>
              <a:tr h="326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</a:t>
                      </a:r>
                      <a:r>
                        <a:rPr lang="uk-UA" sz="11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ПІБ дитини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 </a:t>
                      </a:r>
                      <a:r>
                        <a:rPr lang="uk-UA" sz="11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народ-ження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Інвалідність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Психолого-педагогічний висновок КУ ХОПМПК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Рекомен-дації</a:t>
                      </a:r>
                      <a:r>
                        <a:rPr lang="uk-UA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 ХОПМПК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Витяг </a:t>
                      </a:r>
                      <a:endParaRPr lang="uk-UA" sz="11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 зарахування дитини на індивідуальну форму навчання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Динаміка розвитку дитини за навчальний рік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Висновок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0" marR="6436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 </a:t>
                      </a:r>
                      <a:r>
                        <a:rPr lang="uk-UA" sz="11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семетр</a:t>
                      </a:r>
                      <a:endParaRPr lang="uk-UA" sz="11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(грудень)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</a:t>
                      </a:r>
                      <a:r>
                        <a:rPr lang="uk-UA" sz="11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семетр</a:t>
                      </a: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(травень)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Хвилеподібна, стійка, нестійка, </a:t>
                      </a:r>
                      <a:r>
                        <a:rPr lang="uk-UA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позитивна негативна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60" marR="643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1000125" y="2428875"/>
            <a:ext cx="70723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ru-RU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нформац</a:t>
            </a:r>
            <a:r>
              <a:rPr lang="uk-UA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lang="ru-RU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про результати</a:t>
            </a:r>
            <a:r>
              <a:rPr lang="uk-UA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навчальних</a:t>
            </a:r>
            <a:r>
              <a:rPr lang="uk-UA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досягнень</a:t>
            </a:r>
            <a:r>
              <a:rPr lang="uk-UA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дітей, </a:t>
            </a:r>
            <a:endParaRPr lang="ru-RU" sz="1100" b="1">
              <a:ea typeface="Calibri" pitchFamily="34" charset="0"/>
              <a:cs typeface="Arial" charset="0"/>
            </a:endParaRPr>
          </a:p>
          <a:p>
            <a:pPr algn="ctr" eaLnBrk="0" hangingPunct="0"/>
            <a:r>
              <a:rPr lang="uk-UA" sz="11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 навчаються за програмою для дітей із затримкою психічного розвитку</a:t>
            </a:r>
            <a:endParaRPr lang="ru-RU" sz="1100" b="1">
              <a:cs typeface="Arial" charset="0"/>
            </a:endParaRPr>
          </a:p>
          <a:p>
            <a:pPr algn="ctr" eaLnBrk="0" hangingPunct="0"/>
            <a:r>
              <a:rPr lang="uk-UA" sz="1100" b="1">
                <a:latin typeface="Times New Roman" pitchFamily="18" charset="0"/>
              </a:rPr>
              <a:t>учнів ________класів__________________________________</a:t>
            </a:r>
            <a:endParaRPr lang="ru-RU" sz="1100" b="1">
              <a:cs typeface="Arial" charset="0"/>
            </a:endParaRPr>
          </a:p>
          <a:p>
            <a:pPr algn="ctr" eaLnBrk="0" hangingPunct="0"/>
            <a:r>
              <a:rPr lang="uk-UA" sz="1100" b="1" baseline="30000">
                <a:latin typeface="Times New Roman" pitchFamily="18" charset="0"/>
              </a:rPr>
              <a:t>                                                       (назва навчального закладу)</a:t>
            </a:r>
            <a:endParaRPr lang="ru-RU" sz="1100" b="1"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3143248"/>
          <a:ext cx="8644031" cy="2187581"/>
        </p:xfrm>
        <a:graphic>
          <a:graphicData uri="http://schemas.openxmlformats.org/drawingml/2006/table">
            <a:tbl>
              <a:tblPr/>
              <a:tblGrid>
                <a:gridCol w="343019"/>
                <a:gridCol w="1300055"/>
                <a:gridCol w="357190"/>
                <a:gridCol w="571504"/>
                <a:gridCol w="357190"/>
                <a:gridCol w="428628"/>
                <a:gridCol w="209806"/>
                <a:gridCol w="480225"/>
                <a:gridCol w="343019"/>
                <a:gridCol w="480225"/>
                <a:gridCol w="558427"/>
                <a:gridCol w="285752"/>
                <a:gridCol w="428628"/>
                <a:gridCol w="357190"/>
                <a:gridCol w="428628"/>
                <a:gridCol w="357190"/>
                <a:gridCol w="1357355"/>
              </a:tblGrid>
              <a:tr h="14989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п/</a:t>
                      </a:r>
                      <a:r>
                        <a:rPr lang="uk-UA" sz="11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Прізвище ім’я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батькові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Перелік предметів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Рекомендації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ШПМПК*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Англійська мова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Літературне читання </a:t>
                      </a: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укр.мовою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Укр.мова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Природозна-вство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Основи здоров’я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 у світі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Англійська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мова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Літерат.читання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укр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мовою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Укр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мова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Природозна-вство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Основи здоров’я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 у світі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клас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(підсумки навчальних досягнень за рік)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клас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(підсумки навчальних досягнень за І семестр)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90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2000"/>
                        <a:buFont typeface="+mj-lt"/>
                        <a:buAutoNum type="arabicPeriod"/>
                      </a:pPr>
                      <a:endParaRPr lang="uk-UA" sz="11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Іванов Максим Сергійович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>
                        <a:solidFill>
                          <a:schemeClr val="tx1"/>
                        </a:solidFill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2000"/>
                        <a:buFont typeface="+mj-lt"/>
                        <a:buAutoNum type="arabicPeriod"/>
                      </a:pPr>
                      <a:endParaRPr lang="uk-UA" sz="11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Радченко Сергій Олексійович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>
                        <a:solidFill>
                          <a:schemeClr val="tx1"/>
                        </a:solidFill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3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2000"/>
                        <a:buFont typeface="+mj-lt"/>
                        <a:buAutoNum type="arabicPeriod"/>
                      </a:pPr>
                      <a:endParaRPr lang="uk-UA" sz="11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Котляренко Михайло Іванович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3" marR="422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2203" marR="4220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13" name="Прямоугольник 7"/>
          <p:cNvSpPr>
            <a:spLocks noChangeArrowheads="1"/>
          </p:cNvSpPr>
          <p:nvPr/>
        </p:nvSpPr>
        <p:spPr bwMode="auto">
          <a:xfrm>
            <a:off x="857250" y="5380038"/>
            <a:ext cx="70834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uk-UA" sz="9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- Продовжити навчання</a:t>
            </a:r>
            <a:endParaRPr lang="ru-RU" sz="9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uk-UA" sz="9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- Переведення до ЗНЗ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uk-UA" sz="900">
                <a:latin typeface="Times New Roman" pitchFamily="18" charset="0"/>
              </a:rPr>
              <a:t>   - Навчання за іншою програмою</a:t>
            </a:r>
          </a:p>
          <a:p>
            <a:pPr eaLnBrk="0" hangingPunct="0"/>
            <a:endParaRPr lang="ru-RU" sz="900">
              <a:cs typeface="Arial" charset="0"/>
            </a:endParaRPr>
          </a:p>
          <a:p>
            <a:r>
              <a:rPr lang="uk-UA" sz="900">
                <a:latin typeface="Times New Roman" pitchFamily="18" charset="0"/>
                <a:cs typeface="Times New Roman" pitchFamily="18" charset="0"/>
              </a:rPr>
              <a:t>Директора _______________________                   _________________________   </a:t>
            </a:r>
            <a:endParaRPr lang="ru-RU" sz="90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900">
                <a:latin typeface="Times New Roman" pitchFamily="18" charset="0"/>
                <a:cs typeface="Times New Roman" pitchFamily="18" charset="0"/>
              </a:rPr>
              <a:t>                                     (підпис)                                           (призвище, імя, по батькові)</a:t>
            </a:r>
            <a:endParaRPr lang="ru-RU" sz="90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900">
                <a:latin typeface="Times New Roman" pitchFamily="18" charset="0"/>
                <a:cs typeface="Times New Roman" pitchFamily="18" charset="0"/>
              </a:rPr>
              <a:t>Голови ШПМПК_________________                     _________________________</a:t>
            </a:r>
            <a:endParaRPr lang="ru-RU" sz="90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900">
                <a:latin typeface="Times New Roman" pitchFamily="18" charset="0"/>
                <a:cs typeface="Times New Roman" pitchFamily="18" charset="0"/>
              </a:rPr>
              <a:t>                                       (підпис)                                          (призвище, імя, по батькові)</a:t>
            </a:r>
            <a:endParaRPr lang="ru-RU" sz="90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900">
                <a:latin typeface="Times New Roman" pitchFamily="18" charset="0"/>
                <a:cs typeface="Times New Roman" pitchFamily="18" charset="0"/>
              </a:rPr>
              <a:t>Класного керівника    ____________                      ___________________________</a:t>
            </a:r>
            <a:endParaRPr lang="ru-RU" sz="90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900">
                <a:latin typeface="Times New Roman" pitchFamily="18" charset="0"/>
                <a:cs typeface="Times New Roman" pitchFamily="18" charset="0"/>
              </a:rPr>
              <a:t>                                        (підпис)                                         (призвище, імя, по батькові)</a:t>
            </a: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7858125" y="0"/>
            <a:ext cx="1120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latin typeface="Times New Roman" pitchFamily="18" charset="0"/>
                <a:cs typeface="Times New Roman" pitchFamily="18" charset="0"/>
              </a:rPr>
              <a:t>Зразок 1.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7858125" y="2571750"/>
            <a:ext cx="1120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latin typeface="Times New Roman" pitchFamily="18" charset="0"/>
                <a:cs typeface="Times New Roman" pitchFamily="18" charset="0"/>
              </a:rPr>
              <a:t>Зразок 2.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"/>
          <p:cNvSpPr txBox="1">
            <a:spLocks noChangeArrowheads="1"/>
          </p:cNvSpPr>
          <p:nvPr/>
        </p:nvSpPr>
        <p:spPr bwMode="auto">
          <a:xfrm>
            <a:off x="500063" y="285750"/>
            <a:ext cx="828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>
                <a:latin typeface="Times New Roman" pitchFamily="18" charset="0"/>
                <a:cs typeface="Times New Roman" pitchFamily="18" charset="0"/>
              </a:rPr>
              <a:t>Узагальнена інформація про кількість дітей, які мають затримку психічного розвитку, вивчених КУХОПМПК, за І півріччя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>
                <a:latin typeface="Times New Roman" pitchFamily="18" charset="0"/>
                <a:cs typeface="Times New Roman" pitchFamily="18" charset="0"/>
              </a:rPr>
              <a:t>2016 року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78078"/>
              </p:ext>
            </p:extLst>
          </p:nvPr>
        </p:nvGraphicFramePr>
        <p:xfrm>
          <a:off x="214313" y="1214438"/>
          <a:ext cx="8715432" cy="5128853"/>
        </p:xfrm>
        <a:graphic>
          <a:graphicData uri="http://schemas.openxmlformats.org/drawingml/2006/table">
            <a:tbl>
              <a:tblPr/>
              <a:tblGrid>
                <a:gridCol w="2282352"/>
                <a:gridCol w="503728"/>
                <a:gridCol w="500066"/>
                <a:gridCol w="500066"/>
                <a:gridCol w="428628"/>
                <a:gridCol w="500066"/>
                <a:gridCol w="428628"/>
                <a:gridCol w="428628"/>
                <a:gridCol w="285752"/>
                <a:gridCol w="285752"/>
                <a:gridCol w="357975"/>
                <a:gridCol w="284705"/>
                <a:gridCol w="286014"/>
                <a:gridCol w="1643072"/>
              </a:tblGrid>
              <a:tr h="90074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Назва закладу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Класи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Можливе навчання по  загальноосвітній програмі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Всього дітей по закладу з затримкою психічного розвитку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Класи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КЗ «</a:t>
                      </a:r>
                      <a:r>
                        <a:rPr lang="uk-UA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Сахновщинський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навчально-реабілітаційний центр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» Харківської 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обласної ради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КЗ «Богодухівський спеціальний навчально-виховний комплекс» Харківської обласної ради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КЗ «Спеціальний навчально-виховний комплекс І-ІІ ступенів №2» Харківської обласної ради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0" y="214313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>
                <a:latin typeface="Times New Roman" pitchFamily="18" charset="0"/>
                <a:cs typeface="Times New Roman" pitchFamily="18" charset="0"/>
              </a:rPr>
              <a:t>Інформація про загальну кількість дітей, які навчаються з іспитовим терміном, за індивідуальною формою навчання в спеціальних навчальних закладах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047537"/>
              </p:ext>
            </p:extLst>
          </p:nvPr>
        </p:nvGraphicFramePr>
        <p:xfrm>
          <a:off x="142875" y="1066800"/>
          <a:ext cx="8786874" cy="5686446"/>
        </p:xfrm>
        <a:graphic>
          <a:graphicData uri="http://schemas.openxmlformats.org/drawingml/2006/table">
            <a:tbl>
              <a:tblPr/>
              <a:tblGrid>
                <a:gridCol w="428627"/>
                <a:gridCol w="4357719"/>
                <a:gridCol w="1304560"/>
                <a:gridCol w="1235785"/>
                <a:gridCol w="1460183"/>
              </a:tblGrid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закладу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Загальна кількість дітей, обстежених КУХОПМПК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Кількість дітей, які навчаються з іспитовим терміном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Кількість дітей, які навчаються за індивідуальною формою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1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 Харківський спеціальний навчально-виховний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комплекс  </a:t>
                      </a:r>
                      <a:r>
                        <a:rPr lang="uk-UA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ім.В.Г.Короленка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 Харківська спеціальна загальноосвітня школа-інтернат І-ІІІ ступенів № 12»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 Харківська спеціальна загальноосвітня школа-інтернат І-ІІІ ступенів № 8»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 Харківська загальноосвітня санаторна школа-інтернат І-ІІ ступенів № 11»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«Спеціальна загальноосвітня школа-інтернат І-ІІ ступенів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 Харківська спеціальна загальноосвітня школа-інтернат № 3»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 Харківська спеціальна загальноосвітня школа-інтернат І-ІІІ ступенів № 6»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«Спеціальний навчально-виховний комплекс І-ІІ ступенів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 Харківська спеціальний навчально-виховний комплекс № 7»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 Богодухівський спеціальний навчально-виховний комплекс»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 «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Харківський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спеціальний навчально-виховний комплекс»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 « </a:t>
                      </a: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Зеленогайський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спеціальний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загальноосвітній навчально-виховний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комплекс (дошкільний 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навчальний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заклад-школа-інтернат І-ІІ ступенів)»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 « </a:t>
                      </a:r>
                      <a:r>
                        <a:rPr lang="uk-UA" sz="10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Сахновщинський</a:t>
                      </a: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навчально-реабілітаційний центр» 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uk-UA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КЗ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uk-UA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Балаклійська</a:t>
                      </a: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спеціальна загальноосвітня школа-інтернат І-ІІІ ступенів» Харківської обласної ради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4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Всього дітей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208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92" marR="449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846</TotalTime>
  <Words>1511</Words>
  <Application>Microsoft Office PowerPoint</Application>
  <PresentationFormat>Экран (4:3)</PresentationFormat>
  <Paragraphs>404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Трек</vt:lpstr>
      <vt:lpstr>Диаграмма Microsoft Excel</vt:lpstr>
      <vt:lpstr>Про роботу Комунальної установи “Харківська обласна психолого-медико-педагогічна консультація”   Харківської обласної ради та шкільних психолого-медико-педагогічних  комісій  у  І-ому півріччі 2016 року </vt:lpstr>
      <vt:lpstr>Кредо консультації:  «Головне – розпізнати потенціал дитини» Принципи діяльності </vt:lpstr>
      <vt:lpstr>Презентация PowerPoint</vt:lpstr>
      <vt:lpstr>Науково-методичні заходи  КУ ХОПМПК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Досягнення ШПМПК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Алёнка</dc:creator>
  <cp:lastModifiedBy>user</cp:lastModifiedBy>
  <cp:revision>54</cp:revision>
  <dcterms:created xsi:type="dcterms:W3CDTF">2016-02-16T13:35:24Z</dcterms:created>
  <dcterms:modified xsi:type="dcterms:W3CDTF">2016-05-16T06:32:19Z</dcterms:modified>
</cp:coreProperties>
</file>