
<file path=[Content_Types].xml><?xml version="1.0" encoding="utf-8"?>
<Types xmlns="http://schemas.openxmlformats.org/package/2006/content-types">
  <Default Extension="png" ContentType="image/png"/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handoutMasterIdLst>
    <p:handoutMasterId r:id="rId16"/>
  </p:handoutMasterIdLst>
  <p:sldIdLst>
    <p:sldId id="256" r:id="rId2"/>
    <p:sldId id="257" r:id="rId3"/>
    <p:sldId id="260" r:id="rId4"/>
    <p:sldId id="261" r:id="rId5"/>
    <p:sldId id="288" r:id="rId6"/>
    <p:sldId id="263" r:id="rId7"/>
    <p:sldId id="291" r:id="rId8"/>
    <p:sldId id="289" r:id="rId9"/>
    <p:sldId id="266" r:id="rId10"/>
    <p:sldId id="268" r:id="rId11"/>
    <p:sldId id="270" r:id="rId12"/>
    <p:sldId id="273" r:id="rId13"/>
    <p:sldId id="275" r:id="rId14"/>
    <p:sldId id="280" r:id="rId15"/>
  </p:sldIdLst>
  <p:sldSz cx="9144000" cy="6858000" type="screen4x3"/>
  <p:notesSz cx="9947275" cy="6858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241CC8"/>
    <a:srgbClr val="F4E0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75" d="100"/>
          <a:sy n="75" d="100"/>
        </p:scale>
        <p:origin x="-1248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serikova\Desktop\&#1076;&#1086;%20&#1085;&#1072;&#1088;&#1072;&#1076;&#1080;.xlsx" TargetMode="External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layout>
        <c:manualLayout>
          <c:xMode val="edge"/>
          <c:yMode val="edge"/>
          <c:x val="0.2522295867663944"/>
          <c:y val="1.6980145708368449E-2"/>
        </c:manualLayout>
      </c:layout>
      <c:overlay val="0"/>
      <c:spPr>
        <a:noFill/>
      </c:spPr>
      <c:txPr>
        <a:bodyPr/>
        <a:lstStyle/>
        <a:p>
          <a:pPr>
            <a:defRPr sz="24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0.10609627341510841"/>
          <c:w val="0.62010481067414303"/>
          <c:h val="0.7875670125238603"/>
        </c:manualLayout>
      </c:layout>
      <c:pie3DChart>
        <c:varyColors val="1"/>
        <c:ser>
          <c:idx val="0"/>
          <c:order val="0"/>
          <c:tx>
            <c:strRef>
              <c:f>Лист2!$B$2</c:f>
              <c:strCache>
                <c:ptCount val="1"/>
                <c:pt idx="0">
                  <c:v>станом на 01.09.2016</c:v>
                </c:pt>
              </c:strCache>
            </c:strRef>
          </c:tx>
          <c:explosion val="26"/>
          <c:dPt>
            <c:idx val="0"/>
            <c:bubble3D val="0"/>
            <c:spPr>
              <a:solidFill>
                <a:srgbClr val="00B0F0"/>
              </a:solidFill>
            </c:spPr>
          </c:dPt>
          <c:dPt>
            <c:idx val="1"/>
            <c:bubble3D val="0"/>
            <c:spPr>
              <a:solidFill>
                <a:srgbClr val="FFFF00"/>
              </a:solidFill>
            </c:spPr>
          </c:dPt>
          <c:dPt>
            <c:idx val="2"/>
            <c:bubble3D val="0"/>
            <c:spPr>
              <a:solidFill>
                <a:srgbClr val="FF0000"/>
              </a:solidFill>
            </c:spPr>
          </c:dPt>
          <c:dPt>
            <c:idx val="3"/>
            <c:bubble3D val="0"/>
            <c:spPr>
              <a:solidFill>
                <a:srgbClr val="00B050"/>
              </a:solidFill>
            </c:spPr>
          </c:dPt>
          <c:dLbls>
            <c:dLbl>
              <c:idx val="3"/>
              <c:layout>
                <c:manualLayout>
                  <c:x val="-3.2708270672285683E-2"/>
                  <c:y val="9.479021497934081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4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Лист2!$A$3:$A$6</c:f>
              <c:strCache>
                <c:ptCount val="4"/>
                <c:pt idx="0">
                  <c:v>райони</c:v>
                </c:pt>
                <c:pt idx="1">
                  <c:v>міста обл. значення</c:v>
                </c:pt>
                <c:pt idx="2">
                  <c:v>м. Харків</c:v>
                </c:pt>
                <c:pt idx="3">
                  <c:v>заклади інтерн. типу</c:v>
                </c:pt>
              </c:strCache>
            </c:strRef>
          </c:cat>
          <c:val>
            <c:numRef>
              <c:f>Лист2!$B$3:$B$6</c:f>
              <c:numCache>
                <c:formatCode>General</c:formatCode>
                <c:ptCount val="4"/>
                <c:pt idx="0">
                  <c:v>9385</c:v>
                </c:pt>
                <c:pt idx="1">
                  <c:v>2074</c:v>
                </c:pt>
                <c:pt idx="2">
                  <c:v>12838</c:v>
                </c:pt>
                <c:pt idx="3">
                  <c:v>324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b"/>
      <c:layout>
        <c:manualLayout>
          <c:xMode val="edge"/>
          <c:yMode val="edge"/>
          <c:x val="1.3575042233705358E-2"/>
          <c:y val="0.82921672504241695"/>
          <c:w val="0.82400471962692423"/>
          <c:h val="0.1538031292492146"/>
        </c:manualLayout>
      </c:layout>
      <c:overlay val="0"/>
      <c:txPr>
        <a:bodyPr/>
        <a:lstStyle/>
        <a:p>
          <a:pPr>
            <a:defRPr sz="2000" b="1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</c:sp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0555555555555558"/>
          <c:y val="4.6296296296296311E-3"/>
          <c:w val="0.7360430883639546"/>
          <c:h val="0.99537037037037035"/>
        </c:manualLayout>
      </c:layout>
      <c:pie3DChart>
        <c:varyColors val="1"/>
        <c:ser>
          <c:idx val="0"/>
          <c:order val="0"/>
          <c:explosion val="25"/>
          <c:dPt>
            <c:idx val="0"/>
            <c:bubble3D val="0"/>
            <c:spPr>
              <a:solidFill>
                <a:srgbClr val="FFFF00"/>
              </a:solidFill>
            </c:spPr>
          </c:dPt>
          <c:dPt>
            <c:idx val="1"/>
            <c:bubble3D val="0"/>
            <c:spPr>
              <a:solidFill>
                <a:srgbClr val="00B050"/>
              </a:solidFill>
            </c:spPr>
          </c:dPt>
          <c:dPt>
            <c:idx val="2"/>
            <c:bubble3D val="0"/>
            <c:spPr>
              <a:solidFill>
                <a:srgbClr val="FF0066"/>
              </a:solidFill>
            </c:spPr>
          </c:dPt>
          <c:dLbls>
            <c:dLbl>
              <c:idx val="0"/>
              <c:layout>
                <c:manualLayout>
                  <c:x val="-5.2053353647644914E-2"/>
                  <c:y val="7.5054683815426113E-2"/>
                </c:manualLayout>
              </c:layout>
              <c:tx>
                <c:rich>
                  <a:bodyPr/>
                  <a:lstStyle/>
                  <a:p>
                    <a:r>
                      <a:rPr lang="uk-UA" dirty="0" smtClean="0"/>
                      <a:t>4092</a:t>
                    </a:r>
                    <a:endParaRPr lang="en-US" dirty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uk-UA" smtClean="0"/>
                      <a:t>979</a:t>
                    </a:r>
                    <a:endParaRPr lang="en-US" dirty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3.554879772777305E-2"/>
                  <c:y val="-0.24632894240184244"/>
                </c:manualLayout>
              </c:layout>
              <c:tx>
                <c:rich>
                  <a:bodyPr/>
                  <a:lstStyle/>
                  <a:p>
                    <a:r>
                      <a:rPr lang="uk-UA" dirty="0" smtClean="0"/>
                      <a:t>6079</a:t>
                    </a:r>
                    <a:endParaRPr lang="en-US" dirty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uk-UA" dirty="0" smtClean="0"/>
                      <a:t>791</a:t>
                    </a:r>
                    <a:endParaRPr lang="en-US" dirty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0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Лист1!$A$39:$A$42</c:f>
              <c:strCache>
                <c:ptCount val="4"/>
                <c:pt idx="0">
                  <c:v>сільські райони</c:v>
                </c:pt>
                <c:pt idx="1">
                  <c:v>міста обл. підпор.</c:v>
                </c:pt>
                <c:pt idx="2">
                  <c:v>м. Харків</c:v>
                </c:pt>
                <c:pt idx="3">
                  <c:v>інші ЗНЗ</c:v>
                </c:pt>
              </c:strCache>
            </c:strRef>
          </c:cat>
          <c:val>
            <c:numRef>
              <c:f>Лист1!$B$39:$B$42</c:f>
              <c:numCache>
                <c:formatCode>General</c:formatCode>
                <c:ptCount val="4"/>
                <c:pt idx="0">
                  <c:v>4023</c:v>
                </c:pt>
                <c:pt idx="1">
                  <c:v>1216</c:v>
                </c:pt>
                <c:pt idx="2">
                  <c:v>5858</c:v>
                </c:pt>
                <c:pt idx="3">
                  <c:v>621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b"/>
      <c:layout>
        <c:manualLayout>
          <c:xMode val="edge"/>
          <c:yMode val="edge"/>
          <c:x val="1.8945756780402456E-2"/>
          <c:y val="0.80925998833479162"/>
          <c:w val="0.93710848643919553"/>
          <c:h val="0.19074001166520851"/>
        </c:manualLayout>
      </c:layout>
      <c:overlay val="0"/>
      <c:txPr>
        <a:bodyPr/>
        <a:lstStyle/>
        <a:p>
          <a:pPr>
            <a:defRPr sz="1800" b="1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zero"/>
    <c:showDLblsOverMax val="0"/>
  </c:chart>
  <c:externalData r:id="rId2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10063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634038" y="0"/>
            <a:ext cx="431165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31C68462-B286-4346-B353-1685985666AE}" type="datetimeFigureOut">
              <a:rPr lang="ru-RU"/>
              <a:pPr>
                <a:defRPr/>
              </a:pPr>
              <a:t>07.09.2016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6513513"/>
            <a:ext cx="4310063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634038" y="6513513"/>
            <a:ext cx="431165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0D6AF374-11BD-4C26-96D7-9ADEDC8E401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04877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12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/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0579E6-D8B0-4232-8557-C3C33114453E}" type="datetimeFigureOut">
              <a:rPr lang="ru-RU"/>
              <a:pPr>
                <a:defRPr/>
              </a:pPr>
              <a:t>07.09.2016</a:t>
            </a:fld>
            <a:endParaRPr lang="ru-RU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AD0898-6625-4F24-AEEE-A20EBCE1C1F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2C7FF3-E33D-4C22-9315-05FF03815EF8}" type="datetimeFigureOut">
              <a:rPr lang="ru-RU"/>
              <a:pPr>
                <a:defRPr/>
              </a:pPr>
              <a:t>07.09.2016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FEADAE-6999-4F87-8127-5A129CBC59B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271B18-E482-44DD-A162-FD3A75176330}" type="datetimeFigureOut">
              <a:rPr lang="ru-RU"/>
              <a:pPr>
                <a:defRPr/>
              </a:pPr>
              <a:t>07.09.2016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021B4A-811C-4A9B-8563-0CBC8900A56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07397E-D3D3-4063-AF74-48FCAC1B9B51}" type="datetimeFigureOut">
              <a:rPr lang="ru-RU"/>
              <a:pPr>
                <a:defRPr/>
              </a:pPr>
              <a:t>07.09.2016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498381-F61C-4974-B638-D1096703CE9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8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C59259-7AB0-4DC0-B8BA-06BB0147DAF6}" type="datetimeFigureOut">
              <a:rPr lang="ru-RU"/>
              <a:pPr>
                <a:defRPr/>
              </a:pPr>
              <a:t>07.09.2016</a:t>
            </a:fld>
            <a:endParaRPr lang="ru-RU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56675A-AAB1-4328-BC65-66CBA766CDF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DDEAB3-52B3-4666-A5C1-EFD84D702802}" type="datetimeFigureOut">
              <a:rPr lang="ru-RU"/>
              <a:pPr>
                <a:defRPr/>
              </a:pPr>
              <a:t>07.09.2016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BBE266-13A4-4EDA-9B64-612599224F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931645-E70A-431E-A06A-41B5B0B6FF04}" type="datetimeFigureOut">
              <a:rPr lang="ru-RU"/>
              <a:pPr>
                <a:defRPr/>
              </a:pPr>
              <a:t>07.09.2016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3A1E37-1AB4-4E2B-94AC-F13583F04A7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C0F916-A4F2-452F-B24A-4438969B7B1B}" type="datetimeFigureOut">
              <a:rPr lang="ru-RU"/>
              <a:pPr>
                <a:defRPr/>
              </a:pPr>
              <a:t>07.09.2016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BAAD23-58D1-42BC-B6D8-32E11BFED8E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DB26C4-43AA-48ED-B1AF-344B4F309406}" type="datetimeFigureOut">
              <a:rPr lang="ru-RU"/>
              <a:pPr>
                <a:defRPr/>
              </a:pPr>
              <a:t>07.09.2016</a:t>
            </a:fld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F870D4-0CFD-488E-98D6-506F3E7BAE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/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D7975C-9E91-4195-97EF-9064908FCE7C}" type="datetimeFigureOut">
              <a:rPr lang="ru-RU"/>
              <a:pPr>
                <a:defRPr/>
              </a:pPr>
              <a:t>07.09.2016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C04AA3-23D6-4821-914D-1C70E2C6C2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9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 rtlCol="0"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/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672197-6FFD-4DB2-8572-CB77F2408DBA}" type="datetimeFigureOut">
              <a:rPr lang="ru-RU"/>
              <a:pPr>
                <a:defRPr/>
              </a:pPr>
              <a:t>07.09.2016</a:t>
            </a:fld>
            <a:endParaRPr lang="ru-RU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6A4C31-C0E5-4B08-9D3A-493370EB98D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725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875" y="4371975"/>
            <a:ext cx="6511925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46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143000" y="731838"/>
            <a:ext cx="6400800" cy="3475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100" b="1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7B1054E-AA7E-44D8-9528-C8B201DB53F0}" type="datetimeFigureOut">
              <a:rPr lang="ru-RU"/>
              <a:pPr>
                <a:defRPr/>
              </a:pPr>
              <a:t>07.09.2016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172200"/>
            <a:ext cx="335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b="1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2A1FDDE-56DA-499A-BB5C-1FD435E09E9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pic>
        <p:nvPicPr>
          <p:cNvPr id="19473" name="Рисунок 10"/>
          <p:cNvPicPr>
            <a:picLocks noChangeAspect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4602163" y="0"/>
            <a:ext cx="4541837" cy="3405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Прямоугольник 11"/>
          <p:cNvSpPr/>
          <p:nvPr userDrawn="1"/>
        </p:nvSpPr>
        <p:spPr>
          <a:xfrm>
            <a:off x="7659688" y="1646238"/>
            <a:ext cx="1484312" cy="175895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74000">
                <a:schemeClr val="bg1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7" r:id="rId2"/>
    <p:sldLayoutId id="2147483709" r:id="rId3"/>
    <p:sldLayoutId id="2147483706" r:id="rId4"/>
    <p:sldLayoutId id="2147483705" r:id="rId5"/>
    <p:sldLayoutId id="2147483704" r:id="rId6"/>
    <p:sldLayoutId id="2147483703" r:id="rId7"/>
    <p:sldLayoutId id="2147483702" r:id="rId8"/>
    <p:sldLayoutId id="2147483710" r:id="rId9"/>
    <p:sldLayoutId id="2147483701" r:id="rId10"/>
    <p:sldLayoutId id="2147483700" r:id="rId11"/>
  </p:sldLayoutIdLst>
  <p:timing>
    <p:tnLst>
      <p:par>
        <p:cTn id="1" dur="indefinite" restart="never" nodeType="tmRoot"/>
      </p:par>
    </p:tnLst>
  </p:timing>
  <p:txStyles>
    <p:titleStyle>
      <a:lvl1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2pPr>
      <a:lvl3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3pPr>
      <a:lvl4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4pPr>
      <a:lvl5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200" kern="1200">
          <a:solidFill>
            <a:srgbClr val="404040"/>
          </a:solidFill>
          <a:latin typeface="+mn-lt"/>
          <a:ea typeface="+mn-ea"/>
          <a:cs typeface="+mn-cs"/>
        </a:defRPr>
      </a:lvl1pPr>
      <a:lvl2pPr marL="547688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000" kern="1200">
          <a:solidFill>
            <a:srgbClr val="404040"/>
          </a:solidFill>
          <a:latin typeface="+mn-lt"/>
          <a:ea typeface="+mn-ea"/>
          <a:cs typeface="+mn-cs"/>
        </a:defRPr>
      </a:lvl2pPr>
      <a:lvl3pPr marL="822325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kern="1200">
          <a:solidFill>
            <a:srgbClr val="404040"/>
          </a:solidFill>
          <a:latin typeface="+mn-lt"/>
          <a:ea typeface="+mn-ea"/>
          <a:cs typeface="+mn-cs"/>
        </a:defRPr>
      </a:lvl3pPr>
      <a:lvl4pPr marL="1096963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1600" kern="1200">
          <a:solidFill>
            <a:srgbClr val="404040"/>
          </a:solidFill>
          <a:latin typeface="+mn-lt"/>
          <a:ea typeface="+mn-ea"/>
          <a:cs typeface="+mn-cs"/>
        </a:defRPr>
      </a:lvl4pPr>
      <a:lvl5pPr marL="1389063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1400" kern="1200">
          <a:solidFill>
            <a:srgbClr val="404040"/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1.xls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19900" y="5998464"/>
            <a:ext cx="2324100" cy="491236"/>
          </a:xfrm>
        </p:spPr>
        <p:txBody>
          <a:bodyPr/>
          <a:lstStyle/>
          <a:p>
            <a:r>
              <a:rPr lang="uk-UA" altLang="ru-RU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</a:rPr>
              <a:t>Сєрікова Л.М.</a:t>
            </a:r>
            <a:endParaRPr lang="ru-RU" altLang="ru-RU" sz="2000" b="1" dirty="0" smtClean="0">
              <a:solidFill>
                <a:schemeClr val="tx1">
                  <a:lumMod val="65000"/>
                  <a:lumOff val="35000"/>
                </a:schemeClr>
              </a:solidFill>
              <a:latin typeface="Times New Roman" pitchFamily="18" charset="0"/>
            </a:endParaRPr>
          </a:p>
          <a:p>
            <a:endParaRPr lang="ru-RU" dirty="0" smtClean="0"/>
          </a:p>
        </p:txBody>
      </p:sp>
      <p:sp>
        <p:nvSpPr>
          <p:cNvPr id="14339" name="Прямоугольник 7"/>
          <p:cNvSpPr>
            <a:spLocks noChangeArrowheads="1"/>
          </p:cNvSpPr>
          <p:nvPr/>
        </p:nvSpPr>
        <p:spPr bwMode="auto">
          <a:xfrm>
            <a:off x="495300" y="1651000"/>
            <a:ext cx="8267700" cy="2693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endParaRPr lang="uk-UA" altLang="ru-RU" sz="900" b="1" dirty="0">
              <a:solidFill>
                <a:srgbClr val="FF0000"/>
              </a:solidFill>
              <a:latin typeface="Times New Roman" pitchFamily="18" charset="0"/>
            </a:endParaRPr>
          </a:p>
          <a:p>
            <a:pPr algn="ctr"/>
            <a:r>
              <a:rPr lang="uk-UA" sz="40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Про </a:t>
            </a:r>
            <a:r>
              <a:rPr lang="uk-UA" sz="4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організований початок </a:t>
            </a:r>
          </a:p>
          <a:p>
            <a:pPr algn="ctr"/>
            <a:r>
              <a:rPr lang="uk-UA" sz="4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2016/2017 навчального </a:t>
            </a:r>
            <a:r>
              <a:rPr lang="uk-UA" sz="40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року </a:t>
            </a:r>
            <a:endParaRPr lang="uk-UA" sz="4000" b="1" i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uk-UA" sz="4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uk-UA" sz="40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загальноосвітніх навчальних закладах Харківської області</a:t>
            </a:r>
            <a:endParaRPr lang="ru-RU" sz="40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anose="02020603050405020304" pitchFamily="18" charset="0"/>
            </a:endParaRPr>
          </a:p>
        </p:txBody>
      </p:sp>
      <p:pic>
        <p:nvPicPr>
          <p:cNvPr id="19458" name="Picture 2" descr="C:\Users\serikova\Desktop\зв  _2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9724" y="176135"/>
            <a:ext cx="2593276" cy="18396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/>
          </p:cNvSpPr>
          <p:nvPr>
            <p:ph type="title" idx="4294967295"/>
          </p:nvPr>
        </p:nvSpPr>
        <p:spPr>
          <a:xfrm>
            <a:off x="1392703" y="274639"/>
            <a:ext cx="6274189" cy="741362"/>
          </a:xfrm>
        </p:spPr>
        <p:txBody>
          <a:bodyPr/>
          <a:lstStyle/>
          <a:p>
            <a:pPr marL="0" indent="0" algn="ctr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uk-UA" sz="3200" dirty="0" smtClean="0">
                <a:solidFill>
                  <a:srgbClr val="FF0000"/>
                </a:solidFill>
                <a:latin typeface="Times New Roman" pitchFamily="18" charset="0"/>
              </a:rPr>
              <a:t>Набір учнів до 10-х класів</a:t>
            </a:r>
            <a:br>
              <a:rPr lang="uk-UA" sz="3200" dirty="0" smtClean="0">
                <a:solidFill>
                  <a:srgbClr val="FF0000"/>
                </a:solidFill>
                <a:latin typeface="Times New Roman" pitchFamily="18" charset="0"/>
              </a:rPr>
            </a:br>
            <a:endParaRPr lang="ru-RU" sz="3200" dirty="0" smtClean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8" name="Oval 4"/>
          <p:cNvSpPr txBox="1">
            <a:spLocks noChangeArrowheads="1"/>
          </p:cNvSpPr>
          <p:nvPr/>
        </p:nvSpPr>
        <p:spPr>
          <a:xfrm>
            <a:off x="773113" y="1249363"/>
            <a:ext cx="2878137" cy="1725612"/>
          </a:xfrm>
          <a:prstGeom prst="ellipse">
            <a:avLst/>
          </a:prstGeom>
          <a:gradFill rotWithShape="1">
            <a:gsLst>
              <a:gs pos="0">
                <a:srgbClr val="00B0F0"/>
              </a:gs>
              <a:gs pos="100000">
                <a:srgbClr val="CCFFCC"/>
              </a:gs>
            </a:gsLst>
            <a:path path="shape">
              <a:fillToRect l="50000" t="50000" r="50000" b="50000"/>
            </a:path>
          </a:gradFill>
          <a:ln w="57150">
            <a:solidFill>
              <a:schemeClr val="accent1">
                <a:lumMod val="75000"/>
              </a:schemeClr>
            </a:solidFill>
            <a:round/>
          </a:ln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Aft>
                <a:spcPts val="0"/>
              </a:spcAft>
              <a:buFont typeface="Arial" charset="0"/>
              <a:buNone/>
              <a:defRPr/>
            </a:pPr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прогноз</a:t>
            </a:r>
          </a:p>
          <a:p>
            <a:pPr algn="ctr" fontAlgn="auto">
              <a:spcAft>
                <a:spcPts val="0"/>
              </a:spcAft>
              <a:buFont typeface="Arial" charset="0"/>
              <a:buNone/>
              <a:defRPr/>
            </a:pPr>
            <a:r>
              <a:rPr lang="uk-UA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12396</a:t>
            </a:r>
            <a:endParaRPr lang="ru-RU" sz="32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2" name="Диаграмма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03617222"/>
              </p:ext>
            </p:extLst>
          </p:nvPr>
        </p:nvGraphicFramePr>
        <p:xfrm>
          <a:off x="1436914" y="2667000"/>
          <a:ext cx="6208485" cy="39498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/>
          </p:cNvSpPr>
          <p:nvPr>
            <p:ph type="title" idx="4294967295"/>
          </p:nvPr>
        </p:nvSpPr>
        <p:spPr>
          <a:xfrm>
            <a:off x="863600" y="274638"/>
            <a:ext cx="8280400" cy="987425"/>
          </a:xfrm>
        </p:spPr>
        <p:txBody>
          <a:bodyPr/>
          <a:lstStyle/>
          <a:p>
            <a:pPr marL="0" indent="0" algn="ctr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uk-UA" sz="3200" dirty="0" smtClean="0">
                <a:solidFill>
                  <a:srgbClr val="FF3300"/>
                </a:solidFill>
                <a:latin typeface="Times New Roman" pitchFamily="18" charset="0"/>
              </a:rPr>
              <a:t>Виконання плану набору до </a:t>
            </a:r>
            <a:r>
              <a:rPr lang="uk-UA" sz="3200" dirty="0" smtClean="0">
                <a:solidFill>
                  <a:srgbClr val="FF0000"/>
                </a:solidFill>
                <a:latin typeface="Times New Roman" pitchFamily="18" charset="0"/>
              </a:rPr>
              <a:t>10 класу </a:t>
            </a:r>
            <a:r>
              <a:rPr lang="uk-UA" sz="3200" dirty="0" smtClean="0">
                <a:solidFill>
                  <a:srgbClr val="FF3300"/>
                </a:solidFill>
                <a:latin typeface="Times New Roman" pitchFamily="18" charset="0"/>
              </a:rPr>
              <a:t/>
            </a:r>
            <a:br>
              <a:rPr lang="uk-UA" sz="3200" dirty="0" smtClean="0">
                <a:solidFill>
                  <a:srgbClr val="FF3300"/>
                </a:solidFill>
                <a:latin typeface="Times New Roman" pitchFamily="18" charset="0"/>
              </a:rPr>
            </a:br>
            <a:endParaRPr lang="ru-RU" sz="3200" dirty="0" smtClean="0">
              <a:solidFill>
                <a:srgbClr val="FF3300"/>
              </a:solidFill>
              <a:latin typeface="Times New Roman" pitchFamily="18" charset="0"/>
            </a:endParaRPr>
          </a:p>
        </p:txBody>
      </p:sp>
      <p:sp>
        <p:nvSpPr>
          <p:cNvPr id="3" name="Прямоугольный треугольник 2"/>
          <p:cNvSpPr/>
          <p:nvPr/>
        </p:nvSpPr>
        <p:spPr>
          <a:xfrm>
            <a:off x="90488" y="5524500"/>
            <a:ext cx="1081087" cy="1185863"/>
          </a:xfrm>
          <a:prstGeom prst="rtTriangle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44000">
                <a:srgbClr val="241CC8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solidFill>
              <a:srgbClr val="241C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4954342"/>
              </p:ext>
            </p:extLst>
          </p:nvPr>
        </p:nvGraphicFramePr>
        <p:xfrm>
          <a:off x="293689" y="1282700"/>
          <a:ext cx="7605711" cy="4834731"/>
        </p:xfrm>
        <a:graphic>
          <a:graphicData uri="http://schemas.openxmlformats.org/drawingml/2006/table">
            <a:tbl>
              <a:tblPr/>
              <a:tblGrid>
                <a:gridCol w="1916111"/>
                <a:gridCol w="1410960"/>
                <a:gridCol w="1438733"/>
                <a:gridCol w="1449801"/>
                <a:gridCol w="1390106"/>
              </a:tblGrid>
              <a:tr h="96596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район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План набору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10-й клас 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зараховано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 10.08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зараховано</a:t>
                      </a: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 01.09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до плану набору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</a:tr>
              <a:tr h="316731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kumimoji="0" lang="ru-RU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Балаклійський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461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392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375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81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</a:tr>
              <a:tr h="3778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kumimoji="0" lang="ru-RU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Барвінківський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102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85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</a:pPr>
                      <a:r>
                        <a:rPr lang="ru-RU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</a:t>
                      </a:r>
                      <a:endParaRPr lang="ru-RU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86,2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</a:tr>
              <a:tr h="3778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Близнюківський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135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101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</a:pPr>
                      <a:r>
                        <a:rPr lang="ru-RU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102</a:t>
                      </a:r>
                      <a:endParaRPr lang="ru-RU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75,5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</a:tr>
              <a:tr h="3778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Дворічанський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98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89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</a:pPr>
                      <a:r>
                        <a:rPr lang="ru-RU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</a:t>
                      </a:r>
                      <a:endParaRPr lang="ru-RU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95,9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</a:tr>
              <a:tr h="3778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Зміївський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337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291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</a:pPr>
                      <a:r>
                        <a:rPr lang="ru-RU" sz="20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281</a:t>
                      </a:r>
                      <a:endParaRPr lang="ru-RU" sz="20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83,3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</a:tr>
              <a:tr h="3778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Куп’янський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72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63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</a:pPr>
                      <a:r>
                        <a:rPr lang="ru-RU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</a:t>
                      </a:r>
                      <a:endParaRPr lang="ru-RU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93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</a:tr>
              <a:tr h="3778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Лозівський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124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107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</a:pPr>
                      <a:r>
                        <a:rPr lang="ru-RU" sz="20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</a:t>
                      </a:r>
                      <a:endParaRPr lang="ru-RU" sz="20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77,4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</a:tr>
              <a:tr h="3778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Первомайський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64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56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</a:pPr>
                      <a:r>
                        <a:rPr lang="ru-RU" sz="20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</a:t>
                      </a:r>
                      <a:endParaRPr lang="ru-RU" sz="20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78,1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</a:tr>
              <a:tr h="381977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Харківський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709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581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</a:pPr>
                      <a:r>
                        <a:rPr lang="ru-RU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651</a:t>
                      </a:r>
                      <a:endParaRPr lang="ru-RU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91,8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</a:tr>
              <a:tr h="211016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Шевченківський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84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61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</a:pPr>
                      <a:r>
                        <a:rPr lang="ru-RU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</a:t>
                      </a:r>
                      <a:endParaRPr lang="ru-RU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78,5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</a:tr>
            </a:tbl>
          </a:graphicData>
        </a:graphic>
      </p:graphicFrame>
      <p:sp>
        <p:nvSpPr>
          <p:cNvPr id="6" name="Стрелка вправо 5"/>
          <p:cNvSpPr/>
          <p:nvPr/>
        </p:nvSpPr>
        <p:spPr>
          <a:xfrm>
            <a:off x="4972930" y="2395220"/>
            <a:ext cx="520504" cy="302456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0000"/>
              </a:solidFill>
            </a:endParaRPr>
          </a:p>
        </p:txBody>
      </p:sp>
      <p:sp>
        <p:nvSpPr>
          <p:cNvPr id="8" name="Стрелка вправо 7"/>
          <p:cNvSpPr/>
          <p:nvPr/>
        </p:nvSpPr>
        <p:spPr>
          <a:xfrm>
            <a:off x="4972930" y="3940126"/>
            <a:ext cx="520504" cy="302456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0000"/>
              </a:solidFill>
            </a:endParaRPr>
          </a:p>
        </p:txBody>
      </p:sp>
      <p:sp>
        <p:nvSpPr>
          <p:cNvPr id="9" name="Стрелка вправо 8"/>
          <p:cNvSpPr/>
          <p:nvPr/>
        </p:nvSpPr>
        <p:spPr>
          <a:xfrm>
            <a:off x="4972930" y="4725572"/>
            <a:ext cx="520504" cy="302456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0000"/>
              </a:solidFill>
            </a:endParaRPr>
          </a:p>
        </p:txBody>
      </p:sp>
      <p:sp>
        <p:nvSpPr>
          <p:cNvPr id="10" name="Стрелка вправо 9"/>
          <p:cNvSpPr/>
          <p:nvPr/>
        </p:nvSpPr>
        <p:spPr>
          <a:xfrm>
            <a:off x="4972930" y="5135684"/>
            <a:ext cx="520504" cy="302456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0000"/>
              </a:solidFill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67759"/>
              </p:ext>
            </p:extLst>
          </p:nvPr>
        </p:nvGraphicFramePr>
        <p:xfrm>
          <a:off x="7950200" y="2363085"/>
          <a:ext cx="622300" cy="33493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2300"/>
              </a:tblGrid>
              <a:tr h="627546">
                <a:tc>
                  <a:txBody>
                    <a:bodyPr/>
                    <a:lstStyle/>
                    <a:p>
                      <a:r>
                        <a:rPr lang="uk-UA" sz="18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- 17</a:t>
                      </a:r>
                      <a:endParaRPr lang="ru-RU" sz="1800" b="1" dirty="0">
                        <a:solidFill>
                          <a:schemeClr val="accent6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ru-RU" sz="800" b="1" dirty="0">
                        <a:solidFill>
                          <a:schemeClr val="accent6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ru-RU" sz="1800" b="1" dirty="0">
                        <a:solidFill>
                          <a:schemeClr val="accent6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</a:tr>
              <a:tr h="181556">
                <a:tc>
                  <a:txBody>
                    <a:bodyPr/>
                    <a:lstStyle/>
                    <a:p>
                      <a:endParaRPr lang="ru-RU" sz="1800" b="1" dirty="0">
                        <a:solidFill>
                          <a:schemeClr val="accent6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</a:tr>
              <a:tr h="370264">
                <a:tc>
                  <a:txBody>
                    <a:bodyPr/>
                    <a:lstStyle/>
                    <a:p>
                      <a:r>
                        <a:rPr lang="uk-UA" sz="18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- 10</a:t>
                      </a:r>
                      <a:endParaRPr lang="ru-RU" sz="1800" b="1" dirty="0">
                        <a:solidFill>
                          <a:schemeClr val="accent6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</a:tr>
              <a:tr h="492282">
                <a:tc>
                  <a:txBody>
                    <a:bodyPr/>
                    <a:lstStyle/>
                    <a:p>
                      <a:endParaRPr lang="ru-RU" sz="1800" b="1" dirty="0">
                        <a:solidFill>
                          <a:schemeClr val="accent6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</a:tr>
              <a:tr h="882266"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uk-UA" sz="18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- 11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uk-UA" sz="18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 6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endParaRPr lang="ru-RU" sz="1800" b="1" dirty="0">
                        <a:solidFill>
                          <a:schemeClr val="accent6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" dur="2000" fill="hold"/>
                                        <p:tgtEl>
                                          <p:spTgt spid="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000"/>
                            </p:stCondLst>
                            <p:childTnLst>
                              <p:par>
                                <p:cTn id="11" presetID="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2000" fill="hold"/>
                                        <p:tgtEl>
                                          <p:spTgt spid="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6000"/>
                            </p:stCondLst>
                            <p:childTnLst>
                              <p:par>
                                <p:cTn id="14" presetID="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5" dur="2000" fill="hold"/>
                                        <p:tgtEl>
                                          <p:spTgt spid="1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9" grpId="0" animBg="1"/>
      <p:bldP spid="1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/>
          </p:cNvSpPr>
          <p:nvPr>
            <p:ph type="title" idx="4294967295"/>
          </p:nvPr>
        </p:nvSpPr>
        <p:spPr>
          <a:xfrm>
            <a:off x="1789114" y="254000"/>
            <a:ext cx="6530922" cy="762000"/>
          </a:xfrm>
        </p:spPr>
        <p:txBody>
          <a:bodyPr>
            <a:normAutofit/>
          </a:bodyPr>
          <a:lstStyle/>
          <a:p>
            <a:pPr marL="0" indent="0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uk-UA" sz="3600" dirty="0" smtClean="0">
                <a:solidFill>
                  <a:srgbClr val="FF0000"/>
                </a:solidFill>
                <a:latin typeface="Times New Roman" pitchFamily="18" charset="0"/>
              </a:rPr>
              <a:t>Нагадування:</a:t>
            </a:r>
            <a:endParaRPr lang="ru-RU" sz="3600" dirty="0" smtClean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18434" name="Rectangle 3"/>
          <p:cNvSpPr>
            <a:spLocks noGrp="1"/>
          </p:cNvSpPr>
          <p:nvPr>
            <p:ph type="body" idx="4294967295"/>
          </p:nvPr>
        </p:nvSpPr>
        <p:spPr>
          <a:xfrm>
            <a:off x="609600" y="1219200"/>
            <a:ext cx="8534400" cy="5118101"/>
          </a:xfrm>
        </p:spPr>
        <p:txBody>
          <a:bodyPr rtlCol="0">
            <a:normAutofit/>
          </a:bodyPr>
          <a:lstStyle/>
          <a:p>
            <a:pPr marL="45720" indent="0" fontAlgn="auto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uk-UA" sz="2800" b="1" u="sng" dirty="0" smtClean="0">
                <a:solidFill>
                  <a:srgbClr val="FF0000"/>
                </a:solidFill>
                <a:latin typeface="Times New Roman" pitchFamily="18" charset="0"/>
              </a:rPr>
              <a:t>Щосереди</a:t>
            </a:r>
            <a:r>
              <a:rPr lang="uk-UA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</a:rPr>
              <a:t> </a:t>
            </a:r>
            <a:r>
              <a:rPr lang="uk-UA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</a:rPr>
              <a:t>на порталі </a:t>
            </a:r>
            <a:r>
              <a:rPr lang="uk-UA" sz="2800" b="1" dirty="0" smtClean="0">
                <a:solidFill>
                  <a:srgbClr val="FF0000"/>
                </a:solidFill>
                <a:latin typeface="Times New Roman" pitchFamily="18" charset="0"/>
              </a:rPr>
              <a:t>ІСУО</a:t>
            </a:r>
            <a:r>
              <a:rPr lang="uk-UA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</a:rPr>
              <a:t> Харківської області</a:t>
            </a:r>
            <a:r>
              <a:rPr lang="uk-UA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</a:rPr>
              <a:t> до</a:t>
            </a:r>
            <a:r>
              <a:rPr lang="uk-UA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</a:rPr>
              <a:t> </a:t>
            </a:r>
            <a:r>
              <a:rPr lang="uk-UA" sz="2800" b="1" dirty="0" smtClean="0">
                <a:solidFill>
                  <a:srgbClr val="FF0000"/>
                </a:solidFill>
                <a:latin typeface="Times New Roman" pitchFamily="18" charset="0"/>
              </a:rPr>
              <a:t>11.00 години</a:t>
            </a:r>
            <a:r>
              <a:rPr lang="uk-UA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</a:rPr>
              <a:t> </a:t>
            </a:r>
            <a:r>
              <a:rPr lang="uk-UA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</a:rPr>
              <a:t>заповнюються дані районів та міст обласного підпорядкування щодо відвідування учнями навчальних занять</a:t>
            </a:r>
          </a:p>
          <a:p>
            <a:pPr indent="-182880" fontAlgn="auto">
              <a:buClr>
                <a:schemeClr val="accent6">
                  <a:lumMod val="75000"/>
                </a:schemeClr>
              </a:buClr>
              <a:buFont typeface="Arial" charset="0"/>
              <a:buNone/>
              <a:defRPr/>
            </a:pPr>
            <a:endParaRPr lang="ru-RU" sz="2000" dirty="0" smtClean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</a:endParaRPr>
          </a:p>
          <a:p>
            <a:pPr marL="45720" indent="0" fontAlgn="auto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uk-UA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</a:rPr>
              <a:t>Інформацію про учнів, які не відвідують навчальний заклад без поважної причини, надавати до відділу дошкільної, загальної середньої, корекційної та позашкільної освіти з усіма підтверджуючими документами</a:t>
            </a:r>
            <a:endParaRPr lang="ru-RU" sz="2800" dirty="0" smtClean="0">
              <a:solidFill>
                <a:schemeClr val="tx1">
                  <a:lumMod val="85000"/>
                  <a:lumOff val="15000"/>
                </a:schemeClr>
              </a:solidFill>
              <a:latin typeface="Times New Roman" pitchFamily="18" charset="0"/>
            </a:endParaRPr>
          </a:p>
        </p:txBody>
      </p:sp>
      <p:pic>
        <p:nvPicPr>
          <p:cNvPr id="34819" name="Picture 4" descr="5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56325" y="5589588"/>
            <a:ext cx="2835275" cy="111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/>
          </p:cNvSpPr>
          <p:nvPr>
            <p:ph type="title" idx="4294967295"/>
          </p:nvPr>
        </p:nvSpPr>
        <p:spPr>
          <a:xfrm>
            <a:off x="502417" y="152400"/>
            <a:ext cx="7244861" cy="1044575"/>
          </a:xfrm>
        </p:spPr>
        <p:txBody>
          <a:bodyPr/>
          <a:lstStyle/>
          <a:p>
            <a:pPr marL="0" indent="0" algn="ctr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uk-UA" sz="3200" dirty="0" smtClean="0">
                <a:solidFill>
                  <a:srgbClr val="FF0000"/>
                </a:solidFill>
                <a:latin typeface="Times New Roman" pitchFamily="18" charset="0"/>
              </a:rPr>
              <a:t>Охоплення дітей шкільного віку навчанням</a:t>
            </a:r>
            <a:endParaRPr lang="ru-RU" sz="3200" dirty="0" smtClean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35842" name="Rectangle 3"/>
          <p:cNvSpPr>
            <a:spLocks noGrp="1"/>
          </p:cNvSpPr>
          <p:nvPr>
            <p:ph type="body" sz="half" idx="4294967295"/>
          </p:nvPr>
        </p:nvSpPr>
        <p:spPr>
          <a:xfrm>
            <a:off x="0" y="1600200"/>
            <a:ext cx="4038600" cy="4525963"/>
          </a:xfrm>
        </p:spPr>
        <p:txBody>
          <a:bodyPr/>
          <a:lstStyle/>
          <a:p>
            <a:pPr>
              <a:buFont typeface="Arial" charset="0"/>
              <a:buNone/>
            </a:pPr>
            <a:endParaRPr lang="uk-UA" sz="2800" smtClean="0"/>
          </a:p>
          <a:p>
            <a:pPr>
              <a:buFont typeface="Arial" charset="0"/>
              <a:buNone/>
            </a:pPr>
            <a:endParaRPr lang="uk-UA" sz="2800" smtClean="0"/>
          </a:p>
          <a:p>
            <a:pPr>
              <a:buFont typeface="Arial" charset="0"/>
              <a:buNone/>
            </a:pPr>
            <a:endParaRPr lang="uk-UA" sz="2800" smtClean="0"/>
          </a:p>
          <a:p>
            <a:pPr>
              <a:buFont typeface="Arial" charset="0"/>
              <a:buNone/>
            </a:pPr>
            <a:endParaRPr lang="uk-UA" sz="2800" smtClean="0"/>
          </a:p>
          <a:p>
            <a:pPr>
              <a:buFont typeface="Arial" charset="0"/>
              <a:buNone/>
            </a:pPr>
            <a:endParaRPr lang="uk-UA" sz="2800" smtClean="0"/>
          </a:p>
          <a:p>
            <a:pPr>
              <a:buFont typeface="Arial" charset="0"/>
              <a:buNone/>
            </a:pPr>
            <a:endParaRPr lang="uk-UA" sz="2800" smtClean="0"/>
          </a:p>
          <a:p>
            <a:pPr>
              <a:buFont typeface="Arial" charset="0"/>
              <a:buNone/>
            </a:pPr>
            <a:endParaRPr lang="ru-RU" sz="2800" smtClean="0"/>
          </a:p>
        </p:txBody>
      </p:sp>
      <p:sp>
        <p:nvSpPr>
          <p:cNvPr id="19459" name="Rectangle 5"/>
          <p:cNvSpPr>
            <a:spLocks noGrp="1"/>
          </p:cNvSpPr>
          <p:nvPr>
            <p:ph type="body" sz="half" idx="4294967295"/>
          </p:nvPr>
        </p:nvSpPr>
        <p:spPr>
          <a:xfrm>
            <a:off x="311150" y="1647825"/>
            <a:ext cx="8450263" cy="4683125"/>
          </a:xfrm>
        </p:spPr>
        <p:txBody>
          <a:bodyPr rtlCol="0">
            <a:normAutofit lnSpcReduction="10000"/>
          </a:bodyPr>
          <a:lstStyle/>
          <a:p>
            <a:pPr indent="-182880" fontAlgn="auto">
              <a:buClr>
                <a:schemeClr val="accent6">
                  <a:lumMod val="75000"/>
                </a:schemeClr>
              </a:buClr>
              <a:buFont typeface="Arial" charset="0"/>
              <a:buNone/>
              <a:defRPr/>
            </a:pPr>
            <a:r>
              <a:rPr lang="uk-UA" sz="2400" b="1" dirty="0" smtClean="0">
                <a:solidFill>
                  <a:srgbClr val="003300"/>
                </a:solidFill>
                <a:latin typeface="Times New Roman" pitchFamily="18" charset="0"/>
              </a:rPr>
              <a:t>        Звіт  надається  до   Департаменту науки і освіти Харківської обласної державної адміністрації  до   </a:t>
            </a:r>
            <a:r>
              <a:rPr lang="uk-UA" sz="2400" b="1" dirty="0" smtClean="0">
                <a:solidFill>
                  <a:srgbClr val="FF0000"/>
                </a:solidFill>
                <a:latin typeface="Times New Roman" pitchFamily="18" charset="0"/>
              </a:rPr>
              <a:t>30.09.2016</a:t>
            </a:r>
          </a:p>
          <a:p>
            <a:pPr indent="-182880" fontAlgn="auto">
              <a:buClr>
                <a:schemeClr val="accent6">
                  <a:lumMod val="75000"/>
                </a:schemeClr>
              </a:buClr>
              <a:buFont typeface="Arial" charset="0"/>
              <a:buNone/>
              <a:defRPr/>
            </a:pPr>
            <a:endParaRPr lang="uk-UA" sz="2800" b="1" dirty="0" smtClean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</a:endParaRPr>
          </a:p>
          <a:p>
            <a:pPr indent="-182880" fontAlgn="auto">
              <a:buClr>
                <a:schemeClr val="accent6">
                  <a:lumMod val="75000"/>
                </a:schemeClr>
              </a:buClr>
              <a:buFont typeface="Arial" charset="0"/>
              <a:buNone/>
              <a:defRPr/>
            </a:pPr>
            <a:r>
              <a:rPr lang="uk-UA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</a:rPr>
              <a:t>    </a:t>
            </a:r>
          </a:p>
          <a:p>
            <a:pPr indent="-182880" fontAlgn="auto">
              <a:buClr>
                <a:schemeClr val="accent6">
                  <a:lumMod val="75000"/>
                </a:schemeClr>
              </a:buClr>
              <a:buFont typeface="Arial" charset="0"/>
              <a:buNone/>
              <a:defRPr/>
            </a:pPr>
            <a:endParaRPr lang="uk-UA" sz="2800" b="1" dirty="0" smtClean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</a:endParaRPr>
          </a:p>
          <a:p>
            <a:pPr indent="-182880" fontAlgn="auto">
              <a:buClr>
                <a:schemeClr val="accent6">
                  <a:lumMod val="75000"/>
                </a:schemeClr>
              </a:buClr>
              <a:buFont typeface="Arial" charset="0"/>
              <a:buNone/>
              <a:defRPr/>
            </a:pPr>
            <a:endParaRPr lang="uk-UA" sz="2800" b="1" dirty="0" smtClean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</a:endParaRPr>
          </a:p>
          <a:p>
            <a:pPr indent="-182880" fontAlgn="auto">
              <a:buClr>
                <a:schemeClr val="accent6">
                  <a:lumMod val="75000"/>
                </a:schemeClr>
              </a:buClr>
              <a:buFont typeface="Arial" charset="0"/>
              <a:buNone/>
              <a:defRPr/>
            </a:pPr>
            <a:r>
              <a:rPr lang="uk-UA" sz="2400" b="1" dirty="0" smtClean="0">
                <a:solidFill>
                  <a:schemeClr val="hlink"/>
                </a:solidFill>
                <a:latin typeface="Times New Roman" pitchFamily="18" charset="0"/>
              </a:rPr>
              <a:t>    </a:t>
            </a:r>
            <a:endParaRPr lang="uk-UA" sz="2400" b="1" dirty="0" smtClean="0">
              <a:solidFill>
                <a:schemeClr val="bg2">
                  <a:lumMod val="25000"/>
                </a:schemeClr>
              </a:solidFill>
              <a:latin typeface="Times New Roman" pitchFamily="18" charset="0"/>
            </a:endParaRPr>
          </a:p>
          <a:p>
            <a:pPr indent="-182880" fontAlgn="auto">
              <a:buClr>
                <a:schemeClr val="accent6">
                  <a:lumMod val="75000"/>
                </a:schemeClr>
              </a:buClr>
              <a:buFont typeface="Arial" charset="0"/>
              <a:buNone/>
              <a:defRPr/>
            </a:pPr>
            <a:r>
              <a:rPr lang="uk-UA" sz="24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</a:rPr>
              <a:t>   У звітах не враховуються учні, які прибули із Луганської та Донецької областей</a:t>
            </a:r>
            <a:endParaRPr lang="ru-RU" sz="2400" b="1" dirty="0" smtClean="0">
              <a:solidFill>
                <a:schemeClr val="bg2">
                  <a:lumMod val="25000"/>
                </a:schemeClr>
              </a:solidFill>
              <a:latin typeface="Times New Roman" pitchFamily="18" charset="0"/>
            </a:endParaRPr>
          </a:p>
        </p:txBody>
      </p:sp>
      <p:sp>
        <p:nvSpPr>
          <p:cNvPr id="19461" name="Rectangle 6"/>
          <p:cNvSpPr>
            <a:spLocks noChangeArrowheads="1"/>
          </p:cNvSpPr>
          <p:nvPr/>
        </p:nvSpPr>
        <p:spPr bwMode="auto">
          <a:xfrm>
            <a:off x="2609850" y="3048000"/>
            <a:ext cx="3695700" cy="13335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88900">
            <a:solidFill>
              <a:srgbClr val="00206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ЗВІТ: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77-РВК</a:t>
            </a:r>
            <a:endParaRPr lang="ru-RU" sz="28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Стрелка вниз 1"/>
          <p:cNvSpPr/>
          <p:nvPr/>
        </p:nvSpPr>
        <p:spPr>
          <a:xfrm>
            <a:off x="4278313" y="2311400"/>
            <a:ext cx="279400" cy="60960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1385888"/>
            <a:ext cx="5940425" cy="2820987"/>
          </a:xfrm>
        </p:spPr>
        <p:txBody>
          <a:bodyPr rtlCol="0">
            <a:normAutofit/>
          </a:bodyPr>
          <a:lstStyle/>
          <a:p>
            <a:pPr marL="0" indent="0" algn="ctr" fontAlgn="auto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endParaRPr lang="uk-UA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 algn="ctr" fontAlgn="auto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endParaRPr lang="uk-UA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 algn="ctr" fontAlgn="auto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uk-UA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uk-UA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Дякую за увагу! </a:t>
            </a:r>
            <a:endParaRPr lang="ru-RU" sz="36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Подзаголовок 4"/>
          <p:cNvSpPr>
            <a:spLocks noGrp="1"/>
          </p:cNvSpPr>
          <p:nvPr>
            <p:ph type="subTitle" idx="1"/>
          </p:nvPr>
        </p:nvSpPr>
        <p:spPr>
          <a:xfrm>
            <a:off x="127000" y="88900"/>
            <a:ext cx="9017000" cy="1143000"/>
          </a:xfrm>
        </p:spPr>
        <p:txBody>
          <a:bodyPr>
            <a:normAutofit lnSpcReduction="10000"/>
          </a:bodyPr>
          <a:lstStyle/>
          <a:p>
            <a:pPr algn="ctr"/>
            <a:r>
              <a:rPr lang="uk-UA" altLang="ru-RU" sz="3600" b="1" smtClean="0">
                <a:latin typeface="Times New Roman" pitchFamily="18" charset="0"/>
              </a:rPr>
              <a:t>Порівняльна діаграма кількості першокласників</a:t>
            </a:r>
            <a:endParaRPr lang="ru-RU" sz="360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5362" name="Диаграмма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43761863"/>
              </p:ext>
            </p:extLst>
          </p:nvPr>
        </p:nvGraphicFramePr>
        <p:xfrm>
          <a:off x="127000" y="1206500"/>
          <a:ext cx="8928100" cy="556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97" name="Диаграмма" r:id="rId3" imgW="8924741" imgH="5562584" progId="Excel.Chart.8">
                  <p:embed/>
                </p:oleObj>
              </mc:Choice>
              <mc:Fallback>
                <p:oleObj name="Диаграмма" r:id="rId3" imgW="8924741" imgH="5562584" progId="Excel.Chart.8">
                  <p:embed/>
                  <p:pic>
                    <p:nvPicPr>
                      <p:cNvPr id="0" name="Диаграмма 7"/>
                      <p:cNvPicPr>
                        <a:picLocks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7000" y="1206500"/>
                        <a:ext cx="8928100" cy="5562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203200" y="0"/>
            <a:ext cx="7518400" cy="1612900"/>
          </a:xfrm>
        </p:spPr>
        <p:txBody>
          <a:bodyPr/>
          <a:lstStyle/>
          <a:p>
            <a:pPr marL="0" indent="0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uk-UA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Кількість першокласників у </a:t>
            </a:r>
            <a:r>
              <a:rPr lang="uk-UA" sz="4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uk-UA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016/2017</a:t>
            </a:r>
            <a:r>
              <a:rPr lang="uk-UA" sz="4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навчальному році</a:t>
            </a:r>
            <a:endParaRPr lang="ru-RU" sz="4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7006322"/>
              </p:ext>
            </p:extLst>
          </p:nvPr>
        </p:nvGraphicFramePr>
        <p:xfrm>
          <a:off x="467984" y="1917895"/>
          <a:ext cx="7849773" cy="44875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Picture 1" descr="C:\Users\serikova\Desktop\САЙТ 1 вересня\Барвінківський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47821" y="1370166"/>
            <a:ext cx="3096179" cy="41284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68300" y="0"/>
            <a:ext cx="8559800" cy="1536700"/>
          </a:xfrm>
        </p:spPr>
        <p:txBody>
          <a:bodyPr>
            <a:normAutofit/>
          </a:bodyPr>
          <a:lstStyle/>
          <a:p>
            <a:pPr marL="0" indent="0" algn="ctr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uk-UA" altLang="ru-RU" sz="4000" dirty="0" smtClean="0">
                <a:solidFill>
                  <a:schemeClr val="tx1"/>
                </a:solidFill>
                <a:latin typeface="Times New Roman" pitchFamily="18" charset="0"/>
              </a:rPr>
              <a:t>План набору учнів до </a:t>
            </a:r>
            <a:r>
              <a:rPr lang="uk-UA" altLang="ru-RU" sz="4000" dirty="0" smtClean="0">
                <a:solidFill>
                  <a:srgbClr val="FF0000"/>
                </a:solidFill>
                <a:latin typeface="Times New Roman" pitchFamily="18" charset="0"/>
              </a:rPr>
              <a:t>1-го</a:t>
            </a:r>
            <a:r>
              <a:rPr lang="uk-UA" altLang="ru-RU" sz="4000" dirty="0" smtClean="0">
                <a:solidFill>
                  <a:schemeClr val="tx1"/>
                </a:solidFill>
                <a:latin typeface="Times New Roman" pitchFamily="18" charset="0"/>
              </a:rPr>
              <a:t> </a:t>
            </a:r>
            <a:r>
              <a:rPr lang="uk-UA" altLang="ru-RU" sz="4000" dirty="0" smtClean="0">
                <a:solidFill>
                  <a:srgbClr val="FF0000"/>
                </a:solidFill>
                <a:latin typeface="Times New Roman" pitchFamily="18" charset="0"/>
              </a:rPr>
              <a:t>класу</a:t>
            </a:r>
            <a:r>
              <a:rPr lang="uk-UA" altLang="ru-RU" sz="4000" dirty="0" smtClean="0">
                <a:solidFill>
                  <a:schemeClr val="tx1"/>
                </a:solidFill>
                <a:latin typeface="Times New Roman" pitchFamily="18" charset="0"/>
              </a:rPr>
              <a:t/>
            </a:r>
            <a:br>
              <a:rPr lang="uk-UA" altLang="ru-RU" sz="4000" dirty="0" smtClean="0">
                <a:solidFill>
                  <a:schemeClr val="tx1"/>
                </a:solidFill>
                <a:latin typeface="Times New Roman" pitchFamily="18" charset="0"/>
              </a:rPr>
            </a:br>
            <a:r>
              <a:rPr lang="uk-UA" altLang="ru-RU" sz="4000" dirty="0" smtClean="0">
                <a:solidFill>
                  <a:schemeClr val="tx1"/>
                </a:solidFill>
                <a:latin typeface="Times New Roman" pitchFamily="18" charset="0"/>
              </a:rPr>
              <a:t> у 2016/2017 навчальному році</a:t>
            </a:r>
            <a:endParaRPr lang="ru-RU" sz="4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n-lt"/>
            </a:endParaRPr>
          </a:p>
        </p:txBody>
      </p:sp>
      <p:sp>
        <p:nvSpPr>
          <p:cNvPr id="8" name="Объект 7"/>
          <p:cNvSpPr>
            <a:spLocks noGrp="1"/>
          </p:cNvSpPr>
          <p:nvPr>
            <p:ph sz="quarter" idx="13"/>
          </p:nvPr>
        </p:nvSpPr>
        <p:spPr>
          <a:xfrm>
            <a:off x="5054600" y="5194300"/>
            <a:ext cx="3695700" cy="1206500"/>
          </a:xfrm>
        </p:spPr>
        <p:txBody>
          <a:bodyPr rtlCol="0">
            <a:normAutofit/>
          </a:bodyPr>
          <a:lstStyle/>
          <a:p>
            <a:pPr marL="45720" indent="0" fontAlgn="auto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uk-UA" b="1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становить </a:t>
            </a:r>
            <a:r>
              <a:rPr lang="uk-UA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100,59% </a:t>
            </a:r>
          </a:p>
          <a:p>
            <a:pPr marL="45720" indent="0" fontAlgn="auto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uk-UA" b="1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 плану набору</a:t>
            </a:r>
            <a:endParaRPr lang="ru-RU" b="1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Oval 5"/>
          <p:cNvSpPr>
            <a:spLocks noChangeArrowheads="1"/>
          </p:cNvSpPr>
          <p:nvPr/>
        </p:nvSpPr>
        <p:spPr bwMode="auto">
          <a:xfrm>
            <a:off x="825500" y="1958975"/>
            <a:ext cx="3327400" cy="2701925"/>
          </a:xfrm>
          <a:prstGeom prst="ellipse">
            <a:avLst/>
          </a:prstGeom>
          <a:gradFill rotWithShape="1">
            <a:gsLst>
              <a:gs pos="0">
                <a:srgbClr val="CCFFCC"/>
              </a:gs>
              <a:gs pos="100000">
                <a:schemeClr val="accent1">
                  <a:lumMod val="60000"/>
                  <a:lumOff val="40000"/>
                </a:schemeClr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2060"/>
            </a:solidFill>
            <a:round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uk-UA" b="1" dirty="0"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24476</a:t>
            </a:r>
            <a:endParaRPr lang="ru-RU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Oval 8"/>
          <p:cNvSpPr>
            <a:spLocks noChangeArrowheads="1"/>
          </p:cNvSpPr>
          <p:nvPr/>
        </p:nvSpPr>
        <p:spPr bwMode="auto">
          <a:xfrm>
            <a:off x="4711700" y="2014538"/>
            <a:ext cx="3019425" cy="2646362"/>
          </a:xfrm>
          <a:prstGeom prst="ellipse">
            <a:avLst/>
          </a:prstGeom>
          <a:gradFill rotWithShape="1">
            <a:gsLst>
              <a:gs pos="0">
                <a:srgbClr val="CCFFCC"/>
              </a:gs>
              <a:gs pos="100000">
                <a:schemeClr val="accent1">
                  <a:lumMod val="60000"/>
                  <a:lumOff val="40000"/>
                </a:schemeClr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2060"/>
            </a:solidFill>
            <a:round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НАБІР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uk-UA" sz="2400" b="1" dirty="0">
              <a:solidFill>
                <a:schemeClr val="hlink"/>
              </a:solidFill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24621</a:t>
            </a:r>
            <a:endParaRPr lang="ru-RU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413" name="AutoShape 7"/>
          <p:cNvSpPr>
            <a:spLocks noChangeArrowheads="1"/>
          </p:cNvSpPr>
          <p:nvPr/>
        </p:nvSpPr>
        <p:spPr bwMode="auto">
          <a:xfrm rot="5400000" flipH="1">
            <a:off x="6642100" y="2743200"/>
            <a:ext cx="1978025" cy="790575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FF0000"/>
          </a:solidFill>
          <a:ln w="12700">
            <a:solidFill>
              <a:srgbClr val="FF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2"/>
          <p:cNvSpPr txBox="1">
            <a:spLocks/>
          </p:cNvSpPr>
          <p:nvPr/>
        </p:nvSpPr>
        <p:spPr bwMode="auto">
          <a:xfrm>
            <a:off x="253216" y="182880"/>
            <a:ext cx="8764173" cy="914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28600" indent="-182563" algn="l" rtl="0" fontAlgn="base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2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1pPr>
            <a:lvl2pPr marL="547688" indent="-182563" algn="l" rtl="0" fontAlgn="base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0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2pPr>
            <a:lvl3pPr marL="822325" indent="-182563" algn="l" rtl="0" fontAlgn="base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3pPr>
            <a:lvl4pPr marL="1096963" indent="-182563" algn="l" rtl="0" fontAlgn="base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6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4pPr>
            <a:lvl5pPr marL="1389063" indent="-182563" algn="l" rtl="0" fontAlgn="base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6037" indent="0" algn="ctr">
              <a:buNone/>
            </a:pPr>
            <a:r>
              <a:rPr lang="uk-UA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Зараховано </a:t>
            </a:r>
            <a:r>
              <a:rPr lang="ru-RU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 1-го </a:t>
            </a:r>
            <a:r>
              <a:rPr lang="ru-RU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класу</a:t>
            </a:r>
            <a:endParaRPr lang="ru-RU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316808320"/>
              </p:ext>
            </p:extLst>
          </p:nvPr>
        </p:nvGraphicFramePr>
        <p:xfrm>
          <a:off x="253216" y="1418448"/>
          <a:ext cx="4290645" cy="4196715"/>
        </p:xfrm>
        <a:graphic>
          <a:graphicData uri="http://schemas.openxmlformats.org/drawingml/2006/table">
            <a:tbl>
              <a:tblPr/>
              <a:tblGrid>
                <a:gridCol w="281354"/>
                <a:gridCol w="1842868"/>
                <a:gridCol w="689316"/>
                <a:gridCol w="765424"/>
                <a:gridCol w="711683"/>
              </a:tblGrid>
              <a:tr h="57519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№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район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план </a:t>
                      </a:r>
                      <a:endParaRPr lang="ru-RU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1-й </a:t>
                      </a:r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клас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</a:t>
                      </a:r>
                      <a:r>
                        <a:rPr lang="ru-RU" sz="1400" b="1" i="0" u="none" strike="noStrike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клас</a:t>
                      </a:r>
                      <a:endParaRPr lang="ru-RU" sz="14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434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Балаклійський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764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781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102,23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434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Барвінківський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224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111,61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434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Близнюківський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190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199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104,74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434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Богодухівський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365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365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434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Борівський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161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96,89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434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Валківський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306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101,96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434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Великобурлуцький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213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99,06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434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Вовчанський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385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407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105,71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434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Дворічанський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167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105,03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434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Дергачівський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946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967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102,22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434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Зачепилівський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158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434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Зміївський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695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713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102,59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434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Золочівський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278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278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434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Ізюмський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161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166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103,11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7753540"/>
              </p:ext>
            </p:extLst>
          </p:nvPr>
        </p:nvGraphicFramePr>
        <p:xfrm>
          <a:off x="4635302" y="1430179"/>
          <a:ext cx="4360983" cy="4210971"/>
        </p:xfrm>
        <a:graphic>
          <a:graphicData uri="http://schemas.openxmlformats.org/drawingml/2006/table">
            <a:tbl>
              <a:tblPr/>
              <a:tblGrid>
                <a:gridCol w="352527"/>
                <a:gridCol w="1783290"/>
                <a:gridCol w="757503"/>
                <a:gridCol w="710160"/>
                <a:gridCol w="757503"/>
              </a:tblGrid>
              <a:tr h="29299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№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район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ПЛАН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1</a:t>
                      </a:r>
                      <a:r>
                        <a:rPr lang="uk-UA" sz="1400" b="1" i="0" u="none" strike="noStrike" baseline="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 клас</a:t>
                      </a:r>
                      <a:endParaRPr lang="ru-RU" sz="14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%</a:t>
                      </a:r>
                      <a:endParaRPr lang="ru-RU" sz="14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92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Кегичівський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240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87,08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92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Коломацький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87,50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92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Красноградський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462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111,59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92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Краснокутський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217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92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Куп’янський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165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170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103,03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92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Лозівський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236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244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103,39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92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Нововодолазький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309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103,00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92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Первомайський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104,55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92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Печенізький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101,75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92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Сахновщинський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194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111,34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92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Харківський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1583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1616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102,08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92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Чугуївський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376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391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103,99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694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Шевченківський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175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185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105,71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7409" name="Picture 1" descr="C:\Users\serikova\Desktop\звонок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01010" y="0"/>
            <a:ext cx="1442990" cy="1442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" name="Прямая соединительная линия 2"/>
          <p:cNvCxnSpPr/>
          <p:nvPr/>
        </p:nvCxnSpPr>
        <p:spPr>
          <a:xfrm>
            <a:off x="3060700" y="5613400"/>
            <a:ext cx="8001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>
            <a:off x="4991100" y="5613400"/>
            <a:ext cx="3276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7518400" y="1442990"/>
            <a:ext cx="149898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49227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Объект 2"/>
          <p:cNvSpPr>
            <a:spLocks noGrp="1"/>
          </p:cNvSpPr>
          <p:nvPr>
            <p:ph type="body" sz="half" idx="2"/>
          </p:nvPr>
        </p:nvSpPr>
        <p:spPr>
          <a:xfrm>
            <a:off x="877888" y="279400"/>
            <a:ext cx="6945312" cy="1384300"/>
          </a:xfrm>
        </p:spPr>
        <p:txBody>
          <a:bodyPr/>
          <a:lstStyle/>
          <a:p>
            <a:pPr marL="44450" indent="0" algn="ctr">
              <a:buFont typeface="Georgia" pitchFamily="18" charset="0"/>
              <a:buNone/>
            </a:pPr>
            <a:r>
              <a:rPr lang="uk-UA" sz="40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 виконали план набору </a:t>
            </a:r>
          </a:p>
          <a:p>
            <a:pPr marL="44450" indent="0" algn="ctr">
              <a:buFont typeface="Georgia" pitchFamily="18" charset="0"/>
              <a:buNone/>
            </a:pPr>
            <a:r>
              <a:rPr lang="uk-UA" sz="40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до 1-го класу</a:t>
            </a:r>
            <a:endParaRPr lang="ru-RU" sz="4000" b="1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Объект 2"/>
          <p:cNvSpPr txBox="1">
            <a:spLocks/>
          </p:cNvSpPr>
          <p:nvPr/>
        </p:nvSpPr>
        <p:spPr>
          <a:xfrm>
            <a:off x="700088" y="2247900"/>
            <a:ext cx="8215312" cy="3136900"/>
          </a:xfrm>
          <a:prstGeom prst="rect">
            <a:avLst/>
          </a:prstGeom>
        </p:spPr>
        <p:txBody>
          <a:bodyPr anchor="b"/>
          <a:lstStyle>
            <a:lvl1pPr marL="1828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 fontAlgn="auto">
              <a:buFont typeface="Georgia" pitchFamily="18" charset="0"/>
              <a:buNone/>
              <a:defRPr/>
            </a:pPr>
            <a:endParaRPr lang="uk-UA" sz="4000" b="1" dirty="0" smtClean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 fontAlgn="auto">
              <a:buFont typeface="Georgia" pitchFamily="18" charset="0"/>
              <a:buNone/>
              <a:defRPr/>
            </a:pPr>
            <a:endParaRPr lang="uk-UA" sz="4000" b="1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 fontAlgn="auto">
              <a:buFont typeface="Georgia" pitchFamily="18" charset="0"/>
              <a:buNone/>
              <a:defRPr/>
            </a:pPr>
            <a:endParaRPr lang="uk-UA" sz="3200" b="1" dirty="0" smtClean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 fontAlgn="auto">
              <a:buFont typeface="Georgia" pitchFamily="18" charset="0"/>
              <a:buNone/>
              <a:defRPr/>
            </a:pPr>
            <a:endParaRPr lang="uk-UA" sz="3200" b="1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 fontAlgn="auto">
              <a:buFont typeface="Georgia" pitchFamily="18" charset="0"/>
              <a:buNone/>
              <a:defRPr/>
            </a:pPr>
            <a:r>
              <a:rPr lang="uk-UA" sz="2800" b="1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Борівський район – 96,8%</a:t>
            </a:r>
          </a:p>
          <a:p>
            <a:pPr marL="45720" indent="0" fontAlgn="auto">
              <a:buFont typeface="Georgia" pitchFamily="18" charset="0"/>
              <a:buNone/>
              <a:defRPr/>
            </a:pPr>
            <a:r>
              <a:rPr lang="uk-UA" sz="2800" b="1" dirty="0" err="1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Кегичівський</a:t>
            </a:r>
            <a:r>
              <a:rPr lang="uk-UA" sz="2800" b="1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район – 87,08%</a:t>
            </a:r>
          </a:p>
          <a:p>
            <a:pPr marL="45720" indent="0" fontAlgn="auto">
              <a:buFont typeface="Georgia" pitchFamily="18" charset="0"/>
              <a:buNone/>
              <a:defRPr/>
            </a:pPr>
            <a:r>
              <a:rPr lang="uk-UA" sz="2800" b="1" dirty="0" err="1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Коломацький</a:t>
            </a:r>
            <a:r>
              <a:rPr lang="uk-UA" sz="2800" b="1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район – 87,5%</a:t>
            </a:r>
          </a:p>
          <a:p>
            <a:pPr marL="45720" indent="0" fontAlgn="auto">
              <a:buFont typeface="Georgia" pitchFamily="18" charset="0"/>
              <a:buNone/>
              <a:defRPr/>
            </a:pPr>
            <a:endParaRPr lang="uk-UA" sz="2800" b="1" dirty="0" smtClean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 fontAlgn="auto">
              <a:buFont typeface="Georgia" pitchFamily="18" charset="0"/>
              <a:buNone/>
              <a:defRPr/>
            </a:pPr>
            <a:endParaRPr lang="ru-RU" sz="4000" b="1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39800" y="168468"/>
            <a:ext cx="7391399" cy="1431732"/>
          </a:xfrm>
        </p:spPr>
        <p:txBody>
          <a:bodyPr>
            <a:normAutofit fontScale="90000"/>
          </a:bodyPr>
          <a:lstStyle/>
          <a:p>
            <a:pPr marL="0" indent="0" algn="ctr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uk-UA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Перевищено план набору</a:t>
            </a:r>
            <a:br>
              <a:rPr lang="uk-UA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 1 класу (</a:t>
            </a:r>
            <a:r>
              <a:rPr lang="uk-UA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%)</a:t>
            </a:r>
            <a:r>
              <a:rPr lang="ru-RU" dirty="0">
                <a:solidFill>
                  <a:srgbClr val="FF0000"/>
                </a:solidFill>
                <a:latin typeface="Arial" charset="0"/>
              </a:rPr>
              <a:t/>
            </a:r>
            <a:br>
              <a:rPr lang="ru-RU" dirty="0">
                <a:solidFill>
                  <a:srgbClr val="FF0000"/>
                </a:solidFill>
                <a:latin typeface="Arial" charset="0"/>
              </a:rPr>
            </a:br>
            <a:endParaRPr lang="ru-RU" dirty="0"/>
          </a:p>
        </p:txBody>
      </p:sp>
      <p:sp>
        <p:nvSpPr>
          <p:cNvPr id="29698" name="Объект 2"/>
          <p:cNvSpPr>
            <a:spLocks noGrp="1"/>
          </p:cNvSpPr>
          <p:nvPr>
            <p:ph sz="quarter" idx="13"/>
          </p:nvPr>
        </p:nvSpPr>
        <p:spPr>
          <a:xfrm>
            <a:off x="419100" y="1765300"/>
            <a:ext cx="3708400" cy="4203700"/>
          </a:xfrm>
        </p:spPr>
        <p:txBody>
          <a:bodyPr/>
          <a:lstStyle/>
          <a:p>
            <a:pPr marL="44450" indent="0">
              <a:buFont typeface="Georgia" pitchFamily="18" charset="0"/>
              <a:buNone/>
            </a:pPr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Балаклійський – 102,2%</a:t>
            </a:r>
          </a:p>
          <a:p>
            <a:pPr marL="44450" indent="0">
              <a:buFont typeface="Georgia" pitchFamily="18" charset="0"/>
              <a:buNone/>
            </a:pPr>
            <a:r>
              <a:rPr lang="uk-UA" sz="2000" b="1" dirty="0" err="1" smtClean="0">
                <a:latin typeface="Times New Roman" pitchFamily="18" charset="0"/>
                <a:cs typeface="Times New Roman" pitchFamily="18" charset="0"/>
              </a:rPr>
              <a:t>Барвінківський</a:t>
            </a:r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 – 111,6%</a:t>
            </a:r>
          </a:p>
          <a:p>
            <a:pPr marL="44450" indent="0">
              <a:buFont typeface="Georgia" pitchFamily="18" charset="0"/>
              <a:buNone/>
            </a:pPr>
            <a:r>
              <a:rPr lang="uk-UA" sz="2000" b="1" dirty="0" err="1" smtClean="0">
                <a:latin typeface="Times New Roman" pitchFamily="18" charset="0"/>
                <a:cs typeface="Times New Roman" pitchFamily="18" charset="0"/>
              </a:rPr>
              <a:t>Близнюківський</a:t>
            </a:r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  – 104,7</a:t>
            </a:r>
          </a:p>
          <a:p>
            <a:pPr marL="44450" indent="0">
              <a:buFont typeface="Georgia" pitchFamily="18" charset="0"/>
              <a:buNone/>
            </a:pPr>
            <a:r>
              <a:rPr lang="uk-UA" sz="2000" b="1" dirty="0" err="1" smtClean="0">
                <a:latin typeface="Times New Roman" pitchFamily="18" charset="0"/>
                <a:cs typeface="Times New Roman" pitchFamily="18" charset="0"/>
              </a:rPr>
              <a:t>Валківський</a:t>
            </a:r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 – 101,9%</a:t>
            </a:r>
          </a:p>
          <a:p>
            <a:pPr marL="44450" indent="0">
              <a:buFont typeface="Georgia" pitchFamily="18" charset="0"/>
              <a:buNone/>
            </a:pPr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Вовчанський – 105,7%</a:t>
            </a:r>
          </a:p>
          <a:p>
            <a:pPr marL="44450" indent="0">
              <a:buFont typeface="Georgia" pitchFamily="18" charset="0"/>
              <a:buNone/>
            </a:pPr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Дворічанський – 105%</a:t>
            </a:r>
          </a:p>
          <a:p>
            <a:pPr marL="44450" indent="0">
              <a:buFont typeface="Georgia" pitchFamily="18" charset="0"/>
              <a:buNone/>
            </a:pPr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Дергачівський – 102,2%</a:t>
            </a:r>
          </a:p>
          <a:p>
            <a:pPr marL="44450" indent="0">
              <a:buFont typeface="Georgia" pitchFamily="18" charset="0"/>
              <a:buNone/>
            </a:pPr>
            <a:r>
              <a:rPr lang="uk-UA" sz="2000" b="1" dirty="0" err="1" smtClean="0">
                <a:latin typeface="Times New Roman" pitchFamily="18" charset="0"/>
                <a:cs typeface="Times New Roman" pitchFamily="18" charset="0"/>
              </a:rPr>
              <a:t>Зміївський</a:t>
            </a:r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 – 102,5%</a:t>
            </a:r>
          </a:p>
          <a:p>
            <a:pPr marL="44450" indent="0">
              <a:buFont typeface="Georgia" pitchFamily="18" charset="0"/>
              <a:buNone/>
            </a:pPr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Ізюмський – 103,1%</a:t>
            </a:r>
          </a:p>
        </p:txBody>
      </p:sp>
      <p:pic>
        <p:nvPicPr>
          <p:cNvPr id="29699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02375" y="5741988"/>
            <a:ext cx="2841625" cy="1116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Объект 2"/>
          <p:cNvSpPr txBox="1">
            <a:spLocks/>
          </p:cNvSpPr>
          <p:nvPr/>
        </p:nvSpPr>
        <p:spPr bwMode="auto">
          <a:xfrm>
            <a:off x="4762500" y="1752600"/>
            <a:ext cx="4102100" cy="500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28600" indent="-182563" algn="l" rtl="0" fontAlgn="base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2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1pPr>
            <a:lvl2pPr marL="547688" indent="-182563" algn="l" rtl="0" fontAlgn="base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0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2pPr>
            <a:lvl3pPr marL="822325" indent="-182563" algn="l" rtl="0" fontAlgn="base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3pPr>
            <a:lvl4pPr marL="1096963" indent="-182563" algn="l" rtl="0" fontAlgn="base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6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4pPr>
            <a:lvl5pPr marL="1389063" indent="-182563" algn="l" rtl="0" fontAlgn="base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4450" indent="0">
              <a:buFont typeface="Georgia" pitchFamily="18" charset="0"/>
              <a:buNone/>
            </a:pPr>
            <a:r>
              <a:rPr lang="uk-UA" sz="2000" b="1" dirty="0" err="1" smtClean="0">
                <a:latin typeface="Times New Roman" pitchFamily="18" charset="0"/>
                <a:cs typeface="Times New Roman" pitchFamily="18" charset="0"/>
              </a:rPr>
              <a:t>Красноградський</a:t>
            </a:r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 – 111,5%</a:t>
            </a:r>
          </a:p>
          <a:p>
            <a:pPr marL="44450" indent="0">
              <a:buFont typeface="Georgia" pitchFamily="18" charset="0"/>
              <a:buNone/>
            </a:pPr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Куп‘янський – 103%</a:t>
            </a:r>
          </a:p>
          <a:p>
            <a:pPr marL="44450" indent="0">
              <a:buFont typeface="Georgia" pitchFamily="18" charset="0"/>
              <a:buNone/>
            </a:pPr>
            <a:r>
              <a:rPr lang="uk-UA" sz="2000" b="1" dirty="0" err="1" smtClean="0">
                <a:latin typeface="Times New Roman" pitchFamily="18" charset="0"/>
                <a:cs typeface="Times New Roman" pitchFamily="18" charset="0"/>
              </a:rPr>
              <a:t>Лозівський</a:t>
            </a:r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 – 103%</a:t>
            </a:r>
          </a:p>
          <a:p>
            <a:pPr marL="44450" indent="0">
              <a:buFont typeface="Georgia" pitchFamily="18" charset="0"/>
              <a:buNone/>
            </a:pPr>
            <a:r>
              <a:rPr lang="uk-UA" sz="2000" b="1" dirty="0" err="1" smtClean="0">
                <a:latin typeface="Times New Roman" pitchFamily="18" charset="0"/>
                <a:cs typeface="Times New Roman" pitchFamily="18" charset="0"/>
              </a:rPr>
              <a:t>Нововодолазький</a:t>
            </a:r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 – 103%</a:t>
            </a:r>
          </a:p>
          <a:p>
            <a:pPr marL="44450" indent="0">
              <a:buFont typeface="Georgia" pitchFamily="18" charset="0"/>
              <a:buNone/>
            </a:pPr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Первомайський район – 104,5%</a:t>
            </a:r>
          </a:p>
          <a:p>
            <a:pPr marL="44450" indent="0">
              <a:buFont typeface="Georgia" pitchFamily="18" charset="0"/>
              <a:buNone/>
            </a:pPr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Печенізький -101,7%</a:t>
            </a:r>
          </a:p>
          <a:p>
            <a:pPr marL="44450" indent="0">
              <a:buFont typeface="Georgia" pitchFamily="18" charset="0"/>
              <a:buNone/>
            </a:pPr>
            <a:r>
              <a:rPr lang="uk-UA" sz="2000" b="1" dirty="0" err="1" smtClean="0">
                <a:latin typeface="Times New Roman" pitchFamily="18" charset="0"/>
                <a:cs typeface="Times New Roman" pitchFamily="18" charset="0"/>
              </a:rPr>
              <a:t>Сахновщинський</a:t>
            </a:r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 – 111,3%</a:t>
            </a:r>
          </a:p>
          <a:p>
            <a:pPr marL="44450" indent="0">
              <a:buFont typeface="Georgia" pitchFamily="18" charset="0"/>
              <a:buNone/>
            </a:pPr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Харківський – 102%</a:t>
            </a:r>
          </a:p>
          <a:p>
            <a:pPr marL="44450" indent="0">
              <a:buFont typeface="Georgia" pitchFamily="18" charset="0"/>
              <a:buNone/>
            </a:pPr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Чугуївський – 103%</a:t>
            </a:r>
          </a:p>
          <a:p>
            <a:pPr marL="44450" indent="0">
              <a:buFont typeface="Georgia" pitchFamily="18" charset="0"/>
              <a:buNone/>
            </a:pPr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Шевченківський – 105,7%</a:t>
            </a:r>
          </a:p>
          <a:p>
            <a:pPr marL="44450" indent="0">
              <a:buFont typeface="Georgia" pitchFamily="18" charset="0"/>
              <a:buNone/>
            </a:pPr>
            <a:endParaRPr lang="uk-UA" sz="14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8371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877887" y="506438"/>
            <a:ext cx="7225104" cy="562707"/>
          </a:xfrm>
        </p:spPr>
        <p:txBody>
          <a:bodyPr/>
          <a:lstStyle/>
          <a:p>
            <a:pPr marL="0" indent="0" algn="ctr">
              <a:buNone/>
            </a:pPr>
            <a:r>
              <a:rPr lang="uk-UA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Зараховано до 1-го класу</a:t>
            </a:r>
            <a:endParaRPr lang="ru-RU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Рисунок 6"/>
          <p:cNvGraphicFramePr>
            <a:graphicFrameLocks noGrp="1"/>
          </p:cNvGraphicFramePr>
          <p:nvPr>
            <p:ph type="pic" idx="1"/>
            <p:extLst>
              <p:ext uri="{D42A27DB-BD31-4B8C-83A1-F6EECF244321}">
                <p14:modId xmlns:p14="http://schemas.microsoft.com/office/powerpoint/2010/main" val="2718558366"/>
              </p:ext>
            </p:extLst>
          </p:nvPr>
        </p:nvGraphicFramePr>
        <p:xfrm>
          <a:off x="633046" y="1097281"/>
          <a:ext cx="6049109" cy="5185842"/>
        </p:xfrm>
        <a:graphic>
          <a:graphicData uri="http://schemas.openxmlformats.org/drawingml/2006/table">
            <a:tbl>
              <a:tblPr/>
              <a:tblGrid>
                <a:gridCol w="2691140"/>
                <a:gridCol w="1143138"/>
                <a:gridCol w="1071693"/>
                <a:gridCol w="1143138"/>
              </a:tblGrid>
              <a:tr h="589678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ПЛАН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</a:t>
                      </a:r>
                      <a:r>
                        <a:rPr lang="ru-RU" sz="1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клас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562874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м</a:t>
                      </a:r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. </a:t>
                      </a:r>
                      <a:r>
                        <a:rPr lang="ru-RU" sz="2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Ізюм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475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449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94,53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2874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м</a:t>
                      </a:r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. </a:t>
                      </a:r>
                      <a:r>
                        <a:rPr lang="ru-RU" sz="2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Куп’янськ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517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solidFill>
                            <a:srgbClr val="7030A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</a:rPr>
                        <a:t>103,4</a:t>
                      </a:r>
                      <a:endParaRPr lang="ru-RU" sz="1800" b="1" i="0" u="none" strike="noStrike" dirty="0">
                        <a:solidFill>
                          <a:srgbClr val="7030A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2874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м</a:t>
                      </a:r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.  </a:t>
                      </a:r>
                      <a:r>
                        <a:rPr lang="ru-RU" sz="2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Лозова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562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638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7030A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</a:rPr>
                        <a:t>113,52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2874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м</a:t>
                      </a:r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. </a:t>
                      </a:r>
                      <a:r>
                        <a:rPr lang="ru-RU" sz="2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Люботин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256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270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7030A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</a:rPr>
                        <a:t>105,47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2874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м</a:t>
                      </a:r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. </a:t>
                      </a:r>
                      <a:r>
                        <a:rPr lang="ru-RU" sz="2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Первомайський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336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7030A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</a:rPr>
                        <a:t>106,67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2874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м. </a:t>
                      </a:r>
                      <a:r>
                        <a:rPr lang="ru-RU" sz="20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Чугуїв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376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381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7030A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</a:rPr>
                        <a:t>101,33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2874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м.</a:t>
                      </a:r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2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Харків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12604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12838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7030A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</a:rPr>
                        <a:t>101,86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6046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2000" b="1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</a:t>
                      </a:r>
                      <a:r>
                        <a:rPr lang="ru-RU" sz="20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авч</a:t>
                      </a:r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. </a:t>
                      </a:r>
                      <a:r>
                        <a:rPr lang="ru-RU" sz="20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заклади</a:t>
                      </a:r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2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інтерн</a:t>
                      </a:r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. типу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244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7030A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</a:rPr>
                        <a:t>132,79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9" name="Прямая соединительная линия 8"/>
          <p:cNvCxnSpPr/>
          <p:nvPr/>
        </p:nvCxnSpPr>
        <p:spPr>
          <a:xfrm flipV="1">
            <a:off x="5514535" y="1097281"/>
            <a:ext cx="1111348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434" name="Picture 2" descr="C:\Users\serikova\Desktop\звонок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0"/>
            <a:ext cx="2252472" cy="2252472"/>
          </a:xfrm>
          <a:prstGeom prst="rect">
            <a:avLst/>
          </a:prstGeom>
          <a:solidFill>
            <a:schemeClr val="bg2"/>
          </a:solidFill>
        </p:spPr>
      </p:pic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1687373"/>
              </p:ext>
            </p:extLst>
          </p:nvPr>
        </p:nvGraphicFramePr>
        <p:xfrm>
          <a:off x="6663983" y="2252472"/>
          <a:ext cx="755650" cy="40213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5650"/>
              </a:tblGrid>
              <a:tr h="574475">
                <a:tc>
                  <a:txBody>
                    <a:bodyPr/>
                    <a:lstStyle/>
                    <a:p>
                      <a:r>
                        <a:rPr lang="uk-UA" sz="2000" b="1" dirty="0" smtClean="0">
                          <a:solidFill>
                            <a:schemeClr val="accent6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+17</a:t>
                      </a:r>
                      <a:endParaRPr lang="ru-RU" sz="2000" b="1" dirty="0">
                        <a:solidFill>
                          <a:schemeClr val="accent6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</a:tr>
              <a:tr h="574475">
                <a:tc>
                  <a:txBody>
                    <a:bodyPr/>
                    <a:lstStyle/>
                    <a:p>
                      <a:r>
                        <a:rPr lang="uk-UA" sz="2000" b="1" dirty="0" smtClean="0">
                          <a:solidFill>
                            <a:schemeClr val="accent6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+76</a:t>
                      </a:r>
                      <a:endParaRPr lang="ru-RU" sz="2000" b="1" dirty="0">
                        <a:solidFill>
                          <a:schemeClr val="accent6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</a:tr>
              <a:tr h="574475">
                <a:tc>
                  <a:txBody>
                    <a:bodyPr/>
                    <a:lstStyle/>
                    <a:p>
                      <a:r>
                        <a:rPr lang="uk-UA" sz="2000" b="1" dirty="0" smtClean="0">
                          <a:solidFill>
                            <a:schemeClr val="accent6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+14</a:t>
                      </a:r>
                      <a:endParaRPr lang="ru-RU" sz="2000" b="1" dirty="0">
                        <a:solidFill>
                          <a:schemeClr val="accent6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</a:tr>
              <a:tr h="574475">
                <a:tc>
                  <a:txBody>
                    <a:bodyPr/>
                    <a:lstStyle/>
                    <a:p>
                      <a:r>
                        <a:rPr lang="uk-UA" sz="2000" b="1" dirty="0" smtClean="0">
                          <a:solidFill>
                            <a:schemeClr val="accent6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+21</a:t>
                      </a:r>
                      <a:endParaRPr lang="ru-RU" sz="2000" b="1" dirty="0">
                        <a:solidFill>
                          <a:schemeClr val="accent6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</a:tr>
              <a:tr h="574475">
                <a:tc>
                  <a:txBody>
                    <a:bodyPr/>
                    <a:lstStyle/>
                    <a:p>
                      <a:r>
                        <a:rPr lang="uk-UA" sz="2000" b="1" dirty="0" smtClean="0">
                          <a:solidFill>
                            <a:schemeClr val="accent6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+5</a:t>
                      </a:r>
                      <a:endParaRPr lang="ru-RU" sz="2000" b="1" dirty="0">
                        <a:solidFill>
                          <a:schemeClr val="accent6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</a:tr>
              <a:tr h="574475">
                <a:tc>
                  <a:txBody>
                    <a:bodyPr/>
                    <a:lstStyle/>
                    <a:p>
                      <a:r>
                        <a:rPr lang="uk-UA" sz="2000" b="1" dirty="0" smtClean="0">
                          <a:solidFill>
                            <a:schemeClr val="accent6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+234</a:t>
                      </a:r>
                      <a:endParaRPr lang="ru-RU" sz="2000" b="1" dirty="0">
                        <a:solidFill>
                          <a:schemeClr val="accent6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</a:tr>
              <a:tr h="574475">
                <a:tc>
                  <a:txBody>
                    <a:bodyPr/>
                    <a:lstStyle/>
                    <a:p>
                      <a:r>
                        <a:rPr lang="uk-UA" sz="2000" b="1" dirty="0" smtClean="0">
                          <a:solidFill>
                            <a:schemeClr val="accent6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+80</a:t>
                      </a:r>
                      <a:endParaRPr lang="ru-RU" sz="2000" b="1" dirty="0">
                        <a:solidFill>
                          <a:schemeClr val="accent6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8757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Grp="1"/>
          </p:cNvSpPr>
          <p:nvPr>
            <p:ph type="title" idx="4294967295"/>
          </p:nvPr>
        </p:nvSpPr>
        <p:spPr>
          <a:xfrm>
            <a:off x="533400" y="260350"/>
            <a:ext cx="7031038" cy="1143000"/>
          </a:xfrm>
        </p:spPr>
        <p:txBody>
          <a:bodyPr>
            <a:normAutofit fontScale="90000"/>
          </a:bodyPr>
          <a:lstStyle/>
          <a:p>
            <a:pPr marL="0" indent="0" algn="ctr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uk-UA" sz="4000" dirty="0" smtClean="0">
                <a:solidFill>
                  <a:srgbClr val="FF0000"/>
                </a:solidFill>
                <a:latin typeface="Times New Roman" pitchFamily="18" charset="0"/>
              </a:rPr>
              <a:t>План набору                                                                                                                          до 10-х  класів</a:t>
            </a:r>
            <a:endParaRPr lang="ru-RU" sz="4000" dirty="0" smtClean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14338" name="Oval 4"/>
          <p:cNvSpPr>
            <a:spLocks noGrp="1" noChangeArrowheads="1"/>
          </p:cNvSpPr>
          <p:nvPr>
            <p:ph type="body" idx="4294967295"/>
          </p:nvPr>
        </p:nvSpPr>
        <p:spPr>
          <a:xfrm>
            <a:off x="5102225" y="1589918"/>
            <a:ext cx="3027363" cy="1939925"/>
          </a:xfrm>
          <a:prstGeom prst="ellipse">
            <a:avLst/>
          </a:prstGeom>
          <a:gradFill rotWithShape="1">
            <a:gsLst>
              <a:gs pos="0">
                <a:srgbClr val="00B0F0"/>
              </a:gs>
              <a:gs pos="100000">
                <a:srgbClr val="CCFFCC"/>
              </a:gs>
            </a:gsLst>
            <a:path path="shape">
              <a:fillToRect l="50000" t="50000" r="50000" b="50000"/>
            </a:path>
          </a:gradFill>
          <a:ln w="57150">
            <a:solidFill>
              <a:schemeClr val="accent1">
                <a:lumMod val="75000"/>
              </a:schemeClr>
            </a:solidFill>
            <a:round/>
          </a:ln>
        </p:spPr>
        <p:txBody>
          <a:bodyPr rtlCol="0">
            <a:normAutofit/>
          </a:bodyPr>
          <a:lstStyle/>
          <a:p>
            <a:pPr indent="-182880" algn="ctr" fontAlgn="auto">
              <a:lnSpc>
                <a:spcPct val="90000"/>
              </a:lnSpc>
              <a:buClr>
                <a:schemeClr val="accent6">
                  <a:lumMod val="75000"/>
                </a:schemeClr>
              </a:buClr>
              <a:buFont typeface="Arial" charset="0"/>
              <a:buNone/>
              <a:defRPr/>
            </a:pPr>
            <a:r>
              <a:rPr lang="uk-UA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прогноз</a:t>
            </a:r>
          </a:p>
          <a:p>
            <a:pPr indent="-182880" algn="ctr" fontAlgn="auto">
              <a:lnSpc>
                <a:spcPct val="90000"/>
              </a:lnSpc>
              <a:buClr>
                <a:schemeClr val="accent6">
                  <a:lumMod val="75000"/>
                </a:schemeClr>
              </a:buClr>
              <a:buFont typeface="Arial" charset="0"/>
              <a:buNone/>
              <a:defRPr/>
            </a:pPr>
            <a:r>
              <a:rPr lang="uk-UA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12396</a:t>
            </a:r>
            <a:endParaRPr lang="ru-RU" sz="36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723" name="Rectangle 5"/>
          <p:cNvSpPr>
            <a:spLocks/>
          </p:cNvSpPr>
          <p:nvPr/>
        </p:nvSpPr>
        <p:spPr bwMode="auto">
          <a:xfrm>
            <a:off x="506437" y="3123028"/>
            <a:ext cx="4721994" cy="1537213"/>
          </a:xfrm>
          <a:prstGeom prst="rect">
            <a:avLst/>
          </a:prstGeom>
          <a:gradFill rotWithShape="1">
            <a:gsLst>
              <a:gs pos="0">
                <a:srgbClr val="00B0F0"/>
              </a:gs>
              <a:gs pos="100000">
                <a:srgbClr val="CCFFCC"/>
              </a:gs>
            </a:gsLst>
            <a:path path="shape">
              <a:fillToRect l="50000" t="50000" r="50000" b="50000"/>
            </a:path>
          </a:gradFill>
          <a:ln w="38100">
            <a:solidFill>
              <a:srgbClr val="00B0F0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uk-UA" sz="2400" b="1" dirty="0">
                <a:solidFill>
                  <a:srgbClr val="FF0000"/>
                </a:solidFill>
                <a:latin typeface="Trebuchet MS" pitchFamily="34" charset="0"/>
              </a:rPr>
              <a:t>Станом на </a:t>
            </a:r>
            <a:r>
              <a:rPr lang="uk-UA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10.08.2016</a:t>
            </a:r>
            <a:r>
              <a:rPr lang="uk-UA" sz="2800" b="1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2800" b="1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400" b="1" dirty="0">
                <a:solidFill>
                  <a:srgbClr val="FF0000"/>
                </a:solidFill>
                <a:latin typeface="Trebuchet MS" pitchFamily="34" charset="0"/>
              </a:rPr>
              <a:t>прийнято – </a:t>
            </a:r>
            <a:r>
              <a:rPr lang="uk-UA" sz="2800" b="1" dirty="0">
                <a:solidFill>
                  <a:srgbClr val="FF0000"/>
                </a:solidFill>
                <a:latin typeface="Trebuchet MS" pitchFamily="34" charset="0"/>
              </a:rPr>
              <a:t>11718  </a:t>
            </a:r>
            <a:r>
              <a:rPr lang="uk-UA" sz="4000" b="1" dirty="0">
                <a:solidFill>
                  <a:srgbClr val="FF0000"/>
                </a:solidFill>
                <a:latin typeface="Trebuchet MS" pitchFamily="34" charset="0"/>
              </a:rPr>
              <a:t>                                                                                                   </a:t>
            </a:r>
            <a:endParaRPr lang="ru-RU" sz="4000" b="1" dirty="0">
              <a:solidFill>
                <a:srgbClr val="FF0000"/>
              </a:solidFill>
              <a:latin typeface="Trebuchet MS" pitchFamily="34" charset="0"/>
            </a:endParaRPr>
          </a:p>
        </p:txBody>
      </p:sp>
      <p:sp>
        <p:nvSpPr>
          <p:cNvPr id="15" name="Прямоугольный треугольник 14"/>
          <p:cNvSpPr/>
          <p:nvPr/>
        </p:nvSpPr>
        <p:spPr>
          <a:xfrm>
            <a:off x="90488" y="5524500"/>
            <a:ext cx="1081087" cy="1185863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Rectangle 5"/>
          <p:cNvSpPr>
            <a:spLocks/>
          </p:cNvSpPr>
          <p:nvPr/>
        </p:nvSpPr>
        <p:spPr bwMode="auto">
          <a:xfrm>
            <a:off x="3070406" y="4496436"/>
            <a:ext cx="4835635" cy="1508454"/>
          </a:xfrm>
          <a:prstGeom prst="rect">
            <a:avLst/>
          </a:prstGeom>
          <a:gradFill rotWithShape="1">
            <a:gsLst>
              <a:gs pos="0">
                <a:srgbClr val="00B0F0"/>
              </a:gs>
              <a:gs pos="100000">
                <a:srgbClr val="CCFFCC"/>
              </a:gs>
            </a:gsLst>
            <a:path path="shape">
              <a:fillToRect l="50000" t="50000" r="50000" b="50000"/>
            </a:path>
          </a:gradFill>
          <a:ln w="38100">
            <a:solidFill>
              <a:srgbClr val="00B0F0"/>
            </a:solidFill>
            <a:miter lim="800000"/>
            <a:headEnd/>
            <a:tailEnd/>
          </a:ln>
        </p:spPr>
        <p:txBody>
          <a:bodyPr anchor="ctr"/>
          <a:lstStyle/>
          <a:p>
            <a:r>
              <a:rPr lang="uk-UA" sz="2400" b="1" dirty="0">
                <a:solidFill>
                  <a:srgbClr val="FF0000"/>
                </a:solidFill>
                <a:latin typeface="Trebuchet MS" pitchFamily="34" charset="0"/>
              </a:rPr>
              <a:t>Станом на </a:t>
            </a:r>
            <a:r>
              <a:rPr lang="uk-UA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01.09.2016</a:t>
            </a:r>
            <a:r>
              <a:rPr lang="uk-UA" sz="2800" b="1" dirty="0">
                <a:solidFill>
                  <a:schemeClr val="hlink"/>
                </a:solidFill>
                <a:latin typeface="Trebuchet MS" pitchFamily="34" charset="0"/>
              </a:rPr>
              <a:t/>
            </a:r>
            <a:br>
              <a:rPr lang="uk-UA" sz="2800" b="1" dirty="0">
                <a:solidFill>
                  <a:schemeClr val="hlink"/>
                </a:solidFill>
                <a:latin typeface="Trebuchet MS" pitchFamily="34" charset="0"/>
              </a:rPr>
            </a:br>
            <a:r>
              <a:rPr lang="uk-UA" sz="2400" b="1" dirty="0">
                <a:solidFill>
                  <a:srgbClr val="FF0000"/>
                </a:solidFill>
                <a:latin typeface="Trebuchet MS" pitchFamily="34" charset="0"/>
              </a:rPr>
              <a:t>прийнято – </a:t>
            </a:r>
            <a:r>
              <a:rPr lang="uk-UA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11941</a:t>
            </a:r>
            <a:r>
              <a:rPr lang="uk-UA" sz="2800" b="1" dirty="0" smtClean="0">
                <a:solidFill>
                  <a:srgbClr val="FF0000"/>
                </a:solidFill>
                <a:latin typeface="Trebuchet MS" pitchFamily="34" charset="0"/>
              </a:rPr>
              <a:t>       </a:t>
            </a:r>
            <a:r>
              <a:rPr lang="uk-UA" sz="3600" b="1" dirty="0" smtClean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96,3%</a:t>
            </a:r>
            <a:r>
              <a:rPr lang="uk-UA" sz="4000" b="1" dirty="0" smtClean="0">
                <a:solidFill>
                  <a:srgbClr val="FF0000"/>
                </a:solidFill>
                <a:latin typeface="Trebuchet MS" pitchFamily="34" charset="0"/>
              </a:rPr>
              <a:t>                                                                                                   </a:t>
            </a:r>
            <a:endParaRPr lang="ru-RU" sz="4000" b="1" dirty="0">
              <a:solidFill>
                <a:srgbClr val="FF0000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2626</TotalTime>
  <Words>587</Words>
  <Application>Microsoft Office PowerPoint</Application>
  <PresentationFormat>Экран (4:3)</PresentationFormat>
  <Paragraphs>334</Paragraphs>
  <Slides>14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6" baseType="lpstr">
      <vt:lpstr>Воздушный поток</vt:lpstr>
      <vt:lpstr>Диаграмма</vt:lpstr>
      <vt:lpstr>Презентация PowerPoint</vt:lpstr>
      <vt:lpstr>Презентация PowerPoint</vt:lpstr>
      <vt:lpstr>Кількість першокласників у 2016/2017 навчальному році</vt:lpstr>
      <vt:lpstr>План набору учнів до 1-го класу  у 2016/2017 навчальному році</vt:lpstr>
      <vt:lpstr>Презентация PowerPoint</vt:lpstr>
      <vt:lpstr>Презентация PowerPoint</vt:lpstr>
      <vt:lpstr>Перевищено план набору  до 1 класу (%) </vt:lpstr>
      <vt:lpstr>Презентация PowerPoint</vt:lpstr>
      <vt:lpstr>План набору                                                                                                                          до 10-х  класів</vt:lpstr>
      <vt:lpstr>Набір учнів до 10-х класів </vt:lpstr>
      <vt:lpstr>Виконання плану набору до 10 класу  </vt:lpstr>
      <vt:lpstr>Нагадування:</vt:lpstr>
      <vt:lpstr>Охоплення дітей шкільного віку навчанням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 presentation</dc:title>
  <dc:creator>Павел</dc:creator>
  <cp:lastModifiedBy>serikova</cp:lastModifiedBy>
  <cp:revision>135</cp:revision>
  <cp:lastPrinted>2016-09-06T09:14:31Z</cp:lastPrinted>
  <dcterms:created xsi:type="dcterms:W3CDTF">2014-09-29T12:30:26Z</dcterms:created>
  <dcterms:modified xsi:type="dcterms:W3CDTF">2016-09-07T08:05:50Z</dcterms:modified>
</cp:coreProperties>
</file>