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73" r:id="rId9"/>
    <p:sldId id="274" r:id="rId10"/>
    <p:sldId id="275" r:id="rId11"/>
    <p:sldId id="262" r:id="rId12"/>
    <p:sldId id="265" r:id="rId13"/>
    <p:sldId id="266" r:id="rId14"/>
    <p:sldId id="267" r:id="rId15"/>
    <p:sldId id="269" r:id="rId16"/>
    <p:sldId id="277" r:id="rId17"/>
    <p:sldId id="272" r:id="rId18"/>
    <p:sldId id="270" r:id="rId19"/>
    <p:sldId id="271" r:id="rId20"/>
    <p:sldId id="280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918648" cy="3096344"/>
          </a:xfrm>
        </p:spPr>
        <p:txBody>
          <a:bodyPr>
            <a:noAutofit/>
          </a:bodyPr>
          <a:lstStyle/>
          <a:p>
            <a:r>
              <a:rPr lang="uk-UA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 Року англійської мови в Харківській області 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09120"/>
            <a:ext cx="6948264" cy="1752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uk-UA" altLang="ru-RU" sz="26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Покроєва</a:t>
            </a:r>
            <a:r>
              <a:rPr lang="uk-UA" altLang="ru-RU" sz="2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Любов </a:t>
            </a:r>
            <a:r>
              <a:rPr lang="uk-UA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Денисівна,</a:t>
            </a:r>
            <a:r>
              <a:rPr lang="en-US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uk-UA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ректор </a:t>
            </a:r>
            <a:endParaRPr lang="en-US" altLang="ru-RU" sz="26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uk-UA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КВНЗ </a:t>
            </a:r>
            <a:r>
              <a:rPr lang="uk-UA" altLang="ru-RU" sz="2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«</a:t>
            </a:r>
            <a:r>
              <a:rPr lang="uk-UA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Харківська</a:t>
            </a:r>
            <a:r>
              <a:rPr lang="en-US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uk-UA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академія неперервної</a:t>
            </a:r>
            <a:endParaRPr lang="en-US" altLang="ru-RU" sz="26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uk-UA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освіти»,</a:t>
            </a:r>
            <a:r>
              <a:rPr lang="en-US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uk-UA" altLang="ru-RU" sz="2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кандидат </a:t>
            </a:r>
            <a:r>
              <a:rPr lang="uk-UA" altLang="ru-RU" sz="2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педагогічних наук, доцент, заслужений працівник освіти України</a:t>
            </a:r>
            <a:endParaRPr lang="uk-UA" sz="2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04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400" y="0"/>
            <a:ext cx="9161399" cy="1080000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Літні мовні табори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1392"/>
              </p:ext>
            </p:extLst>
          </p:nvPr>
        </p:nvGraphicFramePr>
        <p:xfrm>
          <a:off x="0" y="1196752"/>
          <a:ext cx="9159968" cy="50961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{1E171933-4619-4E11-9A3F-F7608DF75F80}</a:tableStyleId>
              </a:tblPr>
              <a:tblGrid>
                <a:gridCol w="1730725"/>
                <a:gridCol w="1525243"/>
                <a:gridCol w="1692000"/>
                <a:gridCol w="1440000"/>
                <a:gridCol w="1440000"/>
                <a:gridCol w="1332000"/>
              </a:tblGrid>
              <a:tr h="1950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НЗ,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базі яких 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проводилися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мовні табори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дітей у мовному таборі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 </a:t>
                      </a: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прове-дення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таборів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задіяних </a:t>
                      </a: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студен-тів-волон-терів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задіяних інших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волон-терів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задіяних </a:t>
                      </a: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учи-телів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720"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10729</a:t>
                      </a:r>
                    </a:p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</a:t>
                      </a:r>
                    </a:p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3420" algn="l"/>
                        </a:tabLs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3420" algn="l"/>
                        </a:tabLs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3420" algn="l"/>
                        </a:tabLs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3420" algn="l"/>
                        </a:tabLs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Іспанська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3420" algn="l"/>
                        </a:tabLs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Корейська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3420" algn="l"/>
                        </a:tabLs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Двомовні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1253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07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12592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3420" algn="l"/>
                        </a:tabLs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572" marR="615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1572" marR="6157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1572" marR="6157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1572" marR="6157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2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Літні мовні табори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867421"/>
              </p:ext>
            </p:extLst>
          </p:nvPr>
        </p:nvGraphicFramePr>
        <p:xfrm>
          <a:off x="684448" y="1124744"/>
          <a:ext cx="792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4680000"/>
                <a:gridCol w="252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ЛМТ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Балаклійський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Барвінківський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Близнюківський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Богодухівський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Борівський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Валківський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Великобурлуцький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Вовчанський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Дворічанський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Дергачівський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905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Літні мовні табори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775038"/>
              </p:ext>
            </p:extLst>
          </p:nvPr>
        </p:nvGraphicFramePr>
        <p:xfrm>
          <a:off x="684448" y="1124744"/>
          <a:ext cx="792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4680000"/>
                <a:gridCol w="2520000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ЛМТ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Зачепилівський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Зміївський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Золочівський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Ізюмський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Кегичівський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Коломацький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Красноградський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Краснокутський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Куп'янський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Лозівський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78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Літні мовні табори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516953"/>
              </p:ext>
            </p:extLst>
          </p:nvPr>
        </p:nvGraphicFramePr>
        <p:xfrm>
          <a:off x="684448" y="1124744"/>
          <a:ext cx="792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4680000"/>
                <a:gridCol w="2520000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ЛМТ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Нововодолазький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Первомайський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Печенізький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Сахновщинський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Харківський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Чугуївський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Шевченківський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 Ізюм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 Куп'янськ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 Лозова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 Люботин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890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Літні мовні табори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56982"/>
              </p:ext>
            </p:extLst>
          </p:nvPr>
        </p:nvGraphicFramePr>
        <p:xfrm>
          <a:off x="684448" y="1110952"/>
          <a:ext cx="792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4680000"/>
                <a:gridCol w="2520000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ЛМТ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 Первомайський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 Чугуїв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Індустріальний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Київський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Московський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Немишлянський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Новобаварський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Основ’янський</a:t>
                      </a: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Слобідський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Холодногірський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Шевченківський (м. Харків)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491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проекті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GoCamps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6021288"/>
          </a:xfrm>
        </p:spPr>
        <p:txBody>
          <a:bodyPr>
            <a:noAutofit/>
          </a:bodyPr>
          <a:lstStyle/>
          <a:p>
            <a:pPr marL="176213" lvl="0" indent="546100">
              <a:lnSpc>
                <a:spcPts val="3500"/>
              </a:lnSpc>
              <a:spcBef>
                <a:spcPts val="600"/>
              </a:spcBef>
            </a:pPr>
            <a:r>
              <a:rPr lang="uk-U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Красноградська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ЗОШ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 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 №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імені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О.І. Копиленка </a:t>
            </a:r>
            <a:r>
              <a:rPr lang="uk-UA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Красноградської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районної державної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адміністрації;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546100">
              <a:lnSpc>
                <a:spcPts val="3500"/>
              </a:lnSpc>
              <a:spcBef>
                <a:spcPts val="600"/>
              </a:spcBef>
            </a:pPr>
            <a:r>
              <a:rPr lang="uk-U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Охоченська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ЗОШ І-ІІІ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 </a:t>
            </a:r>
            <a:r>
              <a:rPr lang="uk-UA" sz="3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Нововодолазької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районної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546100">
              <a:lnSpc>
                <a:spcPts val="3500"/>
              </a:lnSpc>
              <a:spcBef>
                <a:spcPts val="600"/>
              </a:spcBef>
            </a:pP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Чугуївська загальноосвітня школа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І-ІІІ ступенів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Чугуївської міської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546100">
              <a:lnSpc>
                <a:spcPts val="3500"/>
              </a:lnSpc>
              <a:spcBef>
                <a:spcPts val="600"/>
              </a:spcBef>
            </a:pP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Чугуївський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НВК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імені тричі Героя Радянського Союзу І.М.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Кожедуба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Чугуївської міської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ради;</a:t>
            </a:r>
          </a:p>
          <a:p>
            <a:pPr marL="176213" lvl="0" indent="546100">
              <a:lnSpc>
                <a:spcPts val="3500"/>
              </a:lnSpc>
              <a:spcBef>
                <a:spcPts val="600"/>
              </a:spcBef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Харківська спеціалізована школа І-ІІІ ступенів №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156 Харківської міської ради (</a:t>
            </a:r>
            <a:r>
              <a:rPr lang="uk-UA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Московський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р-н);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18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проекті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GoCamps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6021288"/>
          </a:xfrm>
        </p:spPr>
        <p:txBody>
          <a:bodyPr>
            <a:noAutofit/>
          </a:bodyPr>
          <a:lstStyle/>
          <a:p>
            <a:pPr marL="176213" lvl="0" indent="54610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 ліцей 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Харківської міської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(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54610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Харківська спеціалізована школа І-ІІІ ступенів 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 Харківської міської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(</a:t>
            </a:r>
            <a:r>
              <a:rPr lang="uk-UA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Немишлянський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54610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Харківська спеціалізована школа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ступенів 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 Харківської міської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(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янський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р-н);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0" indent="54610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Харківська гімназі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 6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Маріїнська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гімназія» Харківської міської ради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Шевченківський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 м. Харкова).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90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2000"/>
          </a:xfrm>
        </p:spPr>
        <p:txBody>
          <a:bodyPr>
            <a:noAutofit/>
          </a:bodyPr>
          <a:lstStyle/>
          <a:p>
            <a:r>
              <a:rPr lang="uk-UA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програма Європейського Союзу </a:t>
            </a:r>
            <a:br>
              <a:rPr lang="uk-UA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uk-UA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Twinning Plus</a:t>
            </a:r>
            <a:r>
              <a:rPr lang="uk-UA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74473"/>
              </p:ext>
            </p:extLst>
          </p:nvPr>
        </p:nvGraphicFramePr>
        <p:xfrm>
          <a:off x="683568" y="980728"/>
          <a:ext cx="792008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4680000"/>
                <a:gridCol w="2520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закладів – </a:t>
                      </a:r>
                      <a:r>
                        <a:rPr lang="uk-UA" sz="2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учасників-25</a:t>
                      </a:r>
                      <a:endParaRPr lang="ru-RU" sz="2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Балаклійський</a:t>
                      </a:r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Барвінківський</a:t>
                      </a:r>
                      <a:r>
                        <a:rPr lang="uk-UA" sz="2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Сахновщинський</a:t>
                      </a:r>
                      <a:r>
                        <a:rPr lang="uk-UA" sz="2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Харківський 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r>
                        <a:rPr lang="uk-UA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Ізюм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r>
                        <a:rPr lang="uk-UA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Лозова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r>
                        <a:rPr lang="uk-UA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Чугуїв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Київський 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Московський 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Немишлянський</a:t>
                      </a:r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Слобідський 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 algn="l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Шевченківський м. Харкова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075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Виставка «Освіта Харківщини </a:t>
            </a:r>
            <a:b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ХХІ століття» 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072" y="1412776"/>
            <a:ext cx="8100392" cy="5445224"/>
          </a:xfrm>
        </p:spPr>
        <p:txBody>
          <a:bodyPr>
            <a:noAutofit/>
          </a:bodyPr>
          <a:lstStyle/>
          <a:p>
            <a:pPr marL="176213" indent="546100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Донецька ЗОШ І-ІІІ ступенів </a:t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Балаклійської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районної ради;</a:t>
            </a:r>
          </a:p>
          <a:p>
            <a:pPr marL="176213" indent="546100">
              <a:spcBef>
                <a:spcPts val="0"/>
              </a:spcBef>
            </a:pPr>
            <a:r>
              <a:rPr lang="uk-UA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Солоницівський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НВК «Перлина» </a:t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Дергачівської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районної ради;</a:t>
            </a:r>
          </a:p>
          <a:p>
            <a:pPr marL="176213" indent="546100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вчителів англійської мови </a:t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Зачепилівського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району;</a:t>
            </a:r>
          </a:p>
          <a:p>
            <a:pPr marL="176213" indent="546100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Садовська ЗОШ І-ІІІ ступенів </a:t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Лозівської</a:t>
            </a: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районної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ради;</a:t>
            </a:r>
          </a:p>
          <a:p>
            <a:pPr marL="176213" indent="546100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вчителів англійської мови </a:t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Харківського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району;</a:t>
            </a:r>
          </a:p>
          <a:p>
            <a:pPr marL="176213" indent="546100">
              <a:spcBef>
                <a:spcPts val="0"/>
              </a:spcBef>
            </a:pPr>
            <a:r>
              <a:rPr lang="uk-UA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Лозівська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гімназія </a:t>
            </a:r>
            <a:r>
              <a:rPr lang="uk-UA" sz="29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Лозівської</a:t>
            </a: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міської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ради;</a:t>
            </a:r>
          </a:p>
          <a:p>
            <a:pPr marL="176213" indent="546100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вчителів англійської мови </a:t>
            </a: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Чугуєва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6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Виставка «Освіта Харківщини </a:t>
            </a:r>
            <a:b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ХХІ століття» 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464" y="1412776"/>
            <a:ext cx="8100000" cy="5445224"/>
          </a:xfrm>
        </p:spPr>
        <p:txBody>
          <a:bodyPr>
            <a:noAutofit/>
          </a:bodyPr>
          <a:lstStyle/>
          <a:p>
            <a:pPr marL="179388" indent="542925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ХСШ № 17 Харківської міської ради </a:t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район);</a:t>
            </a:r>
          </a:p>
          <a:p>
            <a:pPr marL="179388" indent="542925">
              <a:spcBef>
                <a:spcPts val="0"/>
              </a:spcBef>
            </a:pP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ХСШ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162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міської ради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Новобаварський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район);</a:t>
            </a: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542925">
              <a:spcBef>
                <a:spcPts val="0"/>
              </a:spcBef>
            </a:pP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ХЗОШ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153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міської ради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Новобаварський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79388" indent="542925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ХСШ № 77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міської ради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Слобідський район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79388" indent="542925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ХСШ № 87 </a:t>
            </a:r>
            <a:r>
              <a:rPr lang="uk-UA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міської ради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9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Холодногірський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район);</a:t>
            </a:r>
          </a:p>
          <a:p>
            <a:pPr marL="179388" indent="542925">
              <a:spcBef>
                <a:spcPts val="0"/>
              </a:spcBef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 вчителів англійської мови </a:t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Шевченківського району м. Харкова</a:t>
            </a:r>
            <a:endParaRPr lang="ru-RU" sz="2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4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ЗАХОДИ РОКУ: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Для педагогів: </a:t>
            </a:r>
            <a:r>
              <a:rPr lang="uk-UA" sz="4000" dirty="0" smtClean="0"/>
              <a:t>курси,</a:t>
            </a:r>
            <a:r>
              <a:rPr lang="uk-UA" sz="4000" b="1" dirty="0" smtClean="0">
                <a:solidFill>
                  <a:srgbClr val="FF0000"/>
                </a:solidFill>
              </a:rPr>
              <a:t> </a:t>
            </a:r>
            <a:r>
              <a:rPr lang="uk-UA" sz="4000" dirty="0" smtClean="0"/>
              <a:t>семінари</a:t>
            </a:r>
            <a:r>
              <a:rPr lang="uk-UA" sz="4000" dirty="0" smtClean="0"/>
              <a:t>, </a:t>
            </a:r>
            <a:r>
              <a:rPr lang="uk-UA" sz="4000" dirty="0" smtClean="0"/>
              <a:t>тренінги, конкурси, фестивалі, виставки, проекти</a:t>
            </a:r>
            <a:endParaRPr lang="uk-UA" sz="4000" dirty="0" smtClean="0"/>
          </a:p>
          <a:p>
            <a:endParaRPr lang="uk-UA" sz="4000" dirty="0"/>
          </a:p>
          <a:p>
            <a:r>
              <a:rPr lang="uk-UA" sz="4000" b="1" dirty="0" smtClean="0">
                <a:solidFill>
                  <a:srgbClr val="FF0000"/>
                </a:solidFill>
              </a:rPr>
              <a:t>Для учнів</a:t>
            </a:r>
            <a:r>
              <a:rPr lang="uk-UA" sz="4000" b="1" dirty="0" smtClean="0"/>
              <a:t>: </a:t>
            </a:r>
            <a:r>
              <a:rPr lang="uk-UA" sz="4000" dirty="0" err="1" smtClean="0"/>
              <a:t>уроки</a:t>
            </a:r>
            <a:r>
              <a:rPr lang="uk-UA" sz="4000" dirty="0" smtClean="0"/>
              <a:t>, олімпіади</a:t>
            </a:r>
            <a:r>
              <a:rPr lang="uk-UA" sz="4000" dirty="0" smtClean="0"/>
              <a:t>, літні </a:t>
            </a:r>
            <a:r>
              <a:rPr lang="uk-UA" sz="4000" dirty="0" err="1" smtClean="0"/>
              <a:t>мовні</a:t>
            </a:r>
            <a:r>
              <a:rPr lang="uk-UA" sz="4000" dirty="0" smtClean="0"/>
              <a:t> табори</a:t>
            </a:r>
            <a:r>
              <a:rPr lang="uk-UA" sz="4000" dirty="0" smtClean="0"/>
              <a:t>, конкурси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57919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ПРОБЛЕМИ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Недостатній рівень </a:t>
            </a:r>
            <a:r>
              <a:rPr lang="uk-UA" sz="4400" dirty="0" smtClean="0"/>
              <a:t>володіння мовою вчителями</a:t>
            </a:r>
          </a:p>
          <a:p>
            <a:r>
              <a:rPr lang="uk-UA" sz="4400" b="1" dirty="0" smtClean="0">
                <a:solidFill>
                  <a:srgbClr val="FF0000"/>
                </a:solidFill>
              </a:rPr>
              <a:t>Низька якість </a:t>
            </a:r>
            <a:r>
              <a:rPr lang="uk-UA" sz="4400" dirty="0" smtClean="0"/>
              <a:t>навчання учнів іноземної мови</a:t>
            </a:r>
          </a:p>
          <a:p>
            <a:r>
              <a:rPr lang="uk-UA" sz="4400" b="1" dirty="0" smtClean="0">
                <a:solidFill>
                  <a:srgbClr val="FF0000"/>
                </a:solidFill>
              </a:rPr>
              <a:t>Відсутність</a:t>
            </a:r>
            <a:r>
              <a:rPr lang="uk-UA" sz="4400" dirty="0" smtClean="0"/>
              <a:t> відповідного </a:t>
            </a:r>
            <a:r>
              <a:rPr lang="uk-UA" sz="4400" dirty="0" err="1" smtClean="0"/>
              <a:t>мовного</a:t>
            </a:r>
            <a:r>
              <a:rPr lang="uk-UA" sz="4400" dirty="0" smtClean="0"/>
              <a:t> середовища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84398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00000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розвитку</a:t>
            </a:r>
            <a:br>
              <a:rPr lang="uk-U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англомовної освіти: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920880" cy="4525963"/>
          </a:xfrm>
        </p:spPr>
        <p:txBody>
          <a:bodyPr>
            <a:normAutofit fontScale="92500" lnSpcReduction="20000"/>
          </a:bodyPr>
          <a:lstStyle/>
          <a:p>
            <a:pPr indent="557213"/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участь у англомовних проектах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</a:p>
          <a:p>
            <a:pPr indent="557213"/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організація </a:t>
            </a: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літніх </a:t>
            </a:r>
            <a:r>
              <a:rPr lang="uk-UA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мовних</a:t>
            </a: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таборів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 indent="557213"/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підвищення </a:t>
            </a: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якості навчання мови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 indent="557213"/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створення відповідного </a:t>
            </a:r>
            <a:r>
              <a:rPr lang="uk-UA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мовного</a:t>
            </a: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середовища 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загальноосвітніх навчальних закладах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6796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marL="0" indent="0" algn="ctr">
              <a:buNone/>
            </a:pPr>
            <a:r>
              <a:rPr lang="uk-UA" sz="6000" b="1" dirty="0" smtClean="0">
                <a:solidFill>
                  <a:srgbClr val="FF0000"/>
                </a:solidFill>
              </a:rPr>
              <a:t>ДЯКУЮ ЗА УВАГУ!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1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етап Всеукраїнського конкурсу «Учитель року 2016»  у номінації «Англійська мова»</a:t>
            </a:r>
            <a:endParaRPr lang="ru-RU" sz="2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учасників з таких районів (міст):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99490"/>
              </p:ext>
            </p:extLst>
          </p:nvPr>
        </p:nvGraphicFramePr>
        <p:xfrm>
          <a:off x="611560" y="1628796"/>
          <a:ext cx="8280920" cy="522920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462761">
                <a:tc>
                  <a:txBody>
                    <a:bodyPr/>
                    <a:lstStyle/>
                    <a:p>
                      <a:pPr indent="180000"/>
                      <a:r>
                        <a:rPr lang="uk-UA" sz="240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Балаклійський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Первомайський</a:t>
                      </a:r>
                      <a:endParaRPr lang="uk-UA" sz="2400" b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535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Богодухівський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Харківський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535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Борівський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Чугуївський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2761">
                <a:tc>
                  <a:txBody>
                    <a:bodyPr/>
                    <a:lstStyle/>
                    <a:p>
                      <a:pPr indent="180000"/>
                      <a:r>
                        <a:rPr lang="uk-UA" sz="240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Вовчанський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Ізюм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535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Дергачівський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Куп'янськ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276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Зачепилівський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/>
                      <a:r>
                        <a:rPr lang="uk-UA" sz="240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Лозова</a:t>
                      </a:r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276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Зміївський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/>
                      <a:r>
                        <a:rPr lang="uk-UA" sz="240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Люботин</a:t>
                      </a:r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535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Кегичівський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Київський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535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Коломацький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535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Красноградський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Немишлянський</a:t>
                      </a: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5351"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kern="12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Куп'янський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/>
                      <a:r>
                        <a:rPr lang="uk-UA" sz="2400" kern="12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Основ’янський</a:t>
                      </a:r>
                      <a:endParaRPr lang="uk-UA" sz="24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5351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Лозівський</a:t>
                      </a:r>
                      <a:endParaRPr lang="uk-UA" sz="2400" b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Холодногірський</a:t>
                      </a: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5351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Нововодолазький</a:t>
                      </a:r>
                      <a:endParaRPr lang="uk-UA" sz="2400" b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Шевченківський (м. Харків)</a:t>
                      </a:r>
                      <a:endParaRPr lang="uk-UA" sz="24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6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етап Всеукраїнського конкурсу «Учитель року 2016»  у номінації «Англійська мова»</a:t>
            </a:r>
            <a:endParaRPr lang="ru-RU" sz="2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5256584"/>
          </a:xfrm>
        </p:spPr>
        <p:txBody>
          <a:bodyPr>
            <a:noAutofit/>
          </a:bodyPr>
          <a:lstStyle/>
          <a:p>
            <a:pPr marL="0" indent="722313">
              <a:buNone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Переможець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Івасішина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С.В., учитель Харківської спеціалізованої школи І-ІІІ ст. №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(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р-н)</a:t>
            </a:r>
          </a:p>
          <a:p>
            <a:pPr marL="0" indent="722313">
              <a:buNone/>
            </a:pPr>
            <a:r>
              <a:rPr lang="uk-UA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Лауреати:</a:t>
            </a:r>
          </a:p>
          <a:p>
            <a:pPr marL="3175" indent="719138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Момот О.В., учитель Харківської ЗОШ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І-ІІІ ст. №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 (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р-н);</a:t>
            </a:r>
          </a:p>
          <a:p>
            <a:pPr marL="3175" indent="719138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Майборода О.М., учитель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Вербівської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ЗОШ І-ІІІ ст. (</a:t>
            </a:r>
            <a:r>
              <a:rPr lang="uk-UA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Балаклійський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р-н);</a:t>
            </a:r>
          </a:p>
          <a:p>
            <a:pPr marL="3175" indent="719138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Вірич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Ю.О., учитель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Юрченківської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ЗОШ   І-ІІІ ст. (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Вовчанський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р-н).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1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фестиваль-огляд освітніх </a:t>
            </a:r>
            <a:b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Інтернет-ресурсів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977316"/>
              </p:ext>
            </p:extLst>
          </p:nvPr>
        </p:nvGraphicFramePr>
        <p:xfrm>
          <a:off x="684368" y="1268760"/>
          <a:ext cx="792008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4680000"/>
                <a:gridCol w="2520000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учасників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Балаклійський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Барвінківський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Богодухівський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Борівський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Вовчанський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Дергачівський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Зміївський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Кегичівський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Красноградський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40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фестиваль-огляд освітніх </a:t>
            </a:r>
            <a:b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Інтернет-ресурсів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219460"/>
              </p:ext>
            </p:extLst>
          </p:nvPr>
        </p:nvGraphicFramePr>
        <p:xfrm>
          <a:off x="683568" y="1268760"/>
          <a:ext cx="7920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4680000"/>
                <a:gridCol w="2520000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учасників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Нововодолазький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Печенізький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Сахновщинський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Харківський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Чугуївський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Шевченківський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</a:t>
                      </a:r>
                      <a:r>
                        <a:rPr lang="uk-UA" sz="2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Куп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24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янськ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</a:t>
                      </a:r>
                      <a:r>
                        <a:rPr lang="uk-UA" sz="2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Лозова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</a:t>
                      </a:r>
                      <a:r>
                        <a:rPr lang="uk-UA" sz="2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Люботин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8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Обласний фестиваль-огляд освітніх </a:t>
            </a:r>
            <a:br>
              <a:rPr lang="uk-U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Інтернет-ресурсів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688582"/>
              </p:ext>
            </p:extLst>
          </p:nvPr>
        </p:nvGraphicFramePr>
        <p:xfrm>
          <a:off x="683568" y="1268760"/>
          <a:ext cx="7920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4680000"/>
                <a:gridCol w="2520000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учасників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80000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м.</a:t>
                      </a:r>
                      <a:r>
                        <a:rPr lang="uk-UA" sz="2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Первомайський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Індустріальний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Московський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Немишлянський</a:t>
                      </a: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Новобаварський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Основ’янський</a:t>
                      </a:r>
                      <a:r>
                        <a:rPr lang="uk-UA" sz="2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Слобідський 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Холодногірський</a:t>
                      </a: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180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Шевченківський (м. Харків)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80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Всеукраїнська учнівська олімпіада </a:t>
            </a:r>
            <a:b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англійської мови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ІІІ (обласний) етап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503"/>
              </p:ext>
            </p:extLst>
          </p:nvPr>
        </p:nvGraphicFramePr>
        <p:xfrm>
          <a:off x="1115616" y="2636912"/>
          <a:ext cx="7037040" cy="25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440160"/>
                <a:gridCol w="1677380"/>
                <a:gridCol w="175926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переможців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560">
                <a:tc rowSpan="3">
                  <a:txBody>
                    <a:bodyPr/>
                    <a:lstStyle/>
                    <a:p>
                      <a:pPr algn="ctr"/>
                      <a:endParaRPr lang="uk-UA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5560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5560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62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Всеукраїнська учнівська олімпіада </a:t>
            </a:r>
            <a:b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англійської мови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(Всеукраїнський) етап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95788"/>
              </p:ext>
            </p:extLst>
          </p:nvPr>
        </p:nvGraphicFramePr>
        <p:xfrm>
          <a:off x="1115616" y="2636912"/>
          <a:ext cx="7037040" cy="25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440160"/>
                <a:gridCol w="1677380"/>
                <a:gridCol w="175926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учасників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Кіл-</a:t>
                      </a:r>
                      <a:r>
                        <a:rPr lang="uk-UA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переможців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560">
                <a:tc rowSpan="3">
                  <a:txBody>
                    <a:bodyPr/>
                    <a:lstStyle/>
                    <a:p>
                      <a:pPr algn="ctr"/>
                      <a:endParaRPr lang="uk-UA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5560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5560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804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703</Words>
  <Application>Microsoft Office PowerPoint</Application>
  <PresentationFormat>Экран (4:3)</PresentationFormat>
  <Paragraphs>405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Підсумки Року англійської мови в Харківській області </vt:lpstr>
      <vt:lpstr>ЗАХОДИ РОКУ:</vt:lpstr>
      <vt:lpstr>Обласний етап Всеукраїнського конкурсу «Учитель року 2016»  у номінації «Англійська мова»</vt:lpstr>
      <vt:lpstr>Обласний етап Всеукраїнського конкурсу «Учитель року 2016»  у номінації «Англійська мова»</vt:lpstr>
      <vt:lpstr>Обласний фестиваль-огляд освітніх  Інтернет-ресурсів</vt:lpstr>
      <vt:lpstr>Обласний фестиваль-огляд освітніх  Інтернет-ресурсів</vt:lpstr>
      <vt:lpstr>Обласний фестиваль-огляд освітніх  Інтернет-ресурсів</vt:lpstr>
      <vt:lpstr>Всеукраїнська учнівська олімпіада  з англійської мови</vt:lpstr>
      <vt:lpstr>Всеукраїнська учнівська олімпіада  з англійської мови</vt:lpstr>
      <vt:lpstr>Літні мовні табори</vt:lpstr>
      <vt:lpstr>Літні мовні табори</vt:lpstr>
      <vt:lpstr>Літні мовні табори</vt:lpstr>
      <vt:lpstr>Літні мовні табори</vt:lpstr>
      <vt:lpstr>Літні мовні табори</vt:lpstr>
      <vt:lpstr>Участь у проекті GoCamps</vt:lpstr>
      <vt:lpstr>Участь у проекті GoCamps</vt:lpstr>
      <vt:lpstr>Навчальна програма Європейського Союзу  «E-Twinning Plus»</vt:lpstr>
      <vt:lpstr>Виставка «Освіта Харківщини  ХХІ століття» </vt:lpstr>
      <vt:lpstr>Виставка «Освіта Харківщини  ХХІ століття» </vt:lpstr>
      <vt:lpstr>ПРОБЛЕМИ</vt:lpstr>
      <vt:lpstr>НАПРЯМИ розвитку англомовної освіти: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Olia</dc:creator>
  <cp:lastModifiedBy>Любовь Покроева</cp:lastModifiedBy>
  <cp:revision>48</cp:revision>
  <dcterms:created xsi:type="dcterms:W3CDTF">2016-12-16T12:53:52Z</dcterms:created>
  <dcterms:modified xsi:type="dcterms:W3CDTF">2016-12-20T15:27:19Z</dcterms:modified>
</cp:coreProperties>
</file>