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  <p:sldMasterId id="2147483835" r:id="rId2"/>
  </p:sldMasterIdLst>
  <p:notesMasterIdLst>
    <p:notesMasterId r:id="rId22"/>
  </p:notesMasterIdLst>
  <p:sldIdLst>
    <p:sldId id="256" r:id="rId3"/>
    <p:sldId id="263" r:id="rId4"/>
    <p:sldId id="352" r:id="rId5"/>
    <p:sldId id="354" r:id="rId6"/>
    <p:sldId id="353" r:id="rId7"/>
    <p:sldId id="355" r:id="rId8"/>
    <p:sldId id="356" r:id="rId9"/>
    <p:sldId id="265" r:id="rId10"/>
    <p:sldId id="341" r:id="rId11"/>
    <p:sldId id="357" r:id="rId12"/>
    <p:sldId id="342" r:id="rId13"/>
    <p:sldId id="343" r:id="rId14"/>
    <p:sldId id="344" r:id="rId15"/>
    <p:sldId id="345" r:id="rId16"/>
    <p:sldId id="358" r:id="rId17"/>
    <p:sldId id="359" r:id="rId18"/>
    <p:sldId id="360" r:id="rId19"/>
    <p:sldId id="361" r:id="rId20"/>
    <p:sldId id="35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>
        <p:scale>
          <a:sx n="72" d="100"/>
          <a:sy n="72" d="100"/>
        </p:scale>
        <p:origin x="-134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CDC9D0C7-FEA4-4FCC-9CEC-321D086FAF9D}" type="datetimeFigureOut">
              <a:rPr lang="ru-RU"/>
              <a:pPr>
                <a:defRPr/>
              </a:pPr>
              <a:t>21.12.2016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CD2C3343-17BA-43FD-B494-FD52C8F1A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185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uk-UA"/>
              <a:t>Образец заголовка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uk-UA"/>
              <a:t>Образец подзаголовка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599520-589C-44FD-9D3A-FE966AF4AC86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D5E728-52D4-4A9E-B1A5-79C046236841}" type="slidenum">
              <a:rPr lang="uk-UA"/>
              <a:pPr/>
              <a:t>‹#›</a:t>
            </a:fld>
            <a:endParaRPr lang="uk-UA"/>
          </a:p>
        </p:txBody>
      </p:sp>
      <p:grpSp>
        <p:nvGrpSpPr>
          <p:cNvPr id="6554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554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554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554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pSp>
          <p:nvGrpSpPr>
            <p:cNvPr id="6554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6554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6555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6555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6555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6555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</p:grpSp>
      <p:grpSp>
        <p:nvGrpSpPr>
          <p:cNvPr id="6555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555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555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555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pSp>
          <p:nvGrpSpPr>
            <p:cNvPr id="6555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6555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6556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6556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6556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6556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</p:grpSp>
      <p:sp>
        <p:nvSpPr>
          <p:cNvPr id="6556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6556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4D7DFC-169E-49F1-A65B-BB1133ABDC17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7757E-67D3-43C2-AF29-0DBB5A8E5DEE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6E2AA3-0EAD-4989-B42C-CA2D22696BBF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74A4-5224-49B5-ABBD-BD916AB31B24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68611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68612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 sz="2400">
                <a:latin typeface="Times New Roman" pitchFamily="18" charset="0"/>
              </a:endParaRPr>
            </a:p>
          </p:txBody>
        </p:sp>
        <p:sp>
          <p:nvSpPr>
            <p:cNvPr id="68613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68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/>
              <a:t>Образец заголовка</a:t>
            </a:r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uk-UA"/>
              <a:t>Образец подзаголовка</a:t>
            </a:r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84FF2F99-5180-4DE5-8EB5-E595AAE109CB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861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05395CF-5C49-45F6-8F34-D08715E16653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F95820-02F2-4D95-8C15-E96B73083A60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106CF-7532-46C1-B44D-5CFB03B226CB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6B0010-B88D-4691-A98F-16DD7DF5A066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3EB27-F925-4F2A-AA13-38DE73A2F48A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EFED9E-B499-49FD-A928-AD75E451D940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DE079-A800-4687-859A-8DE6A5AFDA43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A4FA32-CEC8-4CB0-A3E9-3C0951B8D58F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C5F16-153F-4707-8C68-CE29C159A5D9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6FF6C9-A23F-439E-818F-29702F3AE20D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27E9D-5002-46DE-B170-3C62330FA963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F8E438-0C29-44FD-880C-F2A9F3C5376F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9CEBC-0319-4E0B-A31A-829F69BEDEC8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45CD4B-6607-46EF-B228-71734E0D26B1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249F7-C739-46CC-8D61-3AB9CDFC1292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194C95-5342-41C2-B682-D8A744F04481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96DE9-8EE5-4613-94D3-31F2DCAE5E90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9C6A0-F151-4808-8EF4-3F2EBA9315FC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B3FF4-A67D-48F7-B152-FFBAE3211FEF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6B61C8-05B6-4D0B-8354-05AAA31DBC5B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5AEF4-FFB5-4D7F-A5B5-68DF14221CF1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5013B6-F5A8-4D30-B30F-0AC0525F8407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D485-93EA-42B5-A534-07A70E48CE9D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070E77F-45D4-447E-B80F-1E0F2D774A3F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FAD54AB-7264-4141-99D9-5341F6F2F3C0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50A1ABA-9FA5-4B7E-9451-B788F2CC6D2C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66D1AA0-3390-400E-8D43-CFB2BA7C8A3B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4EA9C9-67A5-4347-B98A-15B9C91B14E9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7EF10-02D3-4DA0-BF47-A98A18BF3BB6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C409A9-A094-493B-97D9-D4DC845F92EE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409FB-981A-45B3-8FD3-8F9A75BD724D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753544-4C91-4DA8-B312-F6C13DF4D8EA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84EA7-53CD-4B34-8A31-A60F10BA251F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EA689F-1C91-49BC-87AB-24C51D159F09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D94FF-AB22-4D30-B1CB-C4F4DAEBBF61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B0095E-F18E-431B-8736-9EAC996D1962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74600-10FB-43F7-9B0E-46562DE2E9D6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910EDF-B0AD-40CD-B92F-F7722225B24E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E801A-DE5B-4E3C-9FAD-9D4A99657E03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8AF1D0-E53C-438D-8AAE-43F740A71236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F7449-0352-43DC-A6AE-E8800D039D1C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EA922729-6E53-44E7-AE3F-7CBC0C717439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E91512E-E5CC-4C19-B91A-518481B5920B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6452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6452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pSp>
        <p:nvGrpSpPr>
          <p:cNvPr id="6452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452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452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452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452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452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452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452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453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453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pSp>
          <p:nvGrpSpPr>
            <p:cNvPr id="6453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453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453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6453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6453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sp>
            <p:nvSpPr>
              <p:cNvPr id="6453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6453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6453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grpSp>
            <p:nvGrpSpPr>
              <p:cNvPr id="6454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454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6454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6454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6454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6454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6454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6454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6454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</p:grpSp>
        </p:grpSp>
      </p:grpSp>
      <p:grpSp>
        <p:nvGrpSpPr>
          <p:cNvPr id="6454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455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455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6455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455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455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grpSp>
            <p:nvGrpSpPr>
              <p:cNvPr id="6455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455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6455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6455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6455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6456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6456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6456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6456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</p:grpSp>
        </p:grpSp>
        <p:sp>
          <p:nvSpPr>
            <p:cNvPr id="6456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6758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 sz="2400">
                <a:latin typeface="Times New Roman" pitchFamily="18" charset="0"/>
              </a:endParaRPr>
            </a:p>
          </p:txBody>
        </p:sp>
        <p:sp>
          <p:nvSpPr>
            <p:cNvPr id="6758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758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07076445-C8B0-4C57-B22F-E340765D4D00}" type="datetimeFigureOut">
              <a:rPr lang="ru-RU"/>
              <a:pPr/>
              <a:t>21.12.2016</a:t>
            </a:fld>
            <a:endParaRPr lang="uk-UA"/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0A62F552-DF1C-4160-B7ED-5CEED8AFE738}" type="slidenum">
              <a:rPr lang="uk-UA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45620" y="607809"/>
            <a:ext cx="7989652" cy="2533159"/>
          </a:xfrm>
          <a:noFill/>
          <a:ln/>
        </p:spPr>
        <p:txBody>
          <a:bodyPr lIns="0" tIns="0" rIns="18288" b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342900" indent="-342900" fontAlgn="auto">
              <a:spcAft>
                <a:spcPts val="0"/>
              </a:spcAft>
              <a:defRPr/>
            </a:pPr>
            <a:r>
              <a:rPr lang="ru-RU" sz="3600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 подальше </a:t>
            </a:r>
            <a:r>
              <a:rPr lang="ru-RU" sz="3600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навчання</a:t>
            </a:r>
            <a:r>
              <a:rPr lang="ru-RU" sz="3600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600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</a:t>
            </a:r>
            <a:r>
              <a:rPr lang="uk-UA" sz="3600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нів</a:t>
            </a:r>
            <a:r>
              <a:rPr lang="uk-UA" sz="3600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які відраховані з ПТНЗ та навчальних</a:t>
            </a:r>
            <a:r>
              <a:rPr lang="ru-RU" sz="3600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600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закладів</a:t>
            </a:r>
            <a:r>
              <a:rPr lang="ru-RU" sz="3600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600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інтернатного</a:t>
            </a:r>
            <a:r>
              <a:rPr lang="ru-RU" sz="3600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типу </a:t>
            </a:r>
            <a:r>
              <a:rPr lang="ru-RU" sz="3600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обласного</a:t>
            </a:r>
            <a:r>
              <a:rPr lang="ru-RU" sz="3600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3600" b="1" kern="1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підпорядкування</a:t>
            </a:r>
            <a:endParaRPr lang="ru-RU" sz="3600" b="1" kern="1200" dirty="0">
              <a:solidFill>
                <a:srgbClr val="FF000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547813" y="4941888"/>
            <a:ext cx="7127875" cy="1727200"/>
          </a:xfrm>
        </p:spPr>
        <p:txBody>
          <a:bodyPr lIns="0" rIns="18288">
            <a:normAutofit/>
          </a:bodyPr>
          <a:lstStyle/>
          <a:p>
            <a:pPr marL="0" indent="0" algn="r">
              <a:lnSpc>
                <a:spcPct val="90000"/>
              </a:lnSpc>
              <a:buFontTx/>
              <a:buNone/>
            </a:pPr>
            <a:r>
              <a:rPr lang="uk-UA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Сєрікова Л.М.</a:t>
            </a:r>
            <a:endParaRPr lang="ru-RU" altLang="ru-RU" sz="20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r">
              <a:lnSpc>
                <a:spcPct val="90000"/>
              </a:lnSpc>
              <a:buFontTx/>
              <a:buNone/>
            </a:pPr>
            <a:r>
              <a:rPr lang="uk-UA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провідний спеціаліст відділу </a:t>
            </a:r>
            <a:endParaRPr lang="en-US" altLang="ru-RU" sz="20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r">
              <a:lnSpc>
                <a:spcPct val="90000"/>
              </a:lnSpc>
              <a:buFontTx/>
              <a:buNone/>
            </a:pPr>
            <a:r>
              <a:rPr lang="uk-UA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дошкільної, загальної середньої, </a:t>
            </a:r>
            <a:endParaRPr lang="en-US" altLang="ru-RU" sz="20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r">
              <a:lnSpc>
                <a:spcPct val="90000"/>
              </a:lnSpc>
              <a:buFontTx/>
              <a:buNone/>
            </a:pPr>
            <a:r>
              <a:rPr lang="uk-UA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корекційної та позашкільної освіти </a:t>
            </a:r>
          </a:p>
          <a:p>
            <a:pPr marL="0" indent="0" algn="r">
              <a:lnSpc>
                <a:spcPct val="90000"/>
              </a:lnSpc>
              <a:buFontTx/>
              <a:buNone/>
            </a:pPr>
            <a:r>
              <a:rPr lang="uk-UA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Департаменту</a:t>
            </a:r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uk-UA" alt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науки і освіти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ru-RU" sz="2400" b="1"/>
              <a:t>Інформація про рух учнів (вихованців) навчальних закладів інтернатного типу обласного підпорядкування</a:t>
            </a:r>
          </a:p>
        </p:txBody>
      </p:sp>
      <p:graphicFrame>
        <p:nvGraphicFramePr>
          <p:cNvPr id="78959" name="Group 111"/>
          <p:cNvGraphicFramePr>
            <a:graphicFrameLocks noGrp="1"/>
          </p:cNvGraphicFramePr>
          <p:nvPr>
            <p:ph idx="1"/>
          </p:nvPr>
        </p:nvGraphicFramePr>
        <p:xfrm>
          <a:off x="539750" y="2565400"/>
          <a:ext cx="8143875" cy="3959225"/>
        </p:xfrm>
        <a:graphic>
          <a:graphicData uri="http://schemas.openxmlformats.org/drawingml/2006/table">
            <a:tbl>
              <a:tblPr/>
              <a:tblGrid>
                <a:gridCol w="2058988"/>
                <a:gridCol w="2058987"/>
                <a:gridCol w="2058988"/>
                <a:gridCol w="1966912"/>
              </a:tblGrid>
              <a:tr h="1144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ПІБ учня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Заклад, наказ по закладу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 вибуття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Довідка з місця подальшого навчання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81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Базарбаєв Владислав Олексійович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КЗ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Люботинська спеціалізована школа-інтернат   І-ІІІ ступенів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Дивосвіт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25.10.2016              № 25-у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Манченківська ЗОШ І-ІІІ ступенів Харківскої районної ради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відсутня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960" name="Text Box 112"/>
          <p:cNvSpPr txBox="1">
            <a:spLocks noChangeArrowheads="1"/>
          </p:cNvSpPr>
          <p:nvPr/>
        </p:nvSpPr>
        <p:spPr bwMode="auto">
          <a:xfrm>
            <a:off x="4572000" y="1916113"/>
            <a:ext cx="4105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>
                <a:solidFill>
                  <a:srgbClr val="FF0000"/>
                </a:solidFill>
                <a:latin typeface="Arial Narrow" pitchFamily="34" charset="0"/>
              </a:rPr>
              <a:t>Відраховані у жовтні 2016 року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/>
          </p:cNvSpPr>
          <p:nvPr/>
        </p:nvSpPr>
        <p:spPr bwMode="auto">
          <a:xfrm>
            <a:off x="827088" y="333375"/>
            <a:ext cx="8066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ru-RU" sz="2400" b="1">
                <a:solidFill>
                  <a:schemeClr val="tx2"/>
                </a:solidFill>
              </a:rPr>
              <a:t>Інформація про рух учнів (вихованців) навчальних закладів інтернатного типу обласного підпорядкування</a:t>
            </a: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4356100" y="1628775"/>
            <a:ext cx="4321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>
                <a:solidFill>
                  <a:srgbClr val="FF0000"/>
                </a:solidFill>
                <a:latin typeface="Arial Narrow" pitchFamily="34" charset="0"/>
              </a:rPr>
              <a:t>Відраховані у вересні 2016 року</a:t>
            </a:r>
          </a:p>
        </p:txBody>
      </p:sp>
      <p:graphicFrame>
        <p:nvGraphicFramePr>
          <p:cNvPr id="19558" name="Group 102"/>
          <p:cNvGraphicFramePr>
            <a:graphicFrameLocks noGrp="1"/>
          </p:cNvGraphicFramePr>
          <p:nvPr/>
        </p:nvGraphicFramePr>
        <p:xfrm>
          <a:off x="468313" y="2276475"/>
          <a:ext cx="8424862" cy="3838575"/>
        </p:xfrm>
        <a:graphic>
          <a:graphicData uri="http://schemas.openxmlformats.org/drawingml/2006/table">
            <a:tbl>
              <a:tblPr/>
              <a:tblGrid>
                <a:gridCol w="1943100"/>
                <a:gridCol w="2316162"/>
                <a:gridCol w="2132013"/>
                <a:gridCol w="2033587"/>
              </a:tblGrid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ПІБ учня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Заклад, наказ по закладу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 вибуття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Довідка з місця подальшого навчання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81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Кологривов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Марк Віталійович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КЗ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Балаклійська спеціальна загальноосвітня школа-інтернат  І-ІІ ступенів Харківської обласної ради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29.09.2016              № 31   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Ізюмська ЗОШ    І-ІІІ ступенів № 2 Ізюмської міської ради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09.09.2016    № 345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76" name="Group 96"/>
          <p:cNvGraphicFramePr>
            <a:graphicFrameLocks noGrp="1"/>
          </p:cNvGraphicFramePr>
          <p:nvPr/>
        </p:nvGraphicFramePr>
        <p:xfrm>
          <a:off x="468313" y="2276475"/>
          <a:ext cx="8116887" cy="4008438"/>
        </p:xfrm>
        <a:graphic>
          <a:graphicData uri="http://schemas.openxmlformats.org/drawingml/2006/table">
            <a:tbl>
              <a:tblPr/>
              <a:tblGrid>
                <a:gridCol w="2052637"/>
                <a:gridCol w="2052638"/>
                <a:gridCol w="2051050"/>
                <a:gridCol w="1960562"/>
              </a:tblGrid>
              <a:tr h="1190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ПІБ учня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Заклад, наказ по закладу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 вибуття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Довідка з місця подальшого навчання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69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Король Марія Романівна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КЗ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Люботинська спеціалізована школа-інтернат   І-ІІІ ступенів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Дивосвіт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05.10.2016              № 25-у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Новогнилицька ЗОШ І-ІІІ ступенів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відсутня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23850" y="333375"/>
            <a:ext cx="8362950" cy="1150938"/>
          </a:xfrm>
          <a:noFill/>
          <a:ln/>
        </p:spPr>
        <p:txBody>
          <a:bodyPr lIns="0" rIns="0" bIns="0"/>
          <a:lstStyle/>
          <a:p>
            <a:pPr algn="ctr"/>
            <a:r>
              <a:rPr lang="ru-RU" sz="2400" b="1"/>
              <a:t>Інформація про рух учнів (вихованців) навчальних закладів інтернатного типу обласного підпорядкування</a:t>
            </a:r>
          </a:p>
        </p:txBody>
      </p:sp>
      <p:sp>
        <p:nvSpPr>
          <p:cNvPr id="20575" name="Text Box 95"/>
          <p:cNvSpPr txBox="1">
            <a:spLocks noChangeArrowheads="1"/>
          </p:cNvSpPr>
          <p:nvPr/>
        </p:nvSpPr>
        <p:spPr bwMode="auto">
          <a:xfrm>
            <a:off x="4356100" y="1628775"/>
            <a:ext cx="4321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>
                <a:solidFill>
                  <a:srgbClr val="FF0000"/>
                </a:solidFill>
                <a:latin typeface="Arial Narrow" pitchFamily="34" charset="0"/>
              </a:rPr>
              <a:t>Відраховані у вересні 2016 року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/>
          </p:cNvSpPr>
          <p:nvPr/>
        </p:nvSpPr>
        <p:spPr bwMode="auto">
          <a:xfrm>
            <a:off x="323850" y="333375"/>
            <a:ext cx="83629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b"/>
          <a:lstStyle/>
          <a:p>
            <a:pPr algn="ctr"/>
            <a:r>
              <a:rPr lang="ru-RU" sz="2400" b="1">
                <a:solidFill>
                  <a:schemeClr val="tx2"/>
                </a:solidFill>
              </a:rPr>
              <a:t>Інформація про рух учнів (вихованців) навчальних закладів інтернатного типу обласного підпорядкування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4356100" y="1628775"/>
            <a:ext cx="4321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>
                <a:solidFill>
                  <a:srgbClr val="FF0000"/>
                </a:solidFill>
                <a:latin typeface="Arial Narrow" pitchFamily="34" charset="0"/>
              </a:rPr>
              <a:t>Відраховані у вересні 2016 року</a:t>
            </a:r>
          </a:p>
        </p:txBody>
      </p:sp>
      <p:graphicFrame>
        <p:nvGraphicFramePr>
          <p:cNvPr id="21611" name="Group 107"/>
          <p:cNvGraphicFramePr>
            <a:graphicFrameLocks noGrp="1"/>
          </p:cNvGraphicFramePr>
          <p:nvPr/>
        </p:nvGraphicFramePr>
        <p:xfrm>
          <a:off x="395288" y="2133600"/>
          <a:ext cx="8353425" cy="4511675"/>
        </p:xfrm>
        <a:graphic>
          <a:graphicData uri="http://schemas.openxmlformats.org/drawingml/2006/table">
            <a:tbl>
              <a:tblPr/>
              <a:tblGrid>
                <a:gridCol w="2111375"/>
                <a:gridCol w="2112962"/>
                <a:gridCol w="2111375"/>
                <a:gridCol w="2017713"/>
              </a:tblGrid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ПІБ учня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Заклад, наказ по закладу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 вибуття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Довідка з місця подальшого навчання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40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Бойко Денис Володимирович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КЗ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Кочетоцька загальноосвітня санаторна школа-інтернат І-ІІІ ступенів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06.09.2016              № 26-у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Печенізька ЗОШ І-ІІІ ступенів ім. Г. Семирадського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05.09.2016   № 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Присяжнюк Лаура Сергіївна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28.09.2016     № 28-у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Базаліївська ЗОШ І-ІІІ ступенів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26.09.2016   № 01-22/101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1001712"/>
          </a:xfrm>
        </p:spPr>
        <p:txBody>
          <a:bodyPr lIns="0" rIns="0" bIns="0"/>
          <a:lstStyle/>
          <a:p>
            <a:r>
              <a:rPr lang="ru-RU" sz="1300" b="1" i="1">
                <a:solidFill>
                  <a:srgbClr val="FFFF00"/>
                </a:solidFill>
              </a:rPr>
              <a:t/>
            </a:r>
            <a:br>
              <a:rPr lang="ru-RU" sz="1300" b="1" i="1">
                <a:solidFill>
                  <a:srgbClr val="FFFF00"/>
                </a:solidFill>
              </a:rPr>
            </a:br>
            <a:endParaRPr lang="ru-RU" sz="1300" b="1" i="1">
              <a:solidFill>
                <a:srgbClr val="FFFF00"/>
              </a:solidFill>
            </a:endParaRPr>
          </a:p>
        </p:txBody>
      </p:sp>
      <p:sp>
        <p:nvSpPr>
          <p:cNvPr id="4" name="Заголовок 2"/>
          <p:cNvSpPr>
            <a:spLocks/>
          </p:cNvSpPr>
          <p:nvPr/>
        </p:nvSpPr>
        <p:spPr bwMode="auto">
          <a:xfrm>
            <a:off x="323850" y="333375"/>
            <a:ext cx="83629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bIns="0" anchor="b"/>
          <a:lstStyle/>
          <a:p>
            <a:pPr algn="ctr"/>
            <a:r>
              <a:rPr lang="ru-RU" sz="2400" b="1">
                <a:solidFill>
                  <a:schemeClr val="tx2"/>
                </a:solidFill>
              </a:rPr>
              <a:t>Інформація про рух учнів (вихованців) навчальних закладів інтернатного типу обласного підпорядкування</a:t>
            </a:r>
          </a:p>
        </p:txBody>
      </p:sp>
      <p:sp>
        <p:nvSpPr>
          <p:cNvPr id="22599" name="Text Box 71"/>
          <p:cNvSpPr txBox="1">
            <a:spLocks noChangeArrowheads="1"/>
          </p:cNvSpPr>
          <p:nvPr/>
        </p:nvSpPr>
        <p:spPr bwMode="auto">
          <a:xfrm>
            <a:off x="4356100" y="1628775"/>
            <a:ext cx="4321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>
                <a:solidFill>
                  <a:srgbClr val="FF0000"/>
                </a:solidFill>
                <a:latin typeface="Arial Narrow" pitchFamily="34" charset="0"/>
              </a:rPr>
              <a:t>Відраховані у вересні 2016 року</a:t>
            </a:r>
          </a:p>
        </p:txBody>
      </p:sp>
      <p:graphicFrame>
        <p:nvGraphicFramePr>
          <p:cNvPr id="22654" name="Group 126"/>
          <p:cNvGraphicFramePr>
            <a:graphicFrameLocks noGrp="1"/>
          </p:cNvGraphicFramePr>
          <p:nvPr/>
        </p:nvGraphicFramePr>
        <p:xfrm>
          <a:off x="611188" y="2487613"/>
          <a:ext cx="8281987" cy="3246437"/>
        </p:xfrm>
        <a:graphic>
          <a:graphicData uri="http://schemas.openxmlformats.org/drawingml/2006/table">
            <a:tbl>
              <a:tblPr/>
              <a:tblGrid>
                <a:gridCol w="2093912"/>
                <a:gridCol w="2093913"/>
                <a:gridCol w="2093912"/>
                <a:gridCol w="2000250"/>
              </a:tblGrid>
              <a:tr h="1255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ПІБ учня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Заклад, наказ по закладу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 вибуття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Довідка з місця подальшого навчання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99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Горстка Кіра Сергіївна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Харківський санаторний НВК № 1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22.09.2016              № 25-у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Краснокутський район, сел. Сорокове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відсутня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539750" y="301625"/>
            <a:ext cx="8143875" cy="1143000"/>
          </a:xfrm>
          <a:noFill/>
          <a:ln/>
        </p:spPr>
        <p:txBody>
          <a:bodyPr/>
          <a:lstStyle/>
          <a:p>
            <a:r>
              <a:rPr lang="ru-RU" sz="2400" b="1"/>
              <a:t>Інформація про рух учнів (вихованців) навчальних закладів інтернатного типу обласного підпорядкування</a:t>
            </a:r>
          </a:p>
        </p:txBody>
      </p:sp>
      <p:graphicFrame>
        <p:nvGraphicFramePr>
          <p:cNvPr id="81116" name="Group 220"/>
          <p:cNvGraphicFramePr>
            <a:graphicFrameLocks noGrp="1"/>
          </p:cNvGraphicFramePr>
          <p:nvPr>
            <p:ph idx="1"/>
          </p:nvPr>
        </p:nvGraphicFramePr>
        <p:xfrm>
          <a:off x="323850" y="2420938"/>
          <a:ext cx="8359775" cy="2952750"/>
        </p:xfrm>
        <a:graphic>
          <a:graphicData uri="http://schemas.openxmlformats.org/drawingml/2006/table">
            <a:tbl>
              <a:tblPr/>
              <a:tblGrid>
                <a:gridCol w="2112963"/>
                <a:gridCol w="2114550"/>
                <a:gridCol w="2112962"/>
                <a:gridCol w="201930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ПІБ учня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Заклад, наказ по закладу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 вибуття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Довідка з місця подальшого навчання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94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Кобзєв Роман Владиславович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КЗ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Харківський спеціальний НВК №7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29.09.2016              № 34-у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Харківська ЗОШ № 68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29.09.2016    № 1436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113" name="Text Box 217"/>
          <p:cNvSpPr txBox="1">
            <a:spLocks noChangeArrowheads="1"/>
          </p:cNvSpPr>
          <p:nvPr/>
        </p:nvSpPr>
        <p:spPr bwMode="auto">
          <a:xfrm>
            <a:off x="4356100" y="1628775"/>
            <a:ext cx="4321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>
                <a:solidFill>
                  <a:srgbClr val="FF0000"/>
                </a:solidFill>
                <a:latin typeface="Arial Narrow" pitchFamily="34" charset="0"/>
              </a:rPr>
              <a:t>Відраховані у вересні 2016 року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/>
          </p:cNvSpPr>
          <p:nvPr/>
        </p:nvSpPr>
        <p:spPr bwMode="auto">
          <a:xfrm>
            <a:off x="684213" y="188913"/>
            <a:ext cx="8143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ru-RU" sz="2400" b="1">
                <a:solidFill>
                  <a:schemeClr val="tx2"/>
                </a:solidFill>
              </a:rPr>
              <a:t>Інформація про рух учнів (вихованців) навчальних закладів інтернатного типу обласного підпорядкування</a:t>
            </a:r>
          </a:p>
        </p:txBody>
      </p:sp>
      <p:graphicFrame>
        <p:nvGraphicFramePr>
          <p:cNvPr id="85244" name="Group 252"/>
          <p:cNvGraphicFramePr>
            <a:graphicFrameLocks noGrp="1"/>
          </p:cNvGraphicFramePr>
          <p:nvPr>
            <p:ph/>
          </p:nvPr>
        </p:nvGraphicFramePr>
        <p:xfrm>
          <a:off x="395288" y="2133600"/>
          <a:ext cx="8497887" cy="4538663"/>
        </p:xfrm>
        <a:graphic>
          <a:graphicData uri="http://schemas.openxmlformats.org/drawingml/2006/table">
            <a:tbl>
              <a:tblPr/>
              <a:tblGrid>
                <a:gridCol w="2147887"/>
                <a:gridCol w="2149475"/>
                <a:gridCol w="2147888"/>
                <a:gridCol w="2052637"/>
              </a:tblGrid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ПІБ учня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Заклад, наказ по закладу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 вибуття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Довідка з місця подальшого навчання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46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Кузьміна Анастасія Віталіївна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Харківське державне вище училище фізичної культури № 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16.09.2016              № 51-у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Балаклійський НВК Балаклійської районної ради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15.09.2016    №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5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Дорда Богдан Романович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12.09.2016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Харківська спеціалізована школа І-ІІІ ступенів № 29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09.09.2015 № - відсутній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245" name="Text Box 253"/>
          <p:cNvSpPr txBox="1">
            <a:spLocks noChangeArrowheads="1"/>
          </p:cNvSpPr>
          <p:nvPr/>
        </p:nvSpPr>
        <p:spPr bwMode="auto">
          <a:xfrm>
            <a:off x="4356100" y="1628775"/>
            <a:ext cx="4321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>
                <a:solidFill>
                  <a:srgbClr val="FF0000"/>
                </a:solidFill>
                <a:latin typeface="Arial Narrow" pitchFamily="34" charset="0"/>
              </a:rPr>
              <a:t>Відраховані у вересні 2016 року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/>
          </p:cNvSpPr>
          <p:nvPr/>
        </p:nvSpPr>
        <p:spPr bwMode="auto">
          <a:xfrm>
            <a:off x="684213" y="188913"/>
            <a:ext cx="8143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ru-RU" sz="2400" b="1">
                <a:solidFill>
                  <a:schemeClr val="tx2"/>
                </a:solidFill>
              </a:rPr>
              <a:t>Інформація про рух учнів (вихованців) навчальних закладів інтернатного типу обласного підпорядкування</a:t>
            </a:r>
          </a:p>
        </p:txBody>
      </p:sp>
      <p:graphicFrame>
        <p:nvGraphicFramePr>
          <p:cNvPr id="88293" name="Group 229"/>
          <p:cNvGraphicFramePr>
            <a:graphicFrameLocks noGrp="1"/>
          </p:cNvGraphicFramePr>
          <p:nvPr>
            <p:ph/>
          </p:nvPr>
        </p:nvGraphicFramePr>
        <p:xfrm>
          <a:off x="250825" y="1895475"/>
          <a:ext cx="8642350" cy="4648200"/>
        </p:xfrm>
        <a:graphic>
          <a:graphicData uri="http://schemas.openxmlformats.org/drawingml/2006/table">
            <a:tbl>
              <a:tblPr/>
              <a:tblGrid>
                <a:gridCol w="2185988"/>
                <a:gridCol w="2998787"/>
                <a:gridCol w="1371600"/>
                <a:gridCol w="2085975"/>
              </a:tblGrid>
              <a:tr h="885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ПІБ учня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Заклад, наказ по закладу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 вибуття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Довідка з місця подальшого навчання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290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Поляков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Денисович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Державна гімназія-інтернат з посиленою військово-фізичною підготовкою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Кадетський корпус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16.09.2016  № 43-у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uk-UA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 Condensed Extra Bold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uk-UA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w Cen MT Condensed Extra Bold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?</a:t>
                      </a:r>
                      <a:endParaRPr kumimoji="0" lang="uk-UA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відсутня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Арістов Артем Русланович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15.09.2016  № 42-у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відсутня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Хамідов Олександр Ярославович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30.09.2016  № 48-у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відсутня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/>
          </p:cNvSpPr>
          <p:nvPr/>
        </p:nvSpPr>
        <p:spPr bwMode="auto">
          <a:xfrm>
            <a:off x="684213" y="188913"/>
            <a:ext cx="8143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ru-RU" sz="2400" b="1">
                <a:solidFill>
                  <a:schemeClr val="tx2"/>
                </a:solidFill>
              </a:rPr>
              <a:t>Інформація про вихованців навчальних закладів, які відраховані з </a:t>
            </a:r>
            <a:r>
              <a:rPr lang="ru-RU" sz="3200" b="1">
                <a:solidFill>
                  <a:schemeClr val="tx2"/>
                </a:solidFill>
              </a:rPr>
              <a:t>ПТНЗ</a:t>
            </a:r>
          </a:p>
        </p:txBody>
      </p:sp>
      <p:graphicFrame>
        <p:nvGraphicFramePr>
          <p:cNvPr id="89311" name="Group 223"/>
          <p:cNvGraphicFramePr>
            <a:graphicFrameLocks noGrp="1"/>
          </p:cNvGraphicFramePr>
          <p:nvPr>
            <p:ph/>
          </p:nvPr>
        </p:nvGraphicFramePr>
        <p:xfrm>
          <a:off x="395288" y="1773238"/>
          <a:ext cx="8432800" cy="4632325"/>
        </p:xfrm>
        <a:graphic>
          <a:graphicData uri="http://schemas.openxmlformats.org/drawingml/2006/table">
            <a:tbl>
              <a:tblPr/>
              <a:tblGrid>
                <a:gridCol w="2132012"/>
                <a:gridCol w="2132013"/>
                <a:gridCol w="2132012"/>
                <a:gridCol w="2036763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ПІБ учня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Заклад, наказ по закладу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 вибуття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Довідка з місця подальшого навчання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Скрипиця Владислав Олександрович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ПТУ № 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12.09.2016             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Люботинська ЗОШ № 3 Люботинської міської ради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12.09.2016  №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Тавмосян Юрій Артурович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ПТУ №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від 01.09.2016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Ватутинська ЗОШ Нововодолазького району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02.09.2016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Пономарьов Олександр Сергійович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ВПУ № 27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31.10.2016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Куп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янська ЗОШ № 12 Куп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янської міської ради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відсутня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2"/>
          <p:cNvSpPr>
            <a:spLocks noGrp="1"/>
          </p:cNvSpPr>
          <p:nvPr>
            <p:ph type="title" idx="4294967295"/>
          </p:nvPr>
        </p:nvSpPr>
        <p:spPr>
          <a:xfrm>
            <a:off x="2268538" y="3789363"/>
            <a:ext cx="6356350" cy="576262"/>
          </a:xfrm>
        </p:spPr>
        <p:txBody>
          <a:bodyPr lIns="0" rIns="0" bIns="0"/>
          <a:lstStyle/>
          <a:p>
            <a:pPr algn="ctr"/>
            <a:r>
              <a:rPr lang="uk-UA" sz="3200" b="1" i="1">
                <a:solidFill>
                  <a:srgbClr val="0070C0"/>
                </a:solidFill>
              </a:rPr>
              <a:t>Дякую за увагу</a:t>
            </a:r>
            <a:endParaRPr lang="ru-RU" sz="3200" b="1" i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 idx="4294967295"/>
          </p:nvPr>
        </p:nvSpPr>
        <p:spPr>
          <a:xfrm>
            <a:off x="250825" y="260350"/>
            <a:ext cx="8713788" cy="1368425"/>
          </a:xfrm>
        </p:spPr>
        <p:txBody>
          <a:bodyPr lIns="0" rIns="0" bIns="0">
            <a:normAutofit/>
          </a:bodyPr>
          <a:lstStyle/>
          <a:p>
            <a:pPr algn="ctr"/>
            <a:r>
              <a:rPr lang="ru-RU" sz="2800" b="1">
                <a:latin typeface="Times New Roman" pitchFamily="18" charset="0"/>
              </a:rPr>
              <a:t>Інформація про рух учнів (вихованців) навчальних закладів інтернатного типу обласного підпорядкування</a:t>
            </a:r>
            <a:endParaRPr lang="ru-RU" sz="2800">
              <a:latin typeface="Times New Roman" pitchFamily="18" charset="0"/>
            </a:endParaRPr>
          </a:p>
        </p:txBody>
      </p:sp>
      <p:graphicFrame>
        <p:nvGraphicFramePr>
          <p:cNvPr id="15544" name="Group 184"/>
          <p:cNvGraphicFramePr>
            <a:graphicFrameLocks noGrp="1"/>
          </p:cNvGraphicFramePr>
          <p:nvPr/>
        </p:nvGraphicFramePr>
        <p:xfrm>
          <a:off x="611188" y="2133600"/>
          <a:ext cx="8064500" cy="4631691"/>
        </p:xfrm>
        <a:graphic>
          <a:graphicData uri="http://schemas.openxmlformats.org/drawingml/2006/table">
            <a:tbl>
              <a:tblPr/>
              <a:tblGrid>
                <a:gridCol w="1925637"/>
                <a:gridCol w="2478088"/>
                <a:gridCol w="1827212"/>
                <a:gridCol w="1833563"/>
              </a:tblGrid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ПІБ учня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Заклад, наказ по закладу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 вибуття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Довідка з місця подальшого навчання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Новіков Євгеній Ігоревич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КЗ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Куп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янський спеціальний НВК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від 04.11.2016 №34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Дворічанський район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відсутня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Дзюба Владислав Олегович 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КЗ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Куп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янський спеціальний НВК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від 09.11.2016 №36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Богуславська ЗОШ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І-ІІІ ступенів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09.11.2016 №37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Дзюба Артур Олегович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КЗ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Куп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янський спеціальний НВК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від 09.11.2016 №35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Богуславська ЗОШ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І-ІІІ ступенів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09.11.2016 №37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46" name="Text Box 186"/>
          <p:cNvSpPr txBox="1">
            <a:spLocks noChangeArrowheads="1"/>
          </p:cNvSpPr>
          <p:nvPr/>
        </p:nvSpPr>
        <p:spPr bwMode="auto">
          <a:xfrm>
            <a:off x="4427538" y="1557338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>
                <a:solidFill>
                  <a:srgbClr val="FF0000"/>
                </a:solidFill>
                <a:latin typeface="Arial Narrow" pitchFamily="34" charset="0"/>
              </a:rPr>
              <a:t>Відраховані у листопаді 2016 року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 idx="4294967295"/>
          </p:nvPr>
        </p:nvSpPr>
        <p:spPr>
          <a:xfrm>
            <a:off x="611188" y="260350"/>
            <a:ext cx="8220075" cy="1368425"/>
          </a:xfrm>
        </p:spPr>
        <p:txBody>
          <a:bodyPr lIns="0" rIns="0" bIns="0">
            <a:norm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Інформація про рух учнів (вихованців) навчальних закладів інтернатного типу обласного підпорядкування</a:t>
            </a:r>
            <a:r>
              <a:rPr lang="ru-RU" sz="2000">
                <a:latin typeface="Times New Roman" pitchFamily="18" charset="0"/>
              </a:rPr>
              <a:t/>
            </a:r>
            <a:br>
              <a:rPr lang="ru-RU" sz="2000">
                <a:latin typeface="Times New Roman" pitchFamily="18" charset="0"/>
              </a:rPr>
            </a:br>
            <a:endParaRPr lang="ru-RU" sz="2000">
              <a:latin typeface="Times New Roman" pitchFamily="18" charset="0"/>
            </a:endParaRPr>
          </a:p>
        </p:txBody>
      </p:sp>
      <p:graphicFrame>
        <p:nvGraphicFramePr>
          <p:cNvPr id="70711" name="Group 55"/>
          <p:cNvGraphicFramePr>
            <a:graphicFrameLocks noGrp="1"/>
          </p:cNvGraphicFramePr>
          <p:nvPr/>
        </p:nvGraphicFramePr>
        <p:xfrm>
          <a:off x="755650" y="2487613"/>
          <a:ext cx="7848600" cy="3462338"/>
        </p:xfrm>
        <a:graphic>
          <a:graphicData uri="http://schemas.openxmlformats.org/drawingml/2006/table">
            <a:tbl>
              <a:tblPr/>
              <a:tblGrid>
                <a:gridCol w="1984375"/>
                <a:gridCol w="1984375"/>
                <a:gridCol w="1984375"/>
                <a:gridCol w="1895475"/>
              </a:tblGrid>
              <a:tr h="1339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ПІБ учня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Заклад, наказ по закладу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 вибуття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Довідка з місця подальшого навчання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12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Степаненко Валерія Віталіївна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Харківський спеціальний НВК № 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14.11.2016                     № 47-у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Ков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язький НВК Валківської районної ради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11.11.2016 № 81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712" name="Text Box 56"/>
          <p:cNvSpPr txBox="1">
            <a:spLocks noChangeArrowheads="1"/>
          </p:cNvSpPr>
          <p:nvPr/>
        </p:nvSpPr>
        <p:spPr bwMode="auto">
          <a:xfrm>
            <a:off x="4427538" y="1557338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>
                <a:solidFill>
                  <a:srgbClr val="FF0000"/>
                </a:solidFill>
                <a:latin typeface="Arial Narrow" pitchFamily="34" charset="0"/>
              </a:rPr>
              <a:t>Відраховані у листопаді 2016 року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 idx="4294967295"/>
          </p:nvPr>
        </p:nvSpPr>
        <p:spPr>
          <a:xfrm>
            <a:off x="611188" y="404813"/>
            <a:ext cx="8220075" cy="1008062"/>
          </a:xfrm>
        </p:spPr>
        <p:txBody>
          <a:bodyPr lIns="0" rIns="0" bIns="0">
            <a:norm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Інформація про рух учнів (вихованців) навчальних закладів інтернатного типу обласного підпорядкування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427538" y="1773238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>
                <a:solidFill>
                  <a:srgbClr val="FF0000"/>
                </a:solidFill>
                <a:latin typeface="Arial Narrow" pitchFamily="34" charset="0"/>
              </a:rPr>
              <a:t>Відраховані у жовтні 2016 року</a:t>
            </a:r>
          </a:p>
        </p:txBody>
      </p:sp>
      <p:graphicFrame>
        <p:nvGraphicFramePr>
          <p:cNvPr id="72826" name="Group 122"/>
          <p:cNvGraphicFramePr>
            <a:graphicFrameLocks noGrp="1"/>
          </p:cNvGraphicFramePr>
          <p:nvPr/>
        </p:nvGraphicFramePr>
        <p:xfrm>
          <a:off x="179388" y="2205038"/>
          <a:ext cx="8713787" cy="4328160"/>
        </p:xfrm>
        <a:graphic>
          <a:graphicData uri="http://schemas.openxmlformats.org/drawingml/2006/table">
            <a:tbl>
              <a:tblPr/>
              <a:tblGrid>
                <a:gridCol w="2232025"/>
                <a:gridCol w="2881312"/>
                <a:gridCol w="1495425"/>
                <a:gridCol w="2105025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ПІБ учня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Заклад, наказ по закладу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 вибуття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Довідка з місця подальшого навчання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Косенко Данило Олександрович  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КЗ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Ліцей з посиленою військово-фізичною піготовкою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Патріот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14.11.2016 № 47-у              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Харківська ЗОШ № 95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 Харків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03.10.2016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341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Бігунов Ілля Володимирович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06.10.2016 № 30-у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Харківська ЗОШ № 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 Харків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05.10.2016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Вовк Андрій Юрійович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11.10.2016 № 32-у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Ізюмська ЗОШ № 12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 Ізюм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10.10.2016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№ 359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 idx="4294967295"/>
          </p:nvPr>
        </p:nvSpPr>
        <p:spPr>
          <a:xfrm>
            <a:off x="611188" y="260350"/>
            <a:ext cx="8220075" cy="1368425"/>
          </a:xfrm>
        </p:spPr>
        <p:txBody>
          <a:bodyPr lIns="0" rIns="0" bIns="0">
            <a:norm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Інформація про рух учнів (вихованців) навчальних закладів інтернатного типу обласного підпорядкування</a:t>
            </a:r>
            <a:r>
              <a:rPr lang="ru-RU" sz="2000">
                <a:latin typeface="Times New Roman" pitchFamily="18" charset="0"/>
              </a:rPr>
              <a:t/>
            </a:r>
            <a:br>
              <a:rPr lang="ru-RU" sz="2000">
                <a:latin typeface="Times New Roman" pitchFamily="18" charset="0"/>
              </a:rPr>
            </a:br>
            <a:endParaRPr lang="ru-RU" sz="2000">
              <a:latin typeface="Times New Roman" pitchFamily="18" charset="0"/>
            </a:endParaRPr>
          </a:p>
        </p:txBody>
      </p:sp>
      <p:graphicFrame>
        <p:nvGraphicFramePr>
          <p:cNvPr id="71794" name="Group 114"/>
          <p:cNvGraphicFramePr>
            <a:graphicFrameLocks noGrp="1"/>
          </p:cNvGraphicFramePr>
          <p:nvPr/>
        </p:nvGraphicFramePr>
        <p:xfrm>
          <a:off x="250825" y="2276475"/>
          <a:ext cx="8426450" cy="3230880"/>
        </p:xfrm>
        <a:graphic>
          <a:graphicData uri="http://schemas.openxmlformats.org/drawingml/2006/table">
            <a:tbl>
              <a:tblPr/>
              <a:tblGrid>
                <a:gridCol w="2130425"/>
                <a:gridCol w="2130425"/>
                <a:gridCol w="2130425"/>
                <a:gridCol w="2035175"/>
              </a:tblGrid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ПІБ учня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Заклад, наказ по закладу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 вибуття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Довідка з місця подальшого навчання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5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Бодня Дмитро Володимирович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КЗ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Кочетоцька загальноосвітня санаторна школа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інтернат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24.10.2016                   № 32-у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Печенізька ЗОШ І-ІІІ ступенів імені Г. Семирадського Печенізької  районної ради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відсутня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92" name="Text Box 112"/>
          <p:cNvSpPr txBox="1">
            <a:spLocks noChangeArrowheads="1"/>
          </p:cNvSpPr>
          <p:nvPr/>
        </p:nvSpPr>
        <p:spPr bwMode="auto">
          <a:xfrm>
            <a:off x="4356100" y="1557338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>
                <a:solidFill>
                  <a:srgbClr val="FF0000"/>
                </a:solidFill>
                <a:latin typeface="Arial Narrow" pitchFamily="34" charset="0"/>
              </a:rPr>
              <a:t>Відраховані у жовтні 2016 року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54" name="Group 26"/>
          <p:cNvGraphicFramePr>
            <a:graphicFrameLocks noGrp="1"/>
          </p:cNvGraphicFramePr>
          <p:nvPr>
            <p:ph idx="1"/>
          </p:nvPr>
        </p:nvGraphicFramePr>
        <p:xfrm>
          <a:off x="395288" y="2276475"/>
          <a:ext cx="8466137" cy="4321176"/>
        </p:xfrm>
        <a:graphic>
          <a:graphicData uri="http://schemas.openxmlformats.org/drawingml/2006/table">
            <a:tbl>
              <a:tblPr/>
              <a:tblGrid>
                <a:gridCol w="2143125"/>
                <a:gridCol w="2138362"/>
                <a:gridCol w="2141538"/>
                <a:gridCol w="2043112"/>
              </a:tblGrid>
              <a:tr h="160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ПІБ учня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Заклад, наказ по закладу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 вибуття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Довідка з місця подальшого навчання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71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Лещенко Данило Дмитрович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Харківский спеціальний навчально-виховний комплекс № 8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05.10.2016              № 40-у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Зідківська ЗОШ І-ІІІ ступенів ім. Г.І. Ковтуна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03.10.2016  № 60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611188" y="301625"/>
            <a:ext cx="8281987" cy="1143000"/>
          </a:xfrm>
          <a:ln/>
        </p:spPr>
        <p:txBody>
          <a:bodyPr/>
          <a:lstStyle/>
          <a:p>
            <a:r>
              <a:rPr lang="ru-RU" sz="2400" b="1"/>
              <a:t>Інформація про рух учнів (вихованців) навчальних закладів інтернатного типу обласного підпорядкування</a:t>
            </a:r>
          </a:p>
        </p:txBody>
      </p:sp>
      <p:sp>
        <p:nvSpPr>
          <p:cNvPr id="73752" name="Text Box 24"/>
          <p:cNvSpPr txBox="1">
            <a:spLocks noChangeArrowheads="1"/>
          </p:cNvSpPr>
          <p:nvPr/>
        </p:nvSpPr>
        <p:spPr bwMode="auto">
          <a:xfrm>
            <a:off x="4356100" y="1773238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>
                <a:solidFill>
                  <a:srgbClr val="FF0000"/>
                </a:solidFill>
                <a:latin typeface="Arial Narrow" pitchFamily="34" charset="0"/>
              </a:rPr>
              <a:t>Відраховані у жовтні 2016 року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957" name="Group 181"/>
          <p:cNvGraphicFramePr>
            <a:graphicFrameLocks noGrp="1"/>
          </p:cNvGraphicFramePr>
          <p:nvPr/>
        </p:nvGraphicFramePr>
        <p:xfrm>
          <a:off x="179388" y="2133600"/>
          <a:ext cx="8785225" cy="4569143"/>
        </p:xfrm>
        <a:graphic>
          <a:graphicData uri="http://schemas.openxmlformats.org/drawingml/2006/table">
            <a:tbl>
              <a:tblPr/>
              <a:tblGrid>
                <a:gridCol w="2057400"/>
                <a:gridCol w="2767012"/>
                <a:gridCol w="1812925"/>
                <a:gridCol w="2147888"/>
              </a:tblGrid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ПІБ учня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Заклад, наказ по закладу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 вибуття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Довідка з місця подальшого навчання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94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Іванов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Олег Костянтинович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КЗ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Богодухівський спеціальний навчально-виховний комплекс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17.10.2016              № 108-у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Краснокутська ЗОШ І-ІІІ ступенів № 2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20.10.2016             № 01-31/178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Токар Максим Миколайович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21.10.2016                  № 109-у               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Качалівська ЗОШ І-ІІІ ступенів Краснокутського району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24.10.2016           № 01-35/236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539750" y="333375"/>
            <a:ext cx="8424863" cy="1143000"/>
          </a:xfrm>
          <a:ln/>
        </p:spPr>
        <p:txBody>
          <a:bodyPr/>
          <a:lstStyle/>
          <a:p>
            <a:r>
              <a:rPr lang="ru-RU" sz="2400" b="1"/>
              <a:t>Інформація про рух учнів (вихованців) навчальних закладів інтернатного типу обласного підпорядкування</a:t>
            </a:r>
          </a:p>
        </p:txBody>
      </p:sp>
      <p:sp>
        <p:nvSpPr>
          <p:cNvPr id="75958" name="Text Box 182"/>
          <p:cNvSpPr txBox="1">
            <a:spLocks noChangeArrowheads="1"/>
          </p:cNvSpPr>
          <p:nvPr/>
        </p:nvSpPr>
        <p:spPr bwMode="auto">
          <a:xfrm>
            <a:off x="4356100" y="1557338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>
                <a:solidFill>
                  <a:srgbClr val="FF0000"/>
                </a:solidFill>
                <a:latin typeface="Arial Narrow" pitchFamily="34" charset="0"/>
              </a:rPr>
              <a:t>Відраховані у жовтні 2016 року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/>
          </p:cNvSpPr>
          <p:nvPr/>
        </p:nvSpPr>
        <p:spPr bwMode="auto">
          <a:xfrm>
            <a:off x="539750" y="333375"/>
            <a:ext cx="8424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ru-RU" sz="2400" b="1">
                <a:solidFill>
                  <a:schemeClr val="tx2"/>
                </a:solidFill>
              </a:rPr>
              <a:t>Інформація про рух учнів (вихованців) навчальних закладів інтернатного типу обласного підпорядкування</a:t>
            </a:r>
          </a:p>
        </p:txBody>
      </p:sp>
      <p:graphicFrame>
        <p:nvGraphicFramePr>
          <p:cNvPr id="17541" name="Group 133"/>
          <p:cNvGraphicFramePr>
            <a:graphicFrameLocks noGrp="1"/>
          </p:cNvGraphicFramePr>
          <p:nvPr/>
        </p:nvGraphicFramePr>
        <p:xfrm>
          <a:off x="684213" y="2274888"/>
          <a:ext cx="8064500" cy="3677603"/>
        </p:xfrm>
        <a:graphic>
          <a:graphicData uri="http://schemas.openxmlformats.org/drawingml/2006/table">
            <a:tbl>
              <a:tblPr/>
              <a:tblGrid>
                <a:gridCol w="2038350"/>
                <a:gridCol w="2039937"/>
                <a:gridCol w="2038350"/>
                <a:gridCol w="1947863"/>
              </a:tblGrid>
              <a:tr h="109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ПІБ учня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Заклад, наказ по закладу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 вибуття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Довідка з місця подальшого навчання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366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Тритейкіна Тетяна Дмитрівна 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КЗ 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Харківська спеціальна загальноосвітня школа-інтернат № 6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05.10.2016              № 25-у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Харківська ЗОШ № 137 Жовтневий район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 Харкова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03.10.2016  № 523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42" name="Text Box 134"/>
          <p:cNvSpPr txBox="1">
            <a:spLocks noChangeArrowheads="1"/>
          </p:cNvSpPr>
          <p:nvPr/>
        </p:nvSpPr>
        <p:spPr bwMode="auto">
          <a:xfrm>
            <a:off x="4356100" y="1557338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>
                <a:solidFill>
                  <a:srgbClr val="FF0000"/>
                </a:solidFill>
                <a:latin typeface="Arial Narrow" pitchFamily="34" charset="0"/>
              </a:rPr>
              <a:t>Відраховані у жовтні 2016 року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/>
          </p:cNvSpPr>
          <p:nvPr/>
        </p:nvSpPr>
        <p:spPr bwMode="auto">
          <a:xfrm>
            <a:off x="539750" y="0"/>
            <a:ext cx="8424863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ru-RU" sz="2400" b="1">
                <a:solidFill>
                  <a:schemeClr val="tx2"/>
                </a:solidFill>
              </a:rPr>
              <a:t>Інформація про рух учнів (вихованців) навчальних закладів інтернатного типу обласного підпорядкування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4356100" y="1196975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b="1">
                <a:solidFill>
                  <a:srgbClr val="FF0000"/>
                </a:solidFill>
                <a:latin typeface="Arial Narrow" pitchFamily="34" charset="0"/>
              </a:rPr>
              <a:t>Відраховані у жовтні 2016 року</a:t>
            </a:r>
          </a:p>
        </p:txBody>
      </p:sp>
      <p:graphicFrame>
        <p:nvGraphicFramePr>
          <p:cNvPr id="18542" name="Group 110"/>
          <p:cNvGraphicFramePr>
            <a:graphicFrameLocks noGrp="1"/>
          </p:cNvGraphicFramePr>
          <p:nvPr/>
        </p:nvGraphicFramePr>
        <p:xfrm>
          <a:off x="358775" y="1773238"/>
          <a:ext cx="8605838" cy="4843462"/>
        </p:xfrm>
        <a:graphic>
          <a:graphicData uri="http://schemas.openxmlformats.org/drawingml/2006/table">
            <a:tbl>
              <a:tblPr/>
              <a:tblGrid>
                <a:gridCol w="2176463"/>
                <a:gridCol w="2174875"/>
                <a:gridCol w="2174875"/>
                <a:gridCol w="2079625"/>
              </a:tblGrid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ПІБ учня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Заклад, наказ по закладу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 вибуття 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Довідка з місця подальшого навчання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1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Ведеш Аліна Сергіївна 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Харківський санаторний НВК № 13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12.10.2016              № 91-у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Ков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язький НВК Валківської районної ради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12.10.2016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78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Дем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яненко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Дарія Вячеславівна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11.10.2016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КЗ 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Харківська спеціалізована школа І-ІІІ ст. з поглибленим вивченням окремих предметів № 16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11.10.2016                      № 658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1664</TotalTime>
  <Words>1176</Words>
  <Application>Microsoft Office PowerPoint</Application>
  <PresentationFormat>Экран (4:3)</PresentationFormat>
  <Paragraphs>253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Пастель</vt:lpstr>
      <vt:lpstr>Затмение</vt:lpstr>
      <vt:lpstr>Про подальше навчання учнів, які відраховані з ПТНЗ та навчальних закладів інтернатного типу обласного підпорядкування</vt:lpstr>
      <vt:lpstr>Інформація про рух учнів (вихованців) навчальних закладів інтернатного типу обласного підпорядкування</vt:lpstr>
      <vt:lpstr>Інформація про рух учнів (вихованців) навчальних закладів інтернатного типу обласного підпорядкування </vt:lpstr>
      <vt:lpstr>Інформація про рух учнів (вихованців) навчальних закладів інтернатного типу обласного підпорядкування</vt:lpstr>
      <vt:lpstr>Інформація про рух учнів (вихованців) навчальних закладів інтернатного типу обласного підпорядкування </vt:lpstr>
      <vt:lpstr>Інформація про рух учнів (вихованців) навчальних закладів інтернатного типу обласного підпорядкування</vt:lpstr>
      <vt:lpstr>Інформація про рух учнів (вихованців) навчальних закладів інтернатного типу обласного підпорядкування</vt:lpstr>
      <vt:lpstr>Презентация PowerPoint</vt:lpstr>
      <vt:lpstr>Презентация PowerPoint</vt:lpstr>
      <vt:lpstr>Інформація про рух учнів (вихованців) навчальних закладів інтернатного типу обласного підпорядкування</vt:lpstr>
      <vt:lpstr>Презентация PowerPoint</vt:lpstr>
      <vt:lpstr>Інформація про рух учнів (вихованців) навчальних закладів інтернатного типу обласного підпорядкування</vt:lpstr>
      <vt:lpstr>Презентация PowerPoint</vt:lpstr>
      <vt:lpstr> </vt:lpstr>
      <vt:lpstr>Інформація про рух учнів (вихованців) навчальних закладів інтернатного типу обласного підпорядкування</vt:lpstr>
      <vt:lpstr>Презентация PowerPoint</vt:lpstr>
      <vt:lpstr>Презентация PowerPoint</vt:lpstr>
      <vt:lpstr>Презентация PowerPoint</vt:lpstr>
      <vt:lpstr>Дякую за увагу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руху учнів (вихованців) навчальних закладів інтернатного типу обласного підпорядкування протягом серпня - вересня 2015 року</dc:title>
  <dc:creator>STROGOS</dc:creator>
  <cp:lastModifiedBy>serikova</cp:lastModifiedBy>
  <cp:revision>176</cp:revision>
  <dcterms:created xsi:type="dcterms:W3CDTF">2015-10-22T09:25:46Z</dcterms:created>
  <dcterms:modified xsi:type="dcterms:W3CDTF">2016-12-21T06:34:23Z</dcterms:modified>
</cp:coreProperties>
</file>