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5" r:id="rId10"/>
    <p:sldId id="264" r:id="rId11"/>
    <p:sldId id="266" r:id="rId12"/>
    <p:sldId id="268" r:id="rId13"/>
    <p:sldId id="269" r:id="rId14"/>
    <p:sldId id="267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72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095D"/>
    <a:srgbClr val="FF3737"/>
    <a:srgbClr val="FA688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F31158-ACEF-4C28-A49E-3422E51E5CBC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E6F2F-29CC-4900-AA69-EEF1E9214E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1370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Подраздел «Основные</a:t>
            </a:r>
            <a:r>
              <a:rPr lang="ru-RU" baseline="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понятия»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E6F2F-29CC-4900-AA69-EEF1E9214E1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973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E78A7-5563-40B8-AD17-26D828C8D463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B15AF-EC72-414C-954D-8B8F10DA0B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7401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E78A7-5563-40B8-AD17-26D828C8D463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B15AF-EC72-414C-954D-8B8F10DA0B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3381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E78A7-5563-40B8-AD17-26D828C8D463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B15AF-EC72-414C-954D-8B8F10DA0B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1772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E78A7-5563-40B8-AD17-26D828C8D463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B15AF-EC72-414C-954D-8B8F10DA0B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6627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E78A7-5563-40B8-AD17-26D828C8D463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B15AF-EC72-414C-954D-8B8F10DA0B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0559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E78A7-5563-40B8-AD17-26D828C8D463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B15AF-EC72-414C-954D-8B8F10DA0B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8020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E78A7-5563-40B8-AD17-26D828C8D463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B15AF-EC72-414C-954D-8B8F10DA0B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8184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E78A7-5563-40B8-AD17-26D828C8D463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B15AF-EC72-414C-954D-8B8F10DA0B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6190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E78A7-5563-40B8-AD17-26D828C8D463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B15AF-EC72-414C-954D-8B8F10DA0B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5825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E78A7-5563-40B8-AD17-26D828C8D463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B15AF-EC72-414C-954D-8B8F10DA0B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7052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E78A7-5563-40B8-AD17-26D828C8D463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B15AF-EC72-414C-954D-8B8F10DA0B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1511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E78A7-5563-40B8-AD17-26D828C8D463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B15AF-EC72-414C-954D-8B8F10DA0B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8608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568952" cy="1584176"/>
          </a:xfrm>
        </p:spPr>
        <p:txBody>
          <a:bodyPr>
            <a:normAutofit fontScale="90000"/>
          </a:bodyPr>
          <a:lstStyle/>
          <a:p>
            <a:pPr>
              <a:lnSpc>
                <a:spcPct val="65000"/>
              </a:lnSpc>
            </a:pPr>
            <a:r>
              <a:rPr lang="ru-RU" b="1" dirty="0" err="1" smtClean="0">
                <a:solidFill>
                  <a:srgbClr val="E5095D"/>
                </a:solidFill>
              </a:rPr>
              <a:t>Інноваційні</a:t>
            </a:r>
            <a:r>
              <a:rPr lang="ru-RU" b="1" dirty="0" smtClean="0">
                <a:solidFill>
                  <a:srgbClr val="E5095D"/>
                </a:solidFill>
              </a:rPr>
              <a:t> </a:t>
            </a:r>
            <a:r>
              <a:rPr lang="ru-RU" b="1" dirty="0" err="1" smtClean="0">
                <a:solidFill>
                  <a:srgbClr val="E5095D"/>
                </a:solidFill>
              </a:rPr>
              <a:t>технології</a:t>
            </a:r>
            <a:r>
              <a:rPr lang="ru-RU" b="1" dirty="0" smtClean="0">
                <a:solidFill>
                  <a:srgbClr val="E5095D"/>
                </a:solidFill>
              </a:rPr>
              <a:t> в </a:t>
            </a:r>
            <a:r>
              <a:rPr lang="ru-RU" b="1" dirty="0" err="1" smtClean="0">
                <a:solidFill>
                  <a:srgbClr val="E5095D"/>
                </a:solidFill>
              </a:rPr>
              <a:t>управлінській</a:t>
            </a:r>
            <a:r>
              <a:rPr lang="ru-RU" b="1" dirty="0" smtClean="0">
                <a:solidFill>
                  <a:srgbClr val="E5095D"/>
                </a:solidFill>
              </a:rPr>
              <a:t> </a:t>
            </a:r>
            <a:r>
              <a:rPr lang="ru-RU" b="1" dirty="0" err="1" smtClean="0">
                <a:solidFill>
                  <a:srgbClr val="E5095D"/>
                </a:solidFill>
              </a:rPr>
              <a:t>діяльності</a:t>
            </a:r>
            <a:r>
              <a:rPr lang="ru-RU" b="1" dirty="0" smtClean="0">
                <a:solidFill>
                  <a:srgbClr val="E5095D"/>
                </a:solidFill>
              </a:rPr>
              <a:t> </a:t>
            </a:r>
            <a:r>
              <a:rPr lang="ru-RU" b="1" dirty="0" err="1" smtClean="0">
                <a:solidFill>
                  <a:srgbClr val="E5095D"/>
                </a:solidFill>
              </a:rPr>
              <a:t>керівників</a:t>
            </a:r>
            <a:r>
              <a:rPr lang="ru-RU" b="1" dirty="0" smtClean="0">
                <a:solidFill>
                  <a:srgbClr val="E5095D"/>
                </a:solidFill>
              </a:rPr>
              <a:t> </a:t>
            </a:r>
            <a:r>
              <a:rPr lang="ru-RU" b="1" dirty="0" err="1" smtClean="0">
                <a:solidFill>
                  <a:srgbClr val="E5095D"/>
                </a:solidFill>
              </a:rPr>
              <a:t>професійних</a:t>
            </a:r>
            <a:r>
              <a:rPr lang="ru-RU" b="1" dirty="0" smtClean="0">
                <a:solidFill>
                  <a:srgbClr val="E5095D"/>
                </a:solidFill>
              </a:rPr>
              <a:t> </a:t>
            </a:r>
            <a:r>
              <a:rPr lang="ru-RU" b="1" dirty="0" err="1" smtClean="0">
                <a:solidFill>
                  <a:srgbClr val="E5095D"/>
                </a:solidFill>
              </a:rPr>
              <a:t>навчальних</a:t>
            </a:r>
            <a:r>
              <a:rPr lang="ru-RU" b="1" dirty="0" smtClean="0">
                <a:solidFill>
                  <a:srgbClr val="E5095D"/>
                </a:solidFill>
              </a:rPr>
              <a:t> </a:t>
            </a:r>
            <a:r>
              <a:rPr lang="ru-RU" b="1" dirty="0" err="1" smtClean="0">
                <a:solidFill>
                  <a:srgbClr val="E5095D"/>
                </a:solidFill>
              </a:rPr>
              <a:t>закладів</a:t>
            </a:r>
            <a:r>
              <a:rPr lang="ru-RU" b="1" dirty="0" smtClean="0">
                <a:solidFill>
                  <a:srgbClr val="E5095D"/>
                </a:solidFill>
              </a:rPr>
              <a:t>.</a:t>
            </a:r>
            <a:endParaRPr lang="ru-RU" b="1" dirty="0">
              <a:solidFill>
                <a:srgbClr val="E5095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132856"/>
            <a:ext cx="8568952" cy="439248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5000"/>
              </a:lnSpc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Єльникова Галина Василівна – доктор </a:t>
            </a:r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педагогічних наук, професор, завідувач кафедри менеджменту Української інженерно-педагогічної академії</a:t>
            </a:r>
          </a:p>
          <a:p>
            <a:endParaRPr lang="ru-RU" dirty="0" smtClean="0"/>
          </a:p>
          <a:p>
            <a:pPr marL="514350" indent="-514350" algn="l">
              <a:lnSpc>
                <a:spcPct val="95000"/>
              </a:lnSpc>
              <a:buFont typeface="Arial" pitchFamily="34" charset="0"/>
              <a:buAutoNum type="arabicPeriod"/>
            </a:pPr>
            <a:r>
              <a:rPr lang="ru-RU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Інновації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змісті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формах, методах </a:t>
            </a:r>
            <a:r>
              <a:rPr lang="ru-RU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навчання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кадровому </a:t>
            </a:r>
            <a:r>
              <a:rPr lang="ru-RU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забезпеченні</a:t>
            </a:r>
            <a:endParaRPr lang="ru-RU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l">
              <a:lnSpc>
                <a:spcPct val="95000"/>
              </a:lnSpc>
              <a:buAutoNum type="arabicPeriod"/>
            </a:pPr>
            <a:r>
              <a:rPr lang="ru-RU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Напрями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модернізації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ПТО</a:t>
            </a:r>
          </a:p>
          <a:p>
            <a:pPr marL="514350" indent="-514350" algn="l">
              <a:lnSpc>
                <a:spcPct val="95000"/>
              </a:lnSpc>
              <a:buAutoNum type="arabicPeriod"/>
            </a:pPr>
            <a:r>
              <a:rPr lang="ru-RU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Інновації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управлінні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ПТНЗ</a:t>
            </a:r>
          </a:p>
          <a:p>
            <a:pPr marL="514350" indent="-514350" algn="l">
              <a:lnSpc>
                <a:spcPct val="95000"/>
              </a:lnSpc>
              <a:buAutoNum type="arabicPeriod"/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Кваліметричний </a:t>
            </a:r>
            <a:r>
              <a:rPr lang="ru-RU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інструментарій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адаптивного управління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503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850106"/>
          </a:xfrm>
        </p:spPr>
        <p:txBody>
          <a:bodyPr>
            <a:normAutofit/>
          </a:bodyPr>
          <a:lstStyle/>
          <a:p>
            <a:r>
              <a:rPr lang="uk-UA" sz="4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Напрями модернізації ПТО</a:t>
            </a:r>
            <a:endParaRPr lang="uk-UA" sz="4800" dirty="0">
              <a:solidFill>
                <a:srgbClr val="FF373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328592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1000"/>
              </a:spcAft>
            </a:pPr>
            <a:r>
              <a:rPr lang="uk-UA" b="1" i="1" dirty="0" smtClean="0">
                <a:solidFill>
                  <a:schemeClr val="accent2">
                    <a:lumMod val="75000"/>
                  </a:schemeClr>
                </a:solidFill>
              </a:rPr>
              <a:t>залучення роботодавців, представників громадськості в організації навчально-виробничого процесу та управлінні ПТНЗ;</a:t>
            </a:r>
          </a:p>
          <a:p>
            <a:pPr algn="just">
              <a:spcAft>
                <a:spcPts val="1000"/>
              </a:spcAft>
            </a:pPr>
            <a:r>
              <a:rPr lang="uk-UA" b="1" i="1" dirty="0" smtClean="0">
                <a:solidFill>
                  <a:schemeClr val="accent2">
                    <a:lumMod val="75000"/>
                  </a:schemeClr>
                </a:solidFill>
              </a:rPr>
              <a:t>формування якісно нового кадрового потенціалу професійно-технічних навчальних закладів;</a:t>
            </a:r>
          </a:p>
          <a:p>
            <a:pPr algn="just">
              <a:spcAft>
                <a:spcPts val="1000"/>
              </a:spcAft>
            </a:pPr>
            <a:r>
              <a:rPr lang="uk-UA" b="1" i="1" dirty="0" smtClean="0">
                <a:solidFill>
                  <a:schemeClr val="accent2">
                    <a:lumMod val="75000"/>
                  </a:schemeClr>
                </a:solidFill>
              </a:rPr>
              <a:t>створення загальнодержавного законодавчого та інструктивно-методичного супроводу професійно-технічної освіти.</a:t>
            </a:r>
          </a:p>
          <a:p>
            <a:pPr algn="just">
              <a:spcAft>
                <a:spcPts val="1000"/>
              </a:spcAft>
            </a:pPr>
            <a:endParaRPr lang="ru-RU" b="1" i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583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5000"/>
              </a:lnSpc>
            </a:pPr>
            <a:r>
              <a:rPr lang="uk-UA" sz="4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Інновації в управлінні ПТНЗ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496944" cy="4597971"/>
          </a:xfrm>
        </p:spPr>
        <p:txBody>
          <a:bodyPr>
            <a:normAutofit fontScale="92500" lnSpcReduction="20000"/>
          </a:bodyPr>
          <a:lstStyle/>
          <a:p>
            <a:pPr algn="just">
              <a:spcAft>
                <a:spcPts val="1000"/>
              </a:spcAft>
            </a:pPr>
            <a:r>
              <a:rPr lang="uk-UA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управлінську діяльність керівників ПТНЗ поступово запроваджуються інноваційні управлінські технології.</a:t>
            </a:r>
          </a:p>
          <a:p>
            <a:pPr algn="just">
              <a:spcAft>
                <a:spcPts val="1000"/>
              </a:spcAft>
            </a:pPr>
            <a:r>
              <a:rPr lang="uk-UA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Перш за все, це маркетингові технології. </a:t>
            </a:r>
          </a:p>
          <a:p>
            <a:pPr algn="just">
              <a:spcAft>
                <a:spcPts val="1000"/>
              </a:spcAft>
            </a:pPr>
            <a:r>
              <a:rPr lang="uk-UA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SWOT-аналіз внутрішнього та зовнішнього середовища;</a:t>
            </a:r>
          </a:p>
          <a:p>
            <a:pPr algn="just">
              <a:spcAft>
                <a:spcPts val="1000"/>
              </a:spcAft>
            </a:pPr>
            <a:r>
              <a:rPr lang="uk-UA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вивчення освітніх потреб і бажань існуючих та потенційних споживачів послуг; здійснення моніторингових процедур; розробка стратегії та програми її реалізації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679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609"/>
            <a:ext cx="8229600" cy="922114"/>
          </a:xfrm>
        </p:spPr>
        <p:txBody>
          <a:bodyPr/>
          <a:lstStyle/>
          <a:p>
            <a:pPr marL="514350" indent="-514350">
              <a:lnSpc>
                <a:spcPct val="95000"/>
              </a:lnSpc>
            </a:pPr>
            <a:r>
              <a:rPr lang="uk-UA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Інновації в управлінні ПТНЗ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832648"/>
          </a:xfrm>
        </p:spPr>
        <p:txBody>
          <a:bodyPr>
            <a:normAutofit lnSpcReduction="10000"/>
          </a:bodyPr>
          <a:lstStyle/>
          <a:p>
            <a:pPr>
              <a:spcAft>
                <a:spcPts val="1000"/>
              </a:spcAft>
            </a:pPr>
            <a:r>
              <a:rPr lang="uk-UA" b="1" i="1" dirty="0" smtClean="0">
                <a:solidFill>
                  <a:schemeClr val="accent2">
                    <a:lumMod val="75000"/>
                  </a:schemeClr>
                </a:solidFill>
              </a:rPr>
              <a:t>Використання маркетингових технологій та інструментарію: </a:t>
            </a:r>
            <a:r>
              <a:rPr lang="uk-UA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маркетингові комунікації </a:t>
            </a:r>
            <a:r>
              <a:rPr lang="uk-UA" b="1" i="1" dirty="0" smtClean="0">
                <a:solidFill>
                  <a:schemeClr val="accent2">
                    <a:lumMod val="75000"/>
                  </a:schemeClr>
                </a:solidFill>
              </a:rPr>
              <a:t>для прийняття тактичних і стратегічних рішень; постійне оновлення </a:t>
            </a:r>
            <a:r>
              <a:rPr lang="uk-UA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реклами</a:t>
            </a:r>
            <a:r>
              <a:rPr lang="uk-UA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b="1" i="1" dirty="0" smtClean="0">
                <a:solidFill>
                  <a:schemeClr val="accent2">
                    <a:lumMod val="75000"/>
                  </a:schemeClr>
                </a:solidFill>
              </a:rPr>
              <a:t>для реалізації чи створення попиту на професії,</a:t>
            </a:r>
            <a:r>
              <a:rPr lang="uk-UA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навчальних програм</a:t>
            </a:r>
            <a:r>
              <a:rPr lang="uk-UA" i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uk-UA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спецкурсів</a:t>
            </a:r>
            <a:r>
              <a:rPr lang="uk-UA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b="1" i="1" dirty="0" smtClean="0">
                <a:solidFill>
                  <a:schemeClr val="accent2">
                    <a:lumMod val="75000"/>
                  </a:schemeClr>
                </a:solidFill>
              </a:rPr>
              <a:t>тощо; запровадження </a:t>
            </a:r>
            <a:r>
              <a:rPr lang="uk-UA" b="1" i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паблік</a:t>
            </a:r>
            <a:r>
              <a:rPr lang="uk-UA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b="1" i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рілейшнз</a:t>
            </a:r>
            <a:r>
              <a:rPr lang="uk-UA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i="1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uk-UA" b="1" i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</a:t>
            </a:r>
            <a:r>
              <a:rPr lang="uk-UA" i="1" dirty="0" smtClean="0">
                <a:solidFill>
                  <a:schemeClr val="accent2">
                    <a:lumMod val="75000"/>
                  </a:schemeClr>
                </a:solidFill>
              </a:rPr>
              <a:t>) </a:t>
            </a:r>
            <a:r>
              <a:rPr lang="uk-UA" b="1" i="1" dirty="0" smtClean="0">
                <a:solidFill>
                  <a:schemeClr val="accent2">
                    <a:lumMod val="75000"/>
                  </a:schemeClr>
                </a:solidFill>
              </a:rPr>
              <a:t>для врахування громадської думки як умови забезпечення якості; здійснення </a:t>
            </a:r>
            <a:r>
              <a:rPr lang="uk-UA" b="1" i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Інтернет-маркетингу</a:t>
            </a:r>
            <a:r>
              <a:rPr lang="uk-UA" i="1" dirty="0" smtClean="0">
                <a:solidFill>
                  <a:schemeClr val="accent2">
                    <a:lumMod val="75000"/>
                  </a:schemeClr>
                </a:solidFill>
              </a:rPr>
              <a:t> − </a:t>
            </a:r>
            <a:r>
              <a:rPr lang="uk-UA" b="1" i="1" dirty="0" smtClean="0">
                <a:solidFill>
                  <a:schemeClr val="accent2">
                    <a:lumMod val="75000"/>
                  </a:schemeClr>
                </a:solidFill>
              </a:rPr>
              <a:t>використання всіх аспектів реклами в Інтернеті для отримання відгуку від аудиторії</a:t>
            </a:r>
            <a:r>
              <a:rPr lang="uk-UA" i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154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marL="514350" indent="-514350">
              <a:lnSpc>
                <a:spcPct val="95000"/>
              </a:lnSpc>
            </a:pPr>
            <a:r>
              <a:rPr lang="ru-RU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Інновації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управлінні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ПТНЗ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4829196"/>
          </a:xfrm>
        </p:spPr>
        <p:txBody>
          <a:bodyPr>
            <a:normAutofit/>
          </a:bodyPr>
          <a:lstStyle/>
          <a:p>
            <a:pPr algn="just"/>
            <a:r>
              <a:rPr lang="uk-UA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управлінській діяльності керівників професійно-технічних навчальних закладів починають використовуватися ринкові методи і технології, що засновані на постійному аналізі цільових ринків професійно-технічної освіти й відносяться до методів адаптивного управління.</a:t>
            </a:r>
          </a:p>
          <a:p>
            <a:pPr algn="just"/>
            <a:endParaRPr lang="ru-RU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853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9208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5000"/>
              </a:lnSpc>
            </a:pPr>
            <a:r>
              <a:rPr lang="ru-RU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Інновації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управлінні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ПТНЗ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832648"/>
          </a:xfrm>
        </p:spPr>
        <p:txBody>
          <a:bodyPr>
            <a:normAutofit/>
          </a:bodyPr>
          <a:lstStyle/>
          <a:p>
            <a:pPr>
              <a:spcAft>
                <a:spcPts val="1000"/>
              </a:spcAft>
            </a:pPr>
            <a:r>
              <a:rPr lang="uk-UA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Специфічні методи адаптивного управління включають спеціальні дії при АУ розвитком: діалогічну адаптацію, спрямовану самоорганізацію, </a:t>
            </a:r>
            <a:r>
              <a:rPr lang="uk-UA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критеріальне</a:t>
            </a:r>
            <a:r>
              <a:rPr lang="uk-UA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моделювання, </a:t>
            </a:r>
            <a:r>
              <a:rPr lang="uk-UA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субординаційно-проміжне</a:t>
            </a:r>
            <a:r>
              <a:rPr lang="uk-UA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партнерство, поточне коригування дій для їх спрямування на спільно визначену мету, гнучкість для досягнення мети в змінних мінливих умовах, ситуацію додаткової орієнтації, відкритість взаємодії та </a:t>
            </a:r>
            <a:r>
              <a:rPr lang="uk-UA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природовідповідність</a:t>
            </a:r>
            <a:r>
              <a:rPr lang="uk-UA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змін.</a:t>
            </a:r>
          </a:p>
          <a:p>
            <a:pPr>
              <a:spcAft>
                <a:spcPts val="1000"/>
              </a:spcAft>
            </a:pPr>
            <a:endParaRPr lang="uk-UA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152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792088"/>
          </a:xfrm>
        </p:spPr>
        <p:txBody>
          <a:bodyPr/>
          <a:lstStyle/>
          <a:p>
            <a:pPr marL="514350" indent="-514350">
              <a:lnSpc>
                <a:spcPct val="95000"/>
              </a:lnSpc>
            </a:pPr>
            <a:r>
              <a:rPr lang="ru-RU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Інновації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управлінні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ПТНЗ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8964488" cy="5760640"/>
          </a:xfrm>
        </p:spPr>
        <p:txBody>
          <a:bodyPr>
            <a:normAutofit/>
          </a:bodyPr>
          <a:lstStyle/>
          <a:p>
            <a:pPr algn="just">
              <a:spcAft>
                <a:spcPts val="1000"/>
              </a:spcAft>
            </a:pPr>
            <a:r>
              <a:rPr lang="uk-UA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цих методів ми відносимо й такі, що застосовуються для налагодження розвинутих ринкових стосунків в управлінні, оскільки вимоги ринків праці й освітніх послуг потребують постійної взаємоадаптації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spcAft>
                <a:spcPts val="1000"/>
              </a:spcAft>
            </a:pPr>
            <a:r>
              <a:rPr lang="uk-UA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Аутсорсинг</a:t>
            </a:r>
            <a:r>
              <a:rPr lang="uk-UA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(англ. </a:t>
            </a:r>
            <a:r>
              <a:rPr lang="uk-UA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outsourcing</a:t>
            </a:r>
            <a:r>
              <a:rPr lang="uk-UA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- це залучення зовнішніх ресурсів для задоволення власних потреб (у ПТНЗ ‒ погодинники або виконання окремих частин навчального плану за угодою).</a:t>
            </a:r>
          </a:p>
          <a:p>
            <a:pPr algn="just">
              <a:spcAft>
                <a:spcPts val="1000"/>
              </a:spcAft>
            </a:pPr>
            <a:endParaRPr lang="uk-UA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946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5000"/>
              </a:lnSpc>
            </a:pPr>
            <a:r>
              <a:rPr lang="uk-UA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Інновації в управлінні ПТНЗ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uk-UA" sz="3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Головним принципом аутсорсингу є настанова залишати за собою тільки те, що можеш робити краще за інших, і віддавати зовнішньому підрядникові те, що він робить краще за інших.</a:t>
            </a:r>
          </a:p>
          <a:p>
            <a:endParaRPr lang="uk-UA" sz="3600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3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Україні, на відміну від країн з розвинутою ринковою економікою, ця технологія менеджменту тільки починає опановуватися. </a:t>
            </a:r>
          </a:p>
        </p:txBody>
      </p:sp>
    </p:spTree>
    <p:extLst>
      <p:ext uri="{BB962C8B-B14F-4D97-AF65-F5344CB8AC3E}">
        <p14:creationId xmlns:p14="http://schemas.microsoft.com/office/powerpoint/2010/main" xmlns="" val="330358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5000"/>
              </a:lnSpc>
            </a:pPr>
            <a:r>
              <a:rPr lang="uk-UA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Інновації в управлінні ПТНЗ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uk-UA" sz="3600" b="1" i="1" u="sng" dirty="0" err="1" smtClean="0">
                <a:solidFill>
                  <a:schemeClr val="accent2">
                    <a:lumMod val="75000"/>
                  </a:schemeClr>
                </a:solidFill>
              </a:rPr>
              <a:t>Бенчмаркінг</a:t>
            </a:r>
            <a:r>
              <a:rPr lang="uk-UA" sz="3600" dirty="0" smtClean="0">
                <a:solidFill>
                  <a:schemeClr val="accent2">
                    <a:lumMod val="75000"/>
                  </a:schemeClr>
                </a:solidFill>
              </a:rPr>
              <a:t> − безупинний систематичний пошук і впровадження найкращих практик, що приведуть організацію до досконалішої форми. В управлінській діяльності </a:t>
            </a:r>
            <a:r>
              <a:rPr lang="uk-UA" sz="3600" dirty="0" err="1" smtClean="0">
                <a:solidFill>
                  <a:schemeClr val="accent2">
                    <a:lumMod val="75000"/>
                  </a:schemeClr>
                </a:solidFill>
              </a:rPr>
              <a:t>бенчмаркінг</a:t>
            </a:r>
            <a:r>
              <a:rPr lang="uk-UA" sz="3600" dirty="0" smtClean="0">
                <a:solidFill>
                  <a:schemeClr val="accent2">
                    <a:lumMod val="75000"/>
                  </a:schemeClr>
                </a:solidFill>
              </a:rPr>
              <a:t> розглядається як особлива процедура введення в практику роботи навчального закладу технологій, стандартів і методів роботи кращих організацій. Але це не просте копіювання чужих ідей, а ефективний метод покращення діяльності навчального закладу, заснований на творчому ставленні до досвіду лідерів.</a:t>
            </a:r>
            <a:r>
              <a:rPr lang="uk-UA" sz="3600" b="1" i="1" u="sng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uk-UA" sz="3600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358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5000"/>
              </a:lnSpc>
            </a:pPr>
            <a:r>
              <a:rPr lang="uk-UA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Інновації в управлінні ПТНЗ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 lnSpcReduction="10000"/>
          </a:bodyPr>
          <a:lstStyle/>
          <a:p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Коучинг − (англ. </a:t>
            </a:r>
            <a:r>
              <a:rPr lang="uk-UA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Coaching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− навчання, тренування) − метод консалтингу та тренінгу; від класичних консалтингу та тренінгу відрізняється тим, що коуч не дає порад і жорстких рекомендацій, а шукає вирішення спільно з учнем, створює умови для того, щоб учень сам зрозумів, що йому треба робити, визначив способи, за допомогою яких він може досягти мети, сам вибрав найбільш доцільний спосіб дії і сам намітив основні етапи досягнення мети</a:t>
            </a:r>
          </a:p>
        </p:txBody>
      </p:sp>
    </p:spTree>
    <p:extLst>
      <p:ext uri="{BB962C8B-B14F-4D97-AF65-F5344CB8AC3E}">
        <p14:creationId xmlns:p14="http://schemas.microsoft.com/office/powerpoint/2010/main" xmlns="" val="330358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5000"/>
              </a:lnSpc>
            </a:pPr>
            <a:r>
              <a:rPr lang="uk-UA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Інновації в управлінні ПТНЗ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Поступове введення сучасного </a:t>
            </a:r>
            <a:r>
              <a:rPr lang="uk-UA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Інтернет-маркетингу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основними елементами якого є: маркетингові дослідження в Інтернеті; маркетингові комунікації; збут продукції через Інтернет.</a:t>
            </a:r>
          </a:p>
          <a:p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Останнім часом професійно-технічні навчальні заклади використовують сайти і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Web-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сторінки для реклами закладу, розкриваючи його сильні сторони, перелік професій, умови навчання та проживання в гуртожитку, партнерські зв’язки з роботодавцями тощо.</a:t>
            </a:r>
          </a:p>
        </p:txBody>
      </p:sp>
    </p:spTree>
    <p:extLst>
      <p:ext uri="{BB962C8B-B14F-4D97-AF65-F5344CB8AC3E}">
        <p14:creationId xmlns:p14="http://schemas.microsoft.com/office/powerpoint/2010/main" xmlns="" val="330358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1"/>
            <a:ext cx="7772400" cy="1080120"/>
          </a:xfrm>
        </p:spPr>
        <p:txBody>
          <a:bodyPr>
            <a:normAutofit fontScale="90000"/>
          </a:bodyPr>
          <a:lstStyle/>
          <a:p>
            <a:pPr>
              <a:lnSpc>
                <a:spcPct val="55000"/>
              </a:lnSpc>
            </a:pPr>
            <a:r>
              <a:rPr lang="ru-RU" sz="54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Інновації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54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змісті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формах, методах </a:t>
            </a:r>
            <a:r>
              <a:rPr lang="ru-RU" sz="54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навчання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кадровому </a:t>
            </a:r>
            <a:r>
              <a:rPr lang="ru-RU" sz="54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забезпеченні</a:t>
            </a:r>
            <a:endParaRPr lang="ru-RU" sz="54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772816"/>
            <a:ext cx="8064896" cy="4536504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uk-UA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Зміст професійного навчання та створення укрупнених професій потребують подальшого розвитку для встановлення відповідності потребам роботодавців</a:t>
            </a:r>
          </a:p>
        </p:txBody>
      </p:sp>
    </p:spTree>
    <p:extLst>
      <p:ext uri="{BB962C8B-B14F-4D97-AF65-F5344CB8AC3E}">
        <p14:creationId xmlns:p14="http://schemas.microsoft.com/office/powerpoint/2010/main" xmlns="" val="327055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5000"/>
              </a:lnSpc>
            </a:pPr>
            <a:r>
              <a:rPr lang="uk-UA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Інновації в управлінні ПТНЗ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Використання 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моніторингу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, що за 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суттю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dirty="0" err="1" smtClean="0">
                <a:solidFill>
                  <a:schemeClr val="accent2">
                    <a:lumMod val="75000"/>
                  </a:schemeClr>
                </a:solidFill>
              </a:rPr>
              <a:t>–інформаційна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 система, за 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процесом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 – створення умов для прийняття управлінського рішення, за 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результативністю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 – технологія оцінювання поточного стану об’єкта, його регулювання та прогнозування подальшого розвитку. 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Освітній моніторинг 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має свою специфіку: його функцією є не тільки надання інформації про стан освітньої системи, а й включення механізмів 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поточного регулювання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, в т.ч. саморегулювання. Таким чином, моніторинг здійснює інформаційно-регулятивний супровід розвитку системи ПТО.</a:t>
            </a:r>
            <a:endParaRPr lang="uk-UA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358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marL="514350" indent="-514350">
              <a:lnSpc>
                <a:spcPct val="95000"/>
              </a:lnSpc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Кваліметричний </a:t>
            </a:r>
            <a:r>
              <a:rPr lang="ru-RU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інструментарій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адаптивного управління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500594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В освітньому моніторингу в межах адаптивного управління своєрідним 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інструментарієм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, який виконує функції вимірювання, порівняння, визначення середньо виважених величин, 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 факторно-критеріальна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модель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, розроблена на основі 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кваліметричного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 підходу. </a:t>
            </a:r>
            <a:endParaRPr lang="uk-UA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358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marL="514350" indent="-514350">
              <a:lnSpc>
                <a:spcPct val="95000"/>
              </a:lnSpc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Кваліметричний </a:t>
            </a:r>
            <a:r>
              <a:rPr lang="ru-RU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інструментарій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адаптивного управління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143536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Особливістю цієї моделі є те, що її зміст складається з нормативних вимог до діяльності досліджуваного об’єкта, ступінь виконання яких вимірюється умовними балами. Тому таку модель ще називають кваліметричною або кваліметричним стандартом, оскільки в ній зібрані всі унормовані вимоги до цілей досліджуваного об’єкта, завдань, структури, діяльності, продукту цієї діяльності тощо.</a:t>
            </a:r>
          </a:p>
        </p:txBody>
      </p:sp>
    </p:spTree>
    <p:extLst>
      <p:ext uri="{BB962C8B-B14F-4D97-AF65-F5344CB8AC3E}">
        <p14:creationId xmlns:p14="http://schemas.microsoft.com/office/powerpoint/2010/main" xmlns="" val="330358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marL="514350" indent="-514350">
              <a:lnSpc>
                <a:spcPct val="95000"/>
              </a:lnSpc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Кваліметричний </a:t>
            </a:r>
            <a:r>
              <a:rPr lang="ru-RU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інструментарій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адаптивного управління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143536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Опанування керівником технології розроблення такої моделі дає змогу оперативно збирати управлінську інформацію з різних напрямів діяльності закладу та підвищити наукову основу прийняття управлінських рішень.</a:t>
            </a:r>
          </a:p>
          <a:p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прикладу наведемо кваліметричну модель діяльності 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майстра виробничого навчання.</a:t>
            </a:r>
          </a:p>
        </p:txBody>
      </p:sp>
    </p:spTree>
    <p:extLst>
      <p:ext uri="{BB962C8B-B14F-4D97-AF65-F5344CB8AC3E}">
        <p14:creationId xmlns:p14="http://schemas.microsoft.com/office/powerpoint/2010/main" xmlns="" val="330358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0060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 !</a:t>
            </a:r>
            <a:endParaRPr lang="ru-RU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5517232"/>
            <a:ext cx="8784976" cy="1008112"/>
          </a:xfrm>
        </p:spPr>
        <p:txBody>
          <a:bodyPr>
            <a:normAutofit fontScale="85000" lnSpcReduction="10000"/>
          </a:bodyPr>
          <a:lstStyle/>
          <a:p>
            <a:r>
              <a:rPr lang="uk-UA" sz="3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Запрошуємо до співпраці: Харків, </a:t>
            </a:r>
            <a:r>
              <a:rPr lang="uk-UA" sz="32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вул</a:t>
            </a:r>
            <a:r>
              <a:rPr lang="uk-UA" sz="320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Університетська</a:t>
            </a:r>
            <a:r>
              <a:rPr lang="uk-UA" sz="320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16 - Українська  інженерно-педагогічна </a:t>
            </a:r>
            <a:r>
              <a:rPr lang="uk-UA" sz="320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академія</a:t>
            </a:r>
            <a:endParaRPr lang="uk-UA" sz="320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936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517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55000"/>
              </a:lnSpc>
            </a:pPr>
            <a:r>
              <a:rPr lang="ru-RU" sz="54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Інновації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54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змісті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формах, методах </a:t>
            </a:r>
            <a:r>
              <a:rPr lang="ru-RU" sz="54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навчання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кадровому </a:t>
            </a:r>
            <a:r>
              <a:rPr lang="ru-RU" sz="54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забезпеченні</a:t>
            </a:r>
            <a:endParaRPr lang="ru-RU" sz="5400" b="1" spc="6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8964488" cy="5472608"/>
          </a:xfrm>
        </p:spPr>
        <p:txBody>
          <a:bodyPr>
            <a:normAutofit/>
          </a:bodyPr>
          <a:lstStyle/>
          <a:p>
            <a:pPr algn="just">
              <a:spcAft>
                <a:spcPts val="800"/>
              </a:spcAft>
            </a:pPr>
            <a:r>
              <a:rPr lang="uk-UA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Проблема якості педагогічних працівників ПТНЗ, особливо майстрів виробничого навчання та викладачів спеціальних дисциплін передбачає певну </a:t>
            </a:r>
            <a:r>
              <a:rPr lang="uk-UA" b="1" i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педагогізацію</a:t>
            </a:r>
            <a:r>
              <a:rPr lang="uk-UA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цих працівників, що істотно впливає на якість підготовки кваліфікованих робітничих кадрів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Aft>
                <a:spcPts val="800"/>
              </a:spcAft>
            </a:pPr>
            <a:r>
              <a:rPr lang="uk-UA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Розроблений проект Положення про підвищення кваліфікації та стажування педагогічних працівників Професійних навчальних закладів.</a:t>
            </a:r>
          </a:p>
        </p:txBody>
      </p:sp>
    </p:spTree>
    <p:extLst>
      <p:ext uri="{BB962C8B-B14F-4D97-AF65-F5344CB8AC3E}">
        <p14:creationId xmlns:p14="http://schemas.microsoft.com/office/powerpoint/2010/main" xmlns="" val="43020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pPr>
              <a:lnSpc>
                <a:spcPct val="55000"/>
              </a:lnSpc>
            </a:pPr>
            <a:r>
              <a:rPr lang="uk-UA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Інновації в змісті, формах, методах навчання, кадровому забезпеченні</a:t>
            </a:r>
            <a:endParaRPr lang="uk-UA" sz="5400" b="1" spc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Відкрита освіта у своєму широкому тлумаченні – це освіта без бар’єрів, доступна усім охочим навчатися.</a:t>
            </a:r>
          </a:p>
          <a:p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>Роль технологій та інструментів відкритої освіти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 виконують засоби забезпечення доступу до навчальних матеріалів ‒ це </a:t>
            </a:r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>електронні бібліотечні системи, засоби візуалізації, </a:t>
            </a:r>
            <a:r>
              <a:rPr lang="uk-UA" b="1" dirty="0" err="1" smtClean="0">
                <a:solidFill>
                  <a:schemeClr val="accent2">
                    <a:lumMod val="75000"/>
                  </a:schemeClr>
                </a:solidFill>
              </a:rPr>
              <a:t>аудіо-</a:t>
            </a:r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> і </a:t>
            </a:r>
            <a:r>
              <a:rPr lang="uk-UA" b="1" dirty="0" err="1" smtClean="0">
                <a:solidFill>
                  <a:schemeClr val="accent2">
                    <a:lumMod val="75000"/>
                  </a:schemeClr>
                </a:solidFill>
              </a:rPr>
              <a:t>відеозв’язку</a:t>
            </a:r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>, а також інструменти колективної роботи з різноплановим освітнім контентом</a:t>
            </a:r>
            <a:endParaRPr lang="uk-UA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042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>
              <a:lnSpc>
                <a:spcPct val="55000"/>
              </a:lnSpc>
            </a:pPr>
            <a:r>
              <a:rPr lang="uk-UA" sz="4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Інновації в змісті, формах, методах навчання, кадровому забезпеченні</a:t>
            </a:r>
            <a:endParaRPr lang="uk-UA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Використання навчальних технологій: </a:t>
            </a:r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традиційне, дистанційне, відкрите, модульне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uk-UA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створення освітнього середовища. Особливого значення при цьому набуває його інформатизація. Формування інформаційного освітнього середовища передбачає нові технології роботи з інформацією, і передусім, </a:t>
            </a:r>
            <a:r>
              <a:rPr lang="uk-UA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модульність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endParaRPr lang="ru-RU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681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 fontScale="90000"/>
          </a:bodyPr>
          <a:lstStyle/>
          <a:p>
            <a:pPr>
              <a:lnSpc>
                <a:spcPct val="55000"/>
              </a:lnSpc>
            </a:pP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Інновації в змісті, формах, методах навчання, кадровому забезпеченні</a:t>
            </a:r>
            <a:endParaRPr lang="uk-UA" b="1" spc="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/>
          </a:bodyPr>
          <a:lstStyle/>
          <a:p>
            <a:pPr algn="just">
              <a:spcAft>
                <a:spcPts val="1000"/>
              </a:spcAft>
            </a:pPr>
            <a:r>
              <a:rPr lang="uk-UA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Модернізуються форми навчання. Останнім часом в Україні почала впроваджуватися </a:t>
            </a:r>
            <a:r>
              <a:rPr lang="uk-UA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дуальна система </a:t>
            </a:r>
            <a:r>
              <a:rPr lang="uk-UA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навчання, суть якої полягає у поєднанні теорії і практики, що широко застосовується як під час оволодіння конкретними професіями, так і під час здобуття вищої професійної освіти.</a:t>
            </a:r>
            <a:endParaRPr lang="ru-RU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065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Інновації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змісті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формах, методах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навчання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кадровому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забезпеченні</a:t>
            </a:r>
            <a:endParaRPr lang="ru-RU" b="1" spc="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1817440"/>
            <a:ext cx="8568952" cy="5040560"/>
          </a:xfrm>
        </p:spPr>
        <p:txBody>
          <a:bodyPr>
            <a:noAutofit/>
          </a:bodyPr>
          <a:lstStyle/>
          <a:p>
            <a:pPr marL="0" indent="0" algn="just">
              <a:lnSpc>
                <a:spcPct val="85000"/>
              </a:lnSpc>
              <a:spcAft>
                <a:spcPts val="1000"/>
              </a:spcAft>
              <a:buNone/>
            </a:pPr>
            <a:r>
              <a:rPr lang="uk-UA" sz="3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Виклики сьогодення обумовлюють зміни й модернізацію методів взаємодії викладачів та учнів/студентів професійно-технічних навчальних закладів. На перше місце виходять методи, що потребують активізації пізнавальної діяльності тих, хто навчається. </a:t>
            </a:r>
            <a:endParaRPr lang="ru-RU" sz="36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230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Інновації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змісті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формах, методах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навчання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кадровому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забезпеченні</a:t>
            </a:r>
            <a:endParaRPr lang="ru-RU" b="1" i="1" spc="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14488"/>
            <a:ext cx="8640960" cy="5026880"/>
          </a:xfrm>
        </p:spPr>
        <p:txBody>
          <a:bodyPr>
            <a:normAutofit/>
          </a:bodyPr>
          <a:lstStyle/>
          <a:p>
            <a:pPr algn="just">
              <a:spcAft>
                <a:spcPts val="1000"/>
              </a:spcAft>
            </a:pPr>
            <a:r>
              <a:rPr lang="uk-UA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Тому все частіше педагогічні працівники звертаються до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інтерактивних методів: </a:t>
            </a:r>
            <a:r>
              <a:rPr lang="uk-UA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«Мікрофон», «Незакінчені речення, мозковий штурм, навчаючи – учусь («Кожен учить кожного», «Броунівський рух»), ажурна пилка («Мозаїка», «</a:t>
            </a:r>
            <a:r>
              <a:rPr lang="uk-UA" b="1" i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Джиг-со</a:t>
            </a:r>
            <a:r>
              <a:rPr lang="uk-UA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»), ігри (ділові, дидактичні, рольові).</a:t>
            </a:r>
          </a:p>
          <a:p>
            <a:pPr algn="just">
              <a:spcAft>
                <a:spcPts val="1000"/>
              </a:spcAft>
            </a:pPr>
            <a:endParaRPr lang="ru-RU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97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954914"/>
          </a:xfrm>
        </p:spPr>
        <p:txBody>
          <a:bodyPr>
            <a:normAutofit/>
          </a:bodyPr>
          <a:lstStyle/>
          <a:p>
            <a:pPr>
              <a:lnSpc>
                <a:spcPct val="75000"/>
              </a:lnSpc>
            </a:pPr>
            <a:r>
              <a:rPr lang="ru-RU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Напрями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модернізації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ПТО</a:t>
            </a:r>
            <a:endParaRPr lang="ru-RU" b="1" spc="300" dirty="0">
              <a:solidFill>
                <a:srgbClr val="FF373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14422"/>
            <a:ext cx="8229600" cy="5310922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1000"/>
              </a:spcAft>
            </a:pPr>
            <a:r>
              <a:rPr lang="uk-UA" b="1" i="1" dirty="0" smtClean="0">
                <a:solidFill>
                  <a:schemeClr val="accent2">
                    <a:lumMod val="75000"/>
                  </a:schemeClr>
                </a:solidFill>
              </a:rPr>
              <a:t>До основних напрямів сучасного розвитку професійно-технічної освіти належить :</a:t>
            </a:r>
          </a:p>
          <a:p>
            <a:pPr algn="just">
              <a:spcAft>
                <a:spcPts val="1000"/>
              </a:spcAft>
            </a:pPr>
            <a:r>
              <a:rPr lang="uk-UA" b="1" i="1" dirty="0" smtClean="0">
                <a:solidFill>
                  <a:schemeClr val="accent2">
                    <a:lumMod val="75000"/>
                  </a:schemeClr>
                </a:solidFill>
              </a:rPr>
              <a:t>децентралізація зовнішнього управління шляхом передачі ПТНЗ на місцеві бюджети та у комунальну власність; внутрішнього управління шляхом введення адаптивного менеджменту;</a:t>
            </a:r>
          </a:p>
          <a:p>
            <a:pPr algn="just">
              <a:spcAft>
                <a:spcPts val="1000"/>
              </a:spcAft>
            </a:pPr>
            <a:r>
              <a:rPr lang="uk-UA" b="1" i="1" dirty="0" smtClean="0">
                <a:solidFill>
                  <a:schemeClr val="accent2">
                    <a:lumMod val="75000"/>
                  </a:schemeClr>
                </a:solidFill>
              </a:rPr>
              <a:t>забезпечення конкурентоспроможності ПТНЗ за рахунок посилення їх автономії; підвищення якості освіти;</a:t>
            </a:r>
          </a:p>
          <a:p>
            <a:pPr algn="just">
              <a:spcAft>
                <a:spcPts val="1000"/>
              </a:spcAft>
            </a:pPr>
            <a:endParaRPr lang="ru-RU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Aft>
                <a:spcPts val="1000"/>
              </a:spcAft>
            </a:pPr>
            <a:endParaRPr lang="ru-RU" b="1" i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426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6048</TotalTime>
  <Words>1257</Words>
  <Application>Microsoft Office PowerPoint</Application>
  <PresentationFormat>Экран (4:3)</PresentationFormat>
  <Paragraphs>72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Інноваційні технології в управлінській діяльності керівників професійних навчальних закладів.</vt:lpstr>
      <vt:lpstr>Інновації в змісті, формах, методах навчання, кадровому забезпеченні</vt:lpstr>
      <vt:lpstr>Інновації в змісті, формах, методах навчання, кадровому забезпеченні</vt:lpstr>
      <vt:lpstr>Інновації в змісті, формах, методах навчання, кадровому забезпеченні</vt:lpstr>
      <vt:lpstr>Інновації в змісті, формах, методах навчання, кадровому забезпеченні</vt:lpstr>
      <vt:lpstr>Інновації в змісті, формах, методах навчання, кадровому забезпеченні</vt:lpstr>
      <vt:lpstr>Інновації в змісті, формах, методах навчання, кадровому забезпеченні</vt:lpstr>
      <vt:lpstr>Інновації в змісті, формах, методах навчання, кадровому забезпеченні</vt:lpstr>
      <vt:lpstr>Напрями модернізації ПТО</vt:lpstr>
      <vt:lpstr>Напрями модернізації ПТО</vt:lpstr>
      <vt:lpstr>Інновації в управлінні ПТНЗ</vt:lpstr>
      <vt:lpstr>Інновації в управлінні ПТНЗ</vt:lpstr>
      <vt:lpstr>Інновації в управлінні ПТНЗ</vt:lpstr>
      <vt:lpstr>Інновації в управлінні ПТНЗ</vt:lpstr>
      <vt:lpstr>Інновації в управлінні ПТНЗ</vt:lpstr>
      <vt:lpstr>Інновації в управлінні ПТНЗ</vt:lpstr>
      <vt:lpstr>Інновації в управлінні ПТНЗ</vt:lpstr>
      <vt:lpstr>Інновації в управлінні ПТНЗ</vt:lpstr>
      <vt:lpstr>Інновації в управлінні ПТНЗ</vt:lpstr>
      <vt:lpstr>Інновації в управлінні ПТНЗ</vt:lpstr>
      <vt:lpstr>Кваліметричний інструментарій адаптивного управління</vt:lpstr>
      <vt:lpstr>Кваліметричний інструментарій адаптивного управління</vt:lpstr>
      <vt:lpstr>Кваліметричний інструментарій адаптивного управління</vt:lpstr>
      <vt:lpstr>Спасибо за внимание !</vt:lpstr>
    </vt:vector>
  </TitlesOfParts>
  <Company>Project-OS.org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развитием профессионального обучения персонала организации в рыночных условиях</dc:title>
  <dc:creator>Галина</dc:creator>
  <cp:lastModifiedBy>Пользователь Windows</cp:lastModifiedBy>
  <cp:revision>65</cp:revision>
  <dcterms:created xsi:type="dcterms:W3CDTF">2011-08-12T04:03:24Z</dcterms:created>
  <dcterms:modified xsi:type="dcterms:W3CDTF">2017-01-25T05:24:39Z</dcterms:modified>
</cp:coreProperties>
</file>