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9" r:id="rId3"/>
    <p:sldId id="283" r:id="rId4"/>
    <p:sldId id="260" r:id="rId5"/>
    <p:sldId id="262" r:id="rId6"/>
    <p:sldId id="275" r:id="rId7"/>
    <p:sldId id="263" r:id="rId8"/>
    <p:sldId id="276" r:id="rId9"/>
    <p:sldId id="280" r:id="rId10"/>
    <p:sldId id="277" r:id="rId11"/>
    <p:sldId id="266" r:id="rId12"/>
    <p:sldId id="272" r:id="rId13"/>
    <p:sldId id="267" r:id="rId14"/>
    <p:sldId id="271" r:id="rId15"/>
    <p:sldId id="282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25900998163791988"/>
                  <c:y val="-0.245010572595758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uk-UA" dirty="0" smtClean="0"/>
                      <a:t>74 – випускники ПТНЗ м. Харкова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221 -</a:t>
                    </a:r>
                    <a:r>
                      <a:rPr lang="uk-UA" baseline="0" dirty="0" smtClean="0"/>
                      <a:t> випускники ПТНЗ Харківської області</a:t>
                    </a:r>
                    <a:r>
                      <a:rPr lang="uk-UA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274</c:v>
                </c:pt>
                <c:pt idx="1">
                  <c:v>224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490559020012306E-2"/>
          <c:y val="2.7829646373176246E-2"/>
          <c:w val="0.94861512971988615"/>
          <c:h val="0.927005676686276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3.4130386478797042E-2"/>
                  <c:y val="5.5100632874861825E-2"/>
                </c:manualLayout>
              </c:layout>
              <c:tx>
                <c:rich>
                  <a:bodyPr/>
                  <a:lstStyle/>
                  <a:p>
                    <a:r>
                      <a:rPr lang="uk-UA" b="1" dirty="0" smtClean="0"/>
                      <a:t>77%  - </a:t>
                    </a:r>
                    <a:r>
                      <a:rPr lang="uk-UA" dirty="0" smtClean="0"/>
                      <a:t>пройшли практику в </a:t>
                    </a:r>
                  </a:p>
                  <a:p>
                    <a:r>
                      <a:rPr lang="en-US" b="1" dirty="0" smtClean="0"/>
                      <a:t>15</a:t>
                    </a:r>
                    <a:r>
                      <a:rPr lang="uk-UA" b="1" dirty="0" smtClean="0"/>
                      <a:t> ПТНЗ </a:t>
                    </a:r>
                  </a:p>
                  <a:p>
                    <a:r>
                      <a:rPr lang="uk-UA" dirty="0" smtClean="0"/>
                      <a:t>м. Харкова 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b="1" dirty="0" smtClean="0"/>
                      <a:t>11%  - </a:t>
                    </a:r>
                    <a:r>
                      <a:rPr lang="uk-UA" dirty="0" smtClean="0"/>
                      <a:t>пройшли практику в </a:t>
                    </a:r>
                  </a:p>
                  <a:p>
                    <a:r>
                      <a:rPr lang="en-US" b="1" dirty="0" smtClean="0"/>
                      <a:t>1</a:t>
                    </a:r>
                    <a:r>
                      <a:rPr lang="uk-UA" b="1" dirty="0" smtClean="0"/>
                      <a:t>5 ПТНЗ та НВК </a:t>
                    </a:r>
                    <a:r>
                      <a:rPr lang="uk-UA" dirty="0" smtClean="0"/>
                      <a:t>Харківської області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7658177493438318"/>
                  <c:y val="8.5739911417322831E-2"/>
                </c:manualLayout>
              </c:layout>
              <c:tx>
                <c:rich>
                  <a:bodyPr/>
                  <a:lstStyle/>
                  <a:p>
                    <a:r>
                      <a:rPr lang="uk-UA" b="1" dirty="0" smtClean="0"/>
                      <a:t>12 % -</a:t>
                    </a:r>
                    <a:r>
                      <a:rPr lang="uk-UA" b="1" baseline="0" dirty="0" smtClean="0"/>
                      <a:t> </a:t>
                    </a:r>
                    <a:r>
                      <a:rPr lang="uk-UA" baseline="0" dirty="0" smtClean="0"/>
                      <a:t>пройшли практику в </a:t>
                    </a:r>
                  </a:p>
                  <a:p>
                    <a:r>
                      <a:rPr lang="en-US" b="1" dirty="0" smtClean="0"/>
                      <a:t>1</a:t>
                    </a:r>
                    <a:r>
                      <a:rPr lang="uk-UA" b="1" dirty="0" smtClean="0"/>
                      <a:t>4  ПТНЗ різних </a:t>
                    </a:r>
                    <a:r>
                      <a:rPr lang="uk-UA" dirty="0" smtClean="0"/>
                      <a:t>регіонів України 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18</c:v>
                </c:pt>
                <c:pt idx="2">
                  <c:v>16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A88F7-1FF1-4369-853D-6EFAF090F7BF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5CD828-FFCA-472D-8ED1-5E174970B200}">
      <dgm:prSet phldrT="[Текст]" custT="1"/>
      <dgm:spPr/>
      <dgm:t>
        <a:bodyPr/>
        <a:lstStyle/>
        <a:p>
          <a:r>
            <a:rPr lang="uk-UA" sz="3600" b="1" i="0" dirty="0" smtClean="0">
              <a:latin typeface="Times New Roman" pitchFamily="18" charset="0"/>
              <a:cs typeface="Times New Roman" pitchFamily="18" charset="0"/>
            </a:rPr>
            <a:t>Контингент  технікуму складає </a:t>
          </a:r>
        </a:p>
        <a:p>
          <a:r>
            <a:rPr lang="uk-UA" sz="3600" b="1" i="0" u="sng" dirty="0" smtClean="0">
              <a:latin typeface="Times New Roman" pitchFamily="18" charset="0"/>
              <a:cs typeface="Times New Roman" pitchFamily="18" charset="0"/>
            </a:rPr>
            <a:t>783 </a:t>
          </a:r>
          <a:r>
            <a:rPr lang="uk-UA" sz="3600" b="1" i="0" dirty="0" smtClean="0">
              <a:latin typeface="Times New Roman" pitchFamily="18" charset="0"/>
              <a:cs typeface="Times New Roman" pitchFamily="18" charset="0"/>
            </a:rPr>
            <a:t>студента  </a:t>
          </a:r>
          <a:endParaRPr lang="ru-RU" sz="3600" b="1" i="0" dirty="0">
            <a:latin typeface="Times New Roman" pitchFamily="18" charset="0"/>
            <a:cs typeface="Times New Roman" pitchFamily="18" charset="0"/>
          </a:endParaRPr>
        </a:p>
      </dgm:t>
    </dgm:pt>
    <dgm:pt modelId="{E22F8E47-B72B-4D71-84BE-E02E652271DF}" type="parTrans" cxnId="{7BFBDB39-4CF4-45D0-9CE9-BB450B1B3676}">
      <dgm:prSet/>
      <dgm:spPr/>
      <dgm:t>
        <a:bodyPr/>
        <a:lstStyle/>
        <a:p>
          <a:endParaRPr lang="ru-RU"/>
        </a:p>
      </dgm:t>
    </dgm:pt>
    <dgm:pt modelId="{6101E97F-F99E-419A-9056-C228404104DE}" type="sibTrans" cxnId="{7BFBDB39-4CF4-45D0-9CE9-BB450B1B3676}">
      <dgm:prSet/>
      <dgm:spPr/>
      <dgm:t>
        <a:bodyPr/>
        <a:lstStyle/>
        <a:p>
          <a:endParaRPr lang="ru-RU"/>
        </a:p>
      </dgm:t>
    </dgm:pt>
    <dgm:pt modelId="{BF3CF8FF-4272-4250-BF7A-F0D1C1E61645}">
      <dgm:prSet phldrT="[Текст]" custT="1"/>
      <dgm:spPr/>
      <dgm:t>
        <a:bodyPr/>
        <a:lstStyle/>
        <a:p>
          <a:r>
            <a:rPr lang="uk-UA" sz="2800" b="1" i="1" dirty="0" smtClean="0"/>
            <a:t>Заочне відділення </a:t>
          </a:r>
        </a:p>
        <a:p>
          <a:r>
            <a:rPr lang="uk-UA" sz="2800" b="1" i="1" u="sng" dirty="0" smtClean="0"/>
            <a:t>188 </a:t>
          </a:r>
          <a:r>
            <a:rPr lang="uk-UA" sz="2800" b="1" i="1" dirty="0" smtClean="0"/>
            <a:t>студента</a:t>
          </a:r>
          <a:endParaRPr lang="ru-RU" sz="2800" b="1" i="1" dirty="0"/>
        </a:p>
      </dgm:t>
    </dgm:pt>
    <dgm:pt modelId="{FD9A0A11-B5EC-4517-ABB4-290914772586}" type="parTrans" cxnId="{2F9D6C9B-8B90-4486-B86B-867481124704}">
      <dgm:prSet/>
      <dgm:spPr/>
      <dgm:t>
        <a:bodyPr/>
        <a:lstStyle/>
        <a:p>
          <a:endParaRPr lang="ru-RU"/>
        </a:p>
      </dgm:t>
    </dgm:pt>
    <dgm:pt modelId="{A50C55EB-C5AA-4BE2-848B-4403211B49FE}" type="sibTrans" cxnId="{2F9D6C9B-8B90-4486-B86B-867481124704}">
      <dgm:prSet/>
      <dgm:spPr/>
      <dgm:t>
        <a:bodyPr/>
        <a:lstStyle/>
        <a:p>
          <a:endParaRPr lang="ru-RU"/>
        </a:p>
      </dgm:t>
    </dgm:pt>
    <dgm:pt modelId="{D461DF93-BD54-4D72-AE13-1A255D597606}">
      <dgm:prSet phldrT="[Текст]" custT="1"/>
      <dgm:spPr/>
      <dgm:t>
        <a:bodyPr/>
        <a:lstStyle/>
        <a:p>
          <a:r>
            <a:rPr lang="uk-UA" sz="2800" b="1" i="1" dirty="0" smtClean="0"/>
            <a:t>Денне відділення</a:t>
          </a:r>
        </a:p>
        <a:p>
          <a:r>
            <a:rPr lang="uk-UA" sz="2800" b="1" i="1" u="sng" dirty="0" smtClean="0"/>
            <a:t>595 </a:t>
          </a:r>
          <a:r>
            <a:rPr lang="uk-UA" sz="2800" b="1" i="1" dirty="0" smtClean="0"/>
            <a:t>студентів</a:t>
          </a:r>
          <a:endParaRPr lang="ru-RU" sz="2800" b="1" i="1" dirty="0"/>
        </a:p>
      </dgm:t>
    </dgm:pt>
    <dgm:pt modelId="{5EC136B5-E768-4D82-BDF5-17236672566B}" type="parTrans" cxnId="{4019715C-B6F1-459E-9F21-DFE05CDFFE30}">
      <dgm:prSet/>
      <dgm:spPr/>
      <dgm:t>
        <a:bodyPr/>
        <a:lstStyle/>
        <a:p>
          <a:endParaRPr lang="ru-RU"/>
        </a:p>
      </dgm:t>
    </dgm:pt>
    <dgm:pt modelId="{56B4507F-AB18-423B-9CC6-95C430AEA429}" type="sibTrans" cxnId="{4019715C-B6F1-459E-9F21-DFE05CDFFE30}">
      <dgm:prSet/>
      <dgm:spPr/>
      <dgm:t>
        <a:bodyPr/>
        <a:lstStyle/>
        <a:p>
          <a:endParaRPr lang="ru-RU"/>
        </a:p>
      </dgm:t>
    </dgm:pt>
    <dgm:pt modelId="{DCFE8787-CB20-473D-ACBA-3406D6943412}" type="pres">
      <dgm:prSet presAssocID="{731A88F7-1FF1-4369-853D-6EFAF090F7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424F0-F2EC-43EA-8F21-3852D6AFBD03}" type="pres">
      <dgm:prSet presAssocID="{275CD828-FFCA-472D-8ED1-5E174970B200}" presName="node" presStyleLbl="node1" presStyleIdx="0" presStyleCnt="3" custScaleX="295954" custRadScaleRad="100861" custRadScaleInc="-12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DCDDD-BC3D-4958-A1F2-D93F55A4FF88}" type="pres">
      <dgm:prSet presAssocID="{6101E97F-F99E-419A-9056-C228404104D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E2F3DD4-BAD1-4354-AA7A-ED9CF900D65E}" type="pres">
      <dgm:prSet presAssocID="{6101E97F-F99E-419A-9056-C228404104D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B540C8B-2D1A-4485-88AD-1DEC50A128EB}" type="pres">
      <dgm:prSet presAssocID="{BF3CF8FF-4272-4250-BF7A-F0D1C1E61645}" presName="node" presStyleLbl="node1" presStyleIdx="1" presStyleCnt="3" custScaleX="118202" custScaleY="100421" custRadScaleRad="104794" custRadScaleInc="-5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C58C8-67B2-499C-9F88-ED6602265358}" type="pres">
      <dgm:prSet presAssocID="{A50C55EB-C5AA-4BE2-848B-4403211B49F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F6D13E4-ED76-4DBD-99CF-A06D7F86FC80}" type="pres">
      <dgm:prSet presAssocID="{A50C55EB-C5AA-4BE2-848B-4403211B49F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FE1CEB5-B1E5-4473-9E2B-ACF691A4A935}" type="pres">
      <dgm:prSet presAssocID="{D461DF93-BD54-4D72-AE13-1A255D597606}" presName="node" presStyleLbl="node1" presStyleIdx="2" presStyleCnt="3" custScaleX="116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CA3C9-22AB-4873-B5D8-BF715B2295A7}" type="pres">
      <dgm:prSet presAssocID="{56B4507F-AB18-423B-9CC6-95C430AEA42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EBD0CC3-908D-4ED5-B1FC-33B3A807A186}" type="pres">
      <dgm:prSet presAssocID="{56B4507F-AB18-423B-9CC6-95C430AEA42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05544D8-D9E5-422E-9405-5C847318BDBA}" type="presOf" srcId="{BF3CF8FF-4272-4250-BF7A-F0D1C1E61645}" destId="{EB540C8B-2D1A-4485-88AD-1DEC50A128EB}" srcOrd="0" destOrd="0" presId="urn:microsoft.com/office/officeart/2005/8/layout/cycle7"/>
    <dgm:cxn modelId="{E3C20CEE-6FB9-4052-939C-B1E43446A73B}" type="presOf" srcId="{A50C55EB-C5AA-4BE2-848B-4403211B49FE}" destId="{587C58C8-67B2-499C-9F88-ED6602265358}" srcOrd="0" destOrd="0" presId="urn:microsoft.com/office/officeart/2005/8/layout/cycle7"/>
    <dgm:cxn modelId="{2F9D6C9B-8B90-4486-B86B-867481124704}" srcId="{731A88F7-1FF1-4369-853D-6EFAF090F7BF}" destId="{BF3CF8FF-4272-4250-BF7A-F0D1C1E61645}" srcOrd="1" destOrd="0" parTransId="{FD9A0A11-B5EC-4517-ABB4-290914772586}" sibTransId="{A50C55EB-C5AA-4BE2-848B-4403211B49FE}"/>
    <dgm:cxn modelId="{C05AB64A-4EF4-4D94-B4B0-9C9849AFD32D}" type="presOf" srcId="{A50C55EB-C5AA-4BE2-848B-4403211B49FE}" destId="{1F6D13E4-ED76-4DBD-99CF-A06D7F86FC80}" srcOrd="1" destOrd="0" presId="urn:microsoft.com/office/officeart/2005/8/layout/cycle7"/>
    <dgm:cxn modelId="{9FEEDA1F-7B03-478E-84FF-C67458D2B3CA}" type="presOf" srcId="{6101E97F-F99E-419A-9056-C228404104DE}" destId="{7E2F3DD4-BAD1-4354-AA7A-ED9CF900D65E}" srcOrd="1" destOrd="0" presId="urn:microsoft.com/office/officeart/2005/8/layout/cycle7"/>
    <dgm:cxn modelId="{3293D314-0568-46D4-BE91-35FBBA11C5D5}" type="presOf" srcId="{56B4507F-AB18-423B-9CC6-95C430AEA429}" destId="{28BCA3C9-22AB-4873-B5D8-BF715B2295A7}" srcOrd="0" destOrd="0" presId="urn:microsoft.com/office/officeart/2005/8/layout/cycle7"/>
    <dgm:cxn modelId="{4019715C-B6F1-459E-9F21-DFE05CDFFE30}" srcId="{731A88F7-1FF1-4369-853D-6EFAF090F7BF}" destId="{D461DF93-BD54-4D72-AE13-1A255D597606}" srcOrd="2" destOrd="0" parTransId="{5EC136B5-E768-4D82-BDF5-17236672566B}" sibTransId="{56B4507F-AB18-423B-9CC6-95C430AEA429}"/>
    <dgm:cxn modelId="{BD62AE6D-651B-44AE-B9AB-E7BCD7D6A8EB}" type="presOf" srcId="{6101E97F-F99E-419A-9056-C228404104DE}" destId="{B68DCDDD-BC3D-4958-A1F2-D93F55A4FF88}" srcOrd="0" destOrd="0" presId="urn:microsoft.com/office/officeart/2005/8/layout/cycle7"/>
    <dgm:cxn modelId="{7BFBDB39-4CF4-45D0-9CE9-BB450B1B3676}" srcId="{731A88F7-1FF1-4369-853D-6EFAF090F7BF}" destId="{275CD828-FFCA-472D-8ED1-5E174970B200}" srcOrd="0" destOrd="0" parTransId="{E22F8E47-B72B-4D71-84BE-E02E652271DF}" sibTransId="{6101E97F-F99E-419A-9056-C228404104DE}"/>
    <dgm:cxn modelId="{9C153076-1122-433A-B370-E33EEB89702B}" type="presOf" srcId="{731A88F7-1FF1-4369-853D-6EFAF090F7BF}" destId="{DCFE8787-CB20-473D-ACBA-3406D6943412}" srcOrd="0" destOrd="0" presId="urn:microsoft.com/office/officeart/2005/8/layout/cycle7"/>
    <dgm:cxn modelId="{980A8952-0366-458D-B8FC-AE86148BF2FF}" type="presOf" srcId="{275CD828-FFCA-472D-8ED1-5E174970B200}" destId="{D12424F0-F2EC-43EA-8F21-3852D6AFBD03}" srcOrd="0" destOrd="0" presId="urn:microsoft.com/office/officeart/2005/8/layout/cycle7"/>
    <dgm:cxn modelId="{59C03142-FDAF-4C02-A642-C6EC5A8460A0}" type="presOf" srcId="{D461DF93-BD54-4D72-AE13-1A255D597606}" destId="{EFE1CEB5-B1E5-4473-9E2B-ACF691A4A935}" srcOrd="0" destOrd="0" presId="urn:microsoft.com/office/officeart/2005/8/layout/cycle7"/>
    <dgm:cxn modelId="{A469CC3F-323E-4AEC-801E-E5154A8A5D10}" type="presOf" srcId="{56B4507F-AB18-423B-9CC6-95C430AEA429}" destId="{5EBD0CC3-908D-4ED5-B1FC-33B3A807A186}" srcOrd="1" destOrd="0" presId="urn:microsoft.com/office/officeart/2005/8/layout/cycle7"/>
    <dgm:cxn modelId="{559CE81D-36E9-4EB4-9E5B-1BD93C2767DB}" type="presParOf" srcId="{DCFE8787-CB20-473D-ACBA-3406D6943412}" destId="{D12424F0-F2EC-43EA-8F21-3852D6AFBD03}" srcOrd="0" destOrd="0" presId="urn:microsoft.com/office/officeart/2005/8/layout/cycle7"/>
    <dgm:cxn modelId="{C175C708-5F5C-4C3C-92F6-9AD7759FF45B}" type="presParOf" srcId="{DCFE8787-CB20-473D-ACBA-3406D6943412}" destId="{B68DCDDD-BC3D-4958-A1F2-D93F55A4FF88}" srcOrd="1" destOrd="0" presId="urn:microsoft.com/office/officeart/2005/8/layout/cycle7"/>
    <dgm:cxn modelId="{5A5C70B6-6A72-41A7-A47A-6EB2AA1D1F88}" type="presParOf" srcId="{B68DCDDD-BC3D-4958-A1F2-D93F55A4FF88}" destId="{7E2F3DD4-BAD1-4354-AA7A-ED9CF900D65E}" srcOrd="0" destOrd="0" presId="urn:microsoft.com/office/officeart/2005/8/layout/cycle7"/>
    <dgm:cxn modelId="{6AB8AA2D-6110-4627-8816-204B08F566CB}" type="presParOf" srcId="{DCFE8787-CB20-473D-ACBA-3406D6943412}" destId="{EB540C8B-2D1A-4485-88AD-1DEC50A128EB}" srcOrd="2" destOrd="0" presId="urn:microsoft.com/office/officeart/2005/8/layout/cycle7"/>
    <dgm:cxn modelId="{87090A86-4D99-4B60-B918-C72FC62567B2}" type="presParOf" srcId="{DCFE8787-CB20-473D-ACBA-3406D6943412}" destId="{587C58C8-67B2-499C-9F88-ED6602265358}" srcOrd="3" destOrd="0" presId="urn:microsoft.com/office/officeart/2005/8/layout/cycle7"/>
    <dgm:cxn modelId="{CF7A1AAD-1E90-455B-AE38-49654BAFE6FC}" type="presParOf" srcId="{587C58C8-67B2-499C-9F88-ED6602265358}" destId="{1F6D13E4-ED76-4DBD-99CF-A06D7F86FC80}" srcOrd="0" destOrd="0" presId="urn:microsoft.com/office/officeart/2005/8/layout/cycle7"/>
    <dgm:cxn modelId="{B46CD215-52E7-4118-A091-4FC7F7BCB7D5}" type="presParOf" srcId="{DCFE8787-CB20-473D-ACBA-3406D6943412}" destId="{EFE1CEB5-B1E5-4473-9E2B-ACF691A4A935}" srcOrd="4" destOrd="0" presId="urn:microsoft.com/office/officeart/2005/8/layout/cycle7"/>
    <dgm:cxn modelId="{57500DFD-F408-4308-AE41-CBF2C3D711F3}" type="presParOf" srcId="{DCFE8787-CB20-473D-ACBA-3406D6943412}" destId="{28BCA3C9-22AB-4873-B5D8-BF715B2295A7}" srcOrd="5" destOrd="0" presId="urn:microsoft.com/office/officeart/2005/8/layout/cycle7"/>
    <dgm:cxn modelId="{D805AC19-F7BD-426D-BFCB-3F2469F9C86A}" type="presParOf" srcId="{28BCA3C9-22AB-4873-B5D8-BF715B2295A7}" destId="{5EBD0CC3-908D-4ED5-B1FC-33B3A807A18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424F0-F2EC-43EA-8F21-3852D6AFBD03}">
      <dsp:nvSpPr>
        <dsp:cNvPr id="0" name=""/>
        <dsp:cNvSpPr/>
      </dsp:nvSpPr>
      <dsp:spPr>
        <a:xfrm>
          <a:off x="0" y="1029"/>
          <a:ext cx="8484672" cy="1433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kern="1200" dirty="0" smtClean="0">
              <a:latin typeface="Times New Roman" pitchFamily="18" charset="0"/>
              <a:cs typeface="Times New Roman" pitchFamily="18" charset="0"/>
            </a:rPr>
            <a:t>Контингент  технікуму складає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u="sng" kern="1200" dirty="0" smtClean="0">
              <a:latin typeface="Times New Roman" pitchFamily="18" charset="0"/>
              <a:cs typeface="Times New Roman" pitchFamily="18" charset="0"/>
            </a:rPr>
            <a:t>783 </a:t>
          </a:r>
          <a:r>
            <a:rPr lang="uk-UA" sz="3600" b="1" i="0" kern="1200" dirty="0" smtClean="0">
              <a:latin typeface="Times New Roman" pitchFamily="18" charset="0"/>
              <a:cs typeface="Times New Roman" pitchFamily="18" charset="0"/>
            </a:rPr>
            <a:t>студента  </a:t>
          </a:r>
          <a:endParaRPr lang="ru-RU" sz="3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29"/>
        <a:ext cx="8484672" cy="1433444"/>
      </dsp:txXfrm>
    </dsp:sp>
    <dsp:sp modelId="{B68DCDDD-BC3D-4958-A1F2-D93F55A4FF88}">
      <dsp:nvSpPr>
        <dsp:cNvPr id="0" name=""/>
        <dsp:cNvSpPr/>
      </dsp:nvSpPr>
      <dsp:spPr>
        <a:xfrm rot="3456055">
          <a:off x="4897265" y="2482614"/>
          <a:ext cx="1248473" cy="50170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3456055">
        <a:off x="4897265" y="2482614"/>
        <a:ext cx="1248473" cy="501705"/>
      </dsp:txXfrm>
    </dsp:sp>
    <dsp:sp modelId="{EB540C8B-2D1A-4485-88AD-1DEC50A128EB}">
      <dsp:nvSpPr>
        <dsp:cNvPr id="0" name=""/>
        <dsp:cNvSpPr/>
      </dsp:nvSpPr>
      <dsp:spPr>
        <a:xfrm>
          <a:off x="5108224" y="4032459"/>
          <a:ext cx="3388719" cy="1439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Заочне відділення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u="sng" kern="1200" dirty="0" smtClean="0"/>
            <a:t>188 </a:t>
          </a:r>
          <a:r>
            <a:rPr lang="uk-UA" sz="2800" b="1" i="1" kern="1200" dirty="0" smtClean="0"/>
            <a:t>студента</a:t>
          </a:r>
          <a:endParaRPr lang="ru-RU" sz="2800" b="1" i="1" kern="1200" dirty="0"/>
        </a:p>
      </dsp:txBody>
      <dsp:txXfrm>
        <a:off x="5108224" y="4032459"/>
        <a:ext cx="3388719" cy="1439479"/>
      </dsp:txXfrm>
    </dsp:sp>
    <dsp:sp modelId="{587C58C8-67B2-499C-9F88-ED6602265358}">
      <dsp:nvSpPr>
        <dsp:cNvPr id="0" name=""/>
        <dsp:cNvSpPr/>
      </dsp:nvSpPr>
      <dsp:spPr>
        <a:xfrm rot="10750068">
          <a:off x="3703773" y="4537291"/>
          <a:ext cx="1248473" cy="50170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750068">
        <a:off x="3703773" y="4537291"/>
        <a:ext cx="1248473" cy="501705"/>
      </dsp:txXfrm>
    </dsp:sp>
    <dsp:sp modelId="{EFE1CEB5-B1E5-4473-9E2B-ACF691A4A935}">
      <dsp:nvSpPr>
        <dsp:cNvPr id="0" name=""/>
        <dsp:cNvSpPr/>
      </dsp:nvSpPr>
      <dsp:spPr>
        <a:xfrm>
          <a:off x="208100" y="4107010"/>
          <a:ext cx="3339696" cy="1433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Денне відділення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u="sng" kern="1200" dirty="0" smtClean="0"/>
            <a:t>595 </a:t>
          </a:r>
          <a:r>
            <a:rPr lang="uk-UA" sz="2800" b="1" i="1" kern="1200" dirty="0" smtClean="0"/>
            <a:t>студентів</a:t>
          </a:r>
          <a:endParaRPr lang="ru-RU" sz="2800" b="1" i="1" kern="1200" dirty="0"/>
        </a:p>
      </dsp:txBody>
      <dsp:txXfrm>
        <a:off x="208100" y="4107010"/>
        <a:ext cx="3339696" cy="1433444"/>
      </dsp:txXfrm>
    </dsp:sp>
    <dsp:sp modelId="{28BCA3C9-22AB-4873-B5D8-BF715B2295A7}">
      <dsp:nvSpPr>
        <dsp:cNvPr id="0" name=""/>
        <dsp:cNvSpPr/>
      </dsp:nvSpPr>
      <dsp:spPr>
        <a:xfrm rot="17996103">
          <a:off x="2435905" y="2519889"/>
          <a:ext cx="1248473" cy="50170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7996103">
        <a:off x="2435905" y="2519889"/>
        <a:ext cx="1248473" cy="501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1239838" cy="158432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71670" y="214290"/>
            <a:ext cx="642942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ХАРКІВСЬКИЙ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ІНДУСТРІАЛЬНО-ПЕДАГОГІЧНИЙ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ТЕХНІКУМ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технікум (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8785225" cy="467995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 </a:t>
            </a:r>
            <a:r>
              <a:rPr lang="uk-UA" sz="2800" b="1" i="1" dirty="0" smtClean="0"/>
              <a:t>Як студенти дізналися про технікум?</a:t>
            </a:r>
            <a:endParaRPr lang="ru-RU" sz="28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484778"/>
          <a:ext cx="8136904" cy="3456390"/>
        </p:xfrm>
        <a:graphic>
          <a:graphicData uri="http://schemas.openxmlformats.org/drawingml/2006/table">
            <a:tbl>
              <a:tblPr/>
              <a:tblGrid>
                <a:gridCol w="6758764"/>
                <a:gridCol w="1378140"/>
              </a:tblGrid>
              <a:tr h="576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Від друзів, що тут навчалися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32,5 %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Від майстра з ПТНЗ</a:t>
                      </a:r>
                      <a:endParaRPr lang="ru-RU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23,1 %</a:t>
                      </a:r>
                      <a:endParaRPr lang="ru-RU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З Інтернету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14,5 %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Від родичів, що тут навчалися або просто від родичів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12,3 %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Від співробітника </a:t>
                      </a:r>
                      <a:r>
                        <a:rPr lang="uk-UA" sz="2000" dirty="0" err="1">
                          <a:latin typeface="Times New Roman"/>
                          <a:ea typeface="Calibri"/>
                          <a:cs typeface="Times New Roman"/>
                        </a:rPr>
                        <a:t>ХІПТу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, що приходив з агітацією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11,2 %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Від вчителя зі </a:t>
                      </a: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школи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Calibri"/>
                          <a:cs typeface="Times New Roman"/>
                        </a:rPr>
                        <a:t>3,4%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35" marR="61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i="1" u="sng" dirty="0" smtClean="0"/>
              <a:t>Педагогічна практика студентів  щорічно проходить в два етапи  </a:t>
            </a:r>
            <a:r>
              <a:rPr lang="uk-UA" sz="3600" b="1" i="1" u="sng" dirty="0" smtClean="0"/>
              <a:t/>
            </a:r>
            <a:br>
              <a:rPr lang="uk-UA" sz="3600" b="1" i="1" u="sng" dirty="0" smtClean="0"/>
            </a:br>
            <a:endParaRPr lang="ru-RU" sz="3600" b="1" i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І   підрозділ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74840" cy="39512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2800" b="1" dirty="0" smtClean="0"/>
          </a:p>
          <a:p>
            <a:pPr algn="ctr">
              <a:buNone/>
            </a:pPr>
            <a:endParaRPr lang="uk-UA" sz="2800" b="1" dirty="0" smtClean="0"/>
          </a:p>
          <a:p>
            <a:pPr algn="ctr">
              <a:buNone/>
            </a:pPr>
            <a:r>
              <a:rPr lang="uk-UA" sz="2800" b="1" dirty="0" smtClean="0"/>
              <a:t>з 16.03  по  29.03- </a:t>
            </a:r>
            <a:r>
              <a:rPr lang="uk-UA" sz="2800" i="1" dirty="0" smtClean="0"/>
              <a:t>2 тижні</a:t>
            </a:r>
          </a:p>
          <a:p>
            <a:pPr>
              <a:buNone/>
            </a:pPr>
            <a:r>
              <a:rPr lang="uk-UA" sz="2800" b="1" dirty="0" smtClean="0"/>
              <a:t>з  18.05    по  14. 06- </a:t>
            </a:r>
            <a:r>
              <a:rPr lang="uk-UA" sz="2800" i="1" dirty="0" smtClean="0"/>
              <a:t>4тижні</a:t>
            </a:r>
            <a:endParaRPr lang="ru-RU" sz="28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ІІ   підрозділ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99992" y="2276872"/>
            <a:ext cx="4392487" cy="43204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3000" b="1" dirty="0" smtClean="0"/>
          </a:p>
          <a:p>
            <a:pPr algn="ctr">
              <a:buNone/>
            </a:pPr>
            <a:endParaRPr lang="uk-UA" sz="3000" b="1" dirty="0" smtClean="0"/>
          </a:p>
          <a:p>
            <a:pPr algn="ctr">
              <a:buNone/>
            </a:pPr>
            <a:endParaRPr lang="uk-UA" sz="3000" b="1" dirty="0" smtClean="0"/>
          </a:p>
          <a:p>
            <a:pPr>
              <a:buNone/>
            </a:pPr>
            <a:endParaRPr lang="uk-UA" sz="3000" b="1" dirty="0" smtClean="0"/>
          </a:p>
          <a:p>
            <a:pPr>
              <a:buNone/>
            </a:pPr>
            <a:r>
              <a:rPr lang="uk-UA" sz="3000" b="1" dirty="0" smtClean="0"/>
              <a:t>з  30.03 по 12.04 -</a:t>
            </a:r>
            <a:r>
              <a:rPr lang="uk-UA" sz="3000" i="1" dirty="0" smtClean="0"/>
              <a:t>2тижні</a:t>
            </a:r>
          </a:p>
          <a:p>
            <a:pPr>
              <a:buNone/>
            </a:pPr>
            <a:r>
              <a:rPr lang="uk-UA" sz="3000" b="1" dirty="0" smtClean="0"/>
              <a:t>з  18.05 по 14. 06-</a:t>
            </a:r>
            <a:r>
              <a:rPr lang="uk-UA" sz="3000" i="1" dirty="0" smtClean="0"/>
              <a:t>2тижні</a:t>
            </a:r>
            <a:endParaRPr lang="ru-RU" sz="3000" b="1" dirty="0" smtClean="0"/>
          </a:p>
          <a:p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95536" y="1484784"/>
          <a:ext cx="828092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Проходження педагогічної практики студентами технікуму в 2016 році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ПТНЗ м. Харкова, в яких студенти проходили педагогічну практику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340769"/>
          <a:ext cx="8496944" cy="4541470"/>
        </p:xfrm>
        <a:graphic>
          <a:graphicData uri="http://schemas.openxmlformats.org/drawingml/2006/table">
            <a:tbl>
              <a:tblPr/>
              <a:tblGrid>
                <a:gridCol w="541181"/>
                <a:gridCol w="4499379"/>
                <a:gridCol w="3456384"/>
              </a:tblGrid>
              <a:tr h="498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№п/п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 ПТНЗ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ПІБ директора ПТНЗ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Центр професійно-технічної освіти № 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Шепеленко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Світлана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Миколаївна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Центр професійно-технічної освіти № 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Амірбеков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Геннадій</a:t>
                      </a:r>
                      <a:r>
                        <a:rPr lang="uk-UA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Джамалдінович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Центр професійно-технічної освіти № 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Скльомін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Сергій Вікторович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Центр професійно – технічної освіти № 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Кузнецов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Віктор Миколайович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будівельний ліцей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Радченко Іван Іванович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Харківський проф. ліцей будівництва та автотранспорту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Татарінков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Ігор Анатолійович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Харківське вище професійне училище будівництва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Сорокін Іван Миколайович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ліцей будівельних технологій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Юкляєвська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Наталя Вікторівна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електротехнічний ліцей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Салтанов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Юрій Вікторович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монтажно-будівельний ліцей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Каракуця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Василь Іванович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Хар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. проф. ліцей будівництва і ком.  господарства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Лисенко Микола Федорович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Харківське вище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професійне</a:t>
                      </a:r>
                      <a:r>
                        <a:rPr lang="uk-UA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училище №6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Костоглодов</a:t>
                      </a:r>
                      <a:r>
                        <a:rPr lang="uk-UA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Василь Миколайович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Харківське вище професійне училище сфери послуг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Матвійчук  Лариса Іванівна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Професійно-технічне училище № 32 м. Харкова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Пушкарьов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Павло Віталійович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Харківське вище проф. механіко-технологічне училище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Шепеленко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 Василь Васильович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1" y="1340775"/>
          <a:ext cx="8712967" cy="5052807"/>
        </p:xfrm>
        <a:graphic>
          <a:graphicData uri="http://schemas.openxmlformats.org/drawingml/2006/table">
            <a:tbl>
              <a:tblPr/>
              <a:tblGrid>
                <a:gridCol w="476829"/>
                <a:gridCol w="4995778"/>
                <a:gridCol w="3240360"/>
              </a:tblGrid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№ п/</a:t>
                      </a:r>
                      <a:r>
                        <a:rPr lang="uk-UA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Назва ПТНЗ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ПІБ   директора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Красноградський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професійний ліцей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Мирошниченко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Наталія Володимирівна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Куп’янський професійний ліцей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Марченко Юрій  Васильович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Чугуївський професійний ліцей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Грушка Вікторія  Юріївна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Лозівський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професійний ліцей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Гонтаренко Ірина Миколаївна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Первомайський професійний ліцей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Луханіна Галина Павлівна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Петрівський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професійний аграрний ліцей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Кійко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Сергій Іванович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Краснокутський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професійний аграрний ліцей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Лісняк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Станіслав Павлович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Богодухівський професійний аграрний ліцей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Ярошенко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Володимир Якович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ДНЗ «Ізюмський професійний аграрний ліцей»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Єрьомін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Леонід Миколайович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Куп’янський професійний аграрний ліцей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Ліженін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Олександр Анатолійович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Чугуївський професійний аграрний ліцей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Волик Олександр Миколайович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Новопокровський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НВК Харківської області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Луганська Любов Олександрівна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Правдинський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НВК Харківської області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Юшкова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Наталія Костянтинівна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Кам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янський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НВК Ізюмської районної ради Харківської області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Перепелиця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Наталія Валеріївна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Зміївський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професійно – енергетичний  ліцей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Єльцова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Ольга Михайлівна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227" marR="38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ПТНЗ  Харківської області, в яких студенти проходили педагогічну практику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еньнка\Рабочий стол\hi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01008"/>
            <a:ext cx="4283968" cy="3356992"/>
          </a:xfrm>
          <a:prstGeom prst="rect">
            <a:avLst/>
          </a:prstGeom>
          <a:noFill/>
        </p:spPr>
      </p:pic>
      <p:pic>
        <p:nvPicPr>
          <p:cNvPr id="1027" name="Picture 3" descr="C:\Documents and Settings\Оленьнка\Рабочий стол\pzchxOzQ3x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3968" cy="3429000"/>
          </a:xfrm>
          <a:prstGeom prst="rect">
            <a:avLst/>
          </a:prstGeom>
          <a:noFill/>
        </p:spPr>
      </p:pic>
      <p:pic>
        <p:nvPicPr>
          <p:cNvPr id="1028" name="Picture 4" descr="C:\Documents and Settings\Оленьнка\Рабочий стол\ХВПУ-№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01008"/>
            <a:ext cx="4788024" cy="3356992"/>
          </a:xfrm>
          <a:prstGeom prst="rect">
            <a:avLst/>
          </a:prstGeom>
          <a:noFill/>
        </p:spPr>
      </p:pic>
      <p:pic>
        <p:nvPicPr>
          <p:cNvPr id="1029" name="Picture 5" descr="C:\Documents and Settings\Оленьнка\Рабочий стол\2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0"/>
            <a:ext cx="478802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08720"/>
            <a:ext cx="34198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https://pp.vk.me/c630020/v630020777/3d739/5kgKJkX-s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54006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https://pp.vk.me/c630020/v630020777/3d752/uzyKD3rtvf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5652119" cy="297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971800"/>
            <a:ext cx="35638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ttps://pp.vk.me/c630020/v630020777/3d77a/BiL88qzRad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9750" y="2914650"/>
            <a:ext cx="2770188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200" b="1" i="1" dirty="0" smtClean="0"/>
              <a:t>Студенти технікуму на практиці  В ПТНЗ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ша\Desktop\Untitled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8" y="1628799"/>
            <a:ext cx="2797810" cy="2888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Саша\Desktop\Untitled16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98" y="1628799"/>
            <a:ext cx="2769631" cy="2888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Саша\Desktop\Untitled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2" y="3494725"/>
            <a:ext cx="2774985" cy="2823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Саша\Desktop\Untitled22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38" y="3494726"/>
            <a:ext cx="2964114" cy="2823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Саша\Desktop\Untitled15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07" y="3485400"/>
            <a:ext cx="2747718" cy="2823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Саша\Desktop\Untitled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24" y="1635871"/>
            <a:ext cx="2951627" cy="2849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3200" b="1" i="1" dirty="0" smtClean="0"/>
              <a:t>Студенти технікуму на практиці  В ПТНЗ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5"/>
            <a:ext cx="9144000" cy="685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8568952" cy="511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4000" b="1" i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спільну діяльність</a:t>
            </a:r>
          </a:p>
          <a:p>
            <a:pPr algn="ctr"/>
            <a:r>
              <a:rPr lang="uk-UA" sz="4000" b="1" i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ПТНЗ області  та </a:t>
            </a:r>
            <a:r>
              <a:rPr lang="uk-UA" sz="4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ХІПТу</a:t>
            </a:r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 якісної професійної та педагогічної підготовки</a:t>
            </a:r>
          </a:p>
          <a:p>
            <a:pPr algn="ctr"/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майбутніх майстрів в/н</a:t>
            </a:r>
          </a:p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  <a:t>Виступ директора </a:t>
            </a:r>
            <a:r>
              <a:rPr lang="uk-UA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ХІПТу</a:t>
            </a:r>
            <a:r>
              <a:rPr lang="uk-UA" sz="40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40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  <a:t>Курбатова Олександра Петровича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err="1" smtClean="0"/>
              <a:t>Перелік</a:t>
            </a:r>
            <a:r>
              <a:rPr lang="ru-RU" sz="2400" b="1" i="1" dirty="0" smtClean="0"/>
              <a:t> </a:t>
            </a:r>
            <a:r>
              <a:rPr lang="uk-UA" sz="2400" b="1" i="1" dirty="0" smtClean="0"/>
              <a:t> спеціальностей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err="1" smtClean="0"/>
              <a:t>Харківського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індустріально-педагогічного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технікуму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96751"/>
          <a:ext cx="8568952" cy="4993239"/>
        </p:xfrm>
        <a:graphic>
          <a:graphicData uri="http://schemas.openxmlformats.org/drawingml/2006/table">
            <a:tbl>
              <a:tblPr/>
              <a:tblGrid>
                <a:gridCol w="653978"/>
                <a:gridCol w="7914974"/>
              </a:tblGrid>
              <a:tr h="652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Назва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профілю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підготовки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015.01</a:t>
                      </a:r>
                      <a:r>
                        <a:rPr lang="ru-RU" sz="18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u="sng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Будівництво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800" b="0" dirty="0">
                          <a:latin typeface="Times New Roman"/>
                          <a:ea typeface="Calibri"/>
                          <a:cs typeface="Times New Roman"/>
                        </a:rPr>
                        <a:t>Будівництво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uk-UA" sz="1800" b="0" dirty="0">
                          <a:latin typeface="Times New Roman"/>
                          <a:ea typeface="Calibri"/>
                          <a:cs typeface="Times New Roman"/>
                        </a:rPr>
                        <a:t>експлуатація будівель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споруд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015.01</a:t>
                      </a:r>
                      <a:r>
                        <a:rPr lang="ru-RU" sz="18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u="sng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Будівництво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(Монтаж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обслуговування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внутрішніх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санітарно-технічних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систем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вентиляції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015.16</a:t>
                      </a:r>
                      <a:r>
                        <a:rPr lang="ru-RU" sz="18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u="sng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Сфера </a:t>
                      </a:r>
                      <a:r>
                        <a:rPr lang="ru-RU" sz="1800" i="1" u="sng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обслуговування</a:t>
                      </a:r>
                      <a:endParaRPr lang="ru-RU" sz="18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Організація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обслуговування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населення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015.07</a:t>
                      </a:r>
                      <a:r>
                        <a:rPr lang="ru-RU" sz="18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u="sng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Електротехніка</a:t>
                      </a:r>
                      <a:r>
                        <a:rPr lang="ru-RU" sz="1800" i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800" i="1" u="sng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електромеханіка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(Монтаж,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обслуговування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та ремонт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електротехнічних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установок в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агропромисловому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комплексі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015.18</a:t>
                      </a:r>
                      <a:r>
                        <a:rPr lang="ru-RU" sz="18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u="sng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Технологія</a:t>
                      </a:r>
                      <a:r>
                        <a:rPr lang="ru-RU" sz="1800" i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u="sng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виробництва</a:t>
                      </a:r>
                      <a:r>
                        <a:rPr lang="ru-RU" sz="1800" i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u="sng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800" i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u="sng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переробки</a:t>
                      </a:r>
                      <a:r>
                        <a:rPr lang="ru-RU" sz="1800" i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u="sng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продуктів</a:t>
                      </a:r>
                      <a:r>
                        <a:rPr lang="ru-RU" sz="1800" i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u="sng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сільського</a:t>
                      </a:r>
                      <a:r>
                        <a:rPr lang="ru-RU" sz="1800" i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u="sng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господарства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b="0" dirty="0" err="1" smtClean="0">
                          <a:latin typeface="Times New Roman"/>
                          <a:ea typeface="Calibri"/>
                          <a:cs typeface="Times New Roman"/>
                        </a:rPr>
                        <a:t>Експлуатація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та ремонт машин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обладнання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агропромислового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виробництва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015.20</a:t>
                      </a:r>
                      <a:r>
                        <a:rPr lang="ru-RU" sz="18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Транспорт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Обслуговування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та ремонт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автомобілів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двигунів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404664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26064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88640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В технікумі навчаються студенти з  </a:t>
            </a:r>
            <a:r>
              <a:rPr lang="uk-UA" sz="2200" b="1" u="sng" dirty="0" smtClean="0"/>
              <a:t>19 </a:t>
            </a:r>
            <a:r>
              <a:rPr lang="uk-UA" sz="2200" b="1" dirty="0" smtClean="0"/>
              <a:t> областей України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9" y="692701"/>
          <a:ext cx="6552727" cy="6126374"/>
        </p:xfrm>
        <a:graphic>
          <a:graphicData uri="http://schemas.openxmlformats.org/drawingml/2006/table">
            <a:tbl>
              <a:tblPr/>
              <a:tblGrid>
                <a:gridCol w="576063"/>
                <a:gridCol w="2120667"/>
                <a:gridCol w="1437540"/>
                <a:gridCol w="1432480"/>
                <a:gridCol w="985977"/>
              </a:tblGrid>
              <a:tr h="43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Денне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відділення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аочне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відділення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Харківська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Вінницька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Волинська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Дніпропетровська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Донецька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Житомирська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Закарпатська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Запорізька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Київська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Кіровоградська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Луганська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Полтавська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Рівенська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Тернопільська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Херсонська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Хмельницька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Черкаська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Чернігівська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33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ВСЬОГО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38" marR="358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57018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Студенти, які вступили до технікуму з ПТНЗ м. Харкова та Харківської області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2132856"/>
          <a:ext cx="87484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86409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ПТНЗ  м.  Харкова, випускники  яких  є студентами технікуму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124744"/>
          <a:ext cx="8121584" cy="5397384"/>
        </p:xfrm>
        <a:graphic>
          <a:graphicData uri="http://schemas.openxmlformats.org/drawingml/2006/table">
            <a:tbl>
              <a:tblPr/>
              <a:tblGrid>
                <a:gridCol w="504056"/>
                <a:gridCol w="5040560"/>
                <a:gridCol w="864096"/>
                <a:gridCol w="864096"/>
                <a:gridCol w="848776"/>
              </a:tblGrid>
              <a:tr h="328285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з/п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Навчальний заклад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2015 рік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2016 рік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just"/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Разом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42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Центр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професійно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технічної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освіти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№ 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42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844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Центр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професійно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технічної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освіти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№ 2</a:t>
                      </a: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42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Центр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професійно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технічної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освіти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№ 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42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Центр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професійно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технічної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освіти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№ 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ДНЗ "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ліцей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будівельних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технологій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42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монтажно-будівельний ліцей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42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електротехнічний ліцей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42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ліцей машинобудування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00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Вище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професійне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училище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будівельний ліцей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 ліцей будівництва та автотранспорту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ліцей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швейного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виробництва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побуту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Харківський професійний ліцей</a:t>
                      </a:r>
                      <a:r>
                        <a:rPr lang="uk-UA" sz="11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харчових технологій та </a:t>
                      </a:r>
                      <a:r>
                        <a:rPr lang="uk-UA" sz="1100" b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торговлі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 ліцей будівництва і комунального господарства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 електромеханічний ліцей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 ліцей залізничного транспорту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вищие професійне  училище будівництва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поліграфічний ліцей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машинобудівельний ліцей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Професійно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технічне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училище 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ДНЗ «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Регіональний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механіко-технологічний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центр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професійної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освіти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ліцей швейного і хутрового виробництва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ліцей харчових технологій та торгівлі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Харківське вище професійне училище сфери послуг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ліцей швейних технологій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08">
                <a:tc>
                  <a:txBody>
                    <a:bodyPr/>
                    <a:lstStyle/>
                    <a:p>
                      <a:pPr indent="284480" algn="l"/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Харківський професійний ліцей будівництва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85">
                <a:tc>
                  <a:txBody>
                    <a:bodyPr/>
                    <a:lstStyle/>
                    <a:p>
                      <a:pPr indent="284480" algn="l"/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r"/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                     </a:t>
                      </a:r>
                      <a:r>
                        <a:rPr lang="uk-UA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Всього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ПТНЗ    Харківської області, випускники  яких  є студентами технікуму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412776"/>
          <a:ext cx="8352926" cy="4927736"/>
        </p:xfrm>
        <a:graphic>
          <a:graphicData uri="http://schemas.openxmlformats.org/drawingml/2006/table">
            <a:tbl>
              <a:tblPr/>
              <a:tblGrid>
                <a:gridCol w="648072"/>
                <a:gridCol w="5426784"/>
                <a:gridCol w="724355"/>
                <a:gridCol w="759357"/>
                <a:gridCol w="794358"/>
              </a:tblGrid>
              <a:tr h="360345">
                <a:tc>
                  <a:txBody>
                    <a:bodyPr/>
                    <a:lstStyle/>
                    <a:p>
                      <a:pPr indent="284480" algn="ctr"/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 ПТНЗ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2015 рік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 рік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Разом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Чугуївський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ліцей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Чугуївський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аграрний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ліцей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Ізюмський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ліцей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ВПУ № 27 м.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Куп'янськ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Красноградський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ліцей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Красноградський аграрний професійний ліцей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Первомайський професійний ліцей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Первомайський 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професійний 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гірничний 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ліцей     ім. Бахмутського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Зміївський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енергетичний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ліцей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Куп'янський професійний ліцей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Лозівський професійний ліцей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Богодухівський професійний аграрний ліцей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Рокитненський професійний аграрний ліцей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Нововодолазький р-н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Мерефянська філія Рокитненського ПАЛ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Одноробівський професійний аграрний ліцей 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Золочівський р-н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Панютинський професійний аграрний ліцей      Лозівський р-н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Старосалтівський професійний аграрний ліцей  Вовчанський р-н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Петрівський 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професійний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аграрний  ліцей      Балаклійський р-н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ПТУ № 60 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Кегичівський р-н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Краснокутський професійний аграрний ліцей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Дворічанський професійний аграрний ліцей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08">
                <a:tc>
                  <a:txBody>
                    <a:bodyPr/>
                    <a:lstStyle/>
                    <a:p>
                      <a:pPr indent="284480" algn="ctr"/>
                      <a:r>
                        <a:rPr lang="uk-UA" sz="1200" dirty="0" smtClean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Шевченківський професійний аграрний ліцей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5">
                <a:tc>
                  <a:txBody>
                    <a:bodyPr/>
                    <a:lstStyle/>
                    <a:p>
                      <a:pPr indent="284480" algn="ctr"/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4480" algn="l"/>
                      <a:r>
                        <a:rPr lang="uk-UA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</a:t>
                      </a:r>
                      <a:r>
                        <a:rPr lang="uk-UA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Всього                                 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r>
                        <a:rPr lang="uk-UA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7940" algn="ctr"/>
                      <a:endParaRPr lang="uk-UA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27940" algn="ctr"/>
                      <a:r>
                        <a:rPr lang="uk-UA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85" marR="45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еньнка\Рабочий стол\hi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01008"/>
            <a:ext cx="4283968" cy="3356992"/>
          </a:xfrm>
          <a:prstGeom prst="rect">
            <a:avLst/>
          </a:prstGeom>
          <a:noFill/>
        </p:spPr>
      </p:pic>
      <p:pic>
        <p:nvPicPr>
          <p:cNvPr id="1027" name="Picture 3" descr="C:\Documents and Settings\Оленьнка\Рабочий стол\pzchxOzQ3x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3968" cy="3429000"/>
          </a:xfrm>
          <a:prstGeom prst="rect">
            <a:avLst/>
          </a:prstGeom>
          <a:noFill/>
        </p:spPr>
      </p:pic>
      <p:pic>
        <p:nvPicPr>
          <p:cNvPr id="1028" name="Picture 4" descr="C:\Documents and Settings\Оленьнка\Рабочий стол\ХВПУ-№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01008"/>
            <a:ext cx="4788024" cy="3356992"/>
          </a:xfrm>
          <a:prstGeom prst="rect">
            <a:avLst/>
          </a:prstGeom>
          <a:noFill/>
        </p:spPr>
      </p:pic>
      <p:pic>
        <p:nvPicPr>
          <p:cNvPr id="1029" name="Picture 5" descr="C:\Documents and Settings\Оленьнка\Рабочий стол\2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0"/>
            <a:ext cx="478802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1195</Words>
  <Application>Microsoft Office PowerPoint</Application>
  <PresentationFormat>Экран (4:3)</PresentationFormat>
  <Paragraphs>544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 Перелік  спеціальностей Харківського індустріально-педагогічного технікуму </vt:lpstr>
      <vt:lpstr>Слайд 4</vt:lpstr>
      <vt:lpstr>Слайд 5</vt:lpstr>
      <vt:lpstr>Студенти, які вступили до технікуму з ПТНЗ м. Харкова та Харківської області</vt:lpstr>
      <vt:lpstr>ПТНЗ  м.  Харкова, випускники  яких  є студентами технікуму</vt:lpstr>
      <vt:lpstr>ПТНЗ    Харківської області, випускники  яких  є студентами технікуму</vt:lpstr>
      <vt:lpstr>Слайд 9</vt:lpstr>
      <vt:lpstr> Як студенти дізналися про технікум?</vt:lpstr>
      <vt:lpstr>Педагогічна практика студентів  щорічно проходить в два етапи   </vt:lpstr>
      <vt:lpstr>Проходження педагогічної практики студентами технікуму в 2016 році</vt:lpstr>
      <vt:lpstr>ПТНЗ м. Харкова, в яких студенти проходили педагогічну практику</vt:lpstr>
      <vt:lpstr>ПТНЗ  Харківської області, в яких студенти проходили педагогічну практику</vt:lpstr>
      <vt:lpstr>Слайд 15</vt:lpstr>
      <vt:lpstr>Студенти технікуму на практиці  В ПТНЗ</vt:lpstr>
      <vt:lpstr>Студенти технікуму на практиці  В ПТНЗ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142</cp:revision>
  <dcterms:modified xsi:type="dcterms:W3CDTF">2017-01-25T08:47:13Z</dcterms:modified>
</cp:coreProperties>
</file>