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5" r:id="rId4"/>
    <p:sldId id="259" r:id="rId5"/>
    <p:sldId id="283" r:id="rId6"/>
    <p:sldId id="288" r:id="rId7"/>
    <p:sldId id="289" r:id="rId8"/>
    <p:sldId id="290" r:id="rId9"/>
    <p:sldId id="291" r:id="rId10"/>
    <p:sldId id="292" r:id="rId11"/>
    <p:sldId id="294" r:id="rId12"/>
    <p:sldId id="295" r:id="rId13"/>
    <p:sldId id="296" r:id="rId14"/>
    <p:sldId id="297" r:id="rId15"/>
    <p:sldId id="293" r:id="rId16"/>
    <p:sldId id="269" r:id="rId17"/>
    <p:sldId id="286" r:id="rId18"/>
    <p:sldId id="278" r:id="rId19"/>
    <p:sldId id="26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9900"/>
    <a:srgbClr val="99FF99"/>
    <a:srgbClr val="000099"/>
    <a:srgbClr val="0461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7062" autoAdjust="0"/>
    <p:restoredTop sz="94660"/>
  </p:normalViewPr>
  <p:slideViewPr>
    <p:cSldViewPr>
      <p:cViewPr>
        <p:scale>
          <a:sx n="75" d="100"/>
          <a:sy n="75" d="100"/>
        </p:scale>
        <p:origin x="-72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3090D-4B1F-4146-BCF5-50C5810F60C1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A2A9F-34D9-4321-A357-11B0ED3F3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50DD3-B5A1-4CBB-B010-457DB1332A4D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5A597-D4AA-42D9-9290-E7924BE10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4F73-5E4A-4CC4-B3B7-786D4A7274C7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A8EC0-ABDD-448F-AD02-842461109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BE19-6F7A-460D-82A5-7E2B4DDB9CE5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F324C-B56D-452B-B52D-6B2E8DE75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33DD84E-80D5-456F-8988-24D7D6445A4B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FB7D70-0BCD-4400-ABE7-D4CEE0C4F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C6786-9E79-4FFC-90A4-8CE7C6D22CDE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ADBCE-43B0-4BA2-A02B-53FF7179C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CF07C-B7A4-4A7E-9CB1-FEBCEA56161E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3EFE3-6233-4C4B-BFAE-EE6211C32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4CAA8-AD0B-4039-8FD7-724AF3DC34CB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2C6D-D257-4A96-B775-D7511F335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D4CCF1F-8682-4C0B-8721-FB3E6E7506F5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60E368-BBF5-489E-9625-1EEF967F2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1D1B-6E9D-4791-838F-E4E356E9CBCB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C5B7-5E38-45D0-8681-641BDC4E4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D91D594-4211-40D7-8410-432D3205F020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B512DFE-EBC7-4A84-9CB0-1FF8144AF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D3FF7F2-0B36-4BE9-A5CE-DCB929EE5783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A24DA59-2081-425B-8DDA-8CBD96970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1302382-443D-4CA5-B5F6-43D83017841B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B8187DE-ABCD-495C-8F42-9D951CC65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696" r:id="rId4"/>
    <p:sldLayoutId id="2147483695" r:id="rId5"/>
    <p:sldLayoutId id="2147483700" r:id="rId6"/>
    <p:sldLayoutId id="2147483694" r:id="rId7"/>
    <p:sldLayoutId id="2147483701" r:id="rId8"/>
    <p:sldLayoutId id="2147483702" r:id="rId9"/>
    <p:sldLayoutId id="2147483693" r:id="rId10"/>
    <p:sldLayoutId id="2147483692" r:id="rId11"/>
    <p:sldLayoutId id="214748369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0C61AE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ABBDF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AACC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463" y="4149725"/>
            <a:ext cx="4143375" cy="180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uk-UA" sz="2000" smtClean="0"/>
              <a:t>Виконала: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smtClean="0"/>
              <a:t>Заступник директора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smtClean="0"/>
              <a:t>з навчально-виробничої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smtClean="0"/>
              <a:t> роботи ДНЗ ХВПУ № 6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Тарабаренко Л.Ю.</a:t>
            </a:r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979613" y="765175"/>
            <a:ext cx="640873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4500" b="1" i="1">
                <a:solidFill>
                  <a:schemeClr val="tx2"/>
                </a:solidFill>
              </a:rPr>
              <a:t>Застосування хмарних технологій у навчально-виробничому процесі</a:t>
            </a:r>
            <a:endParaRPr lang="uk-UA" sz="4500" b="1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 b="2019"/>
          <a:stretch>
            <a:fillRect/>
          </a:stretch>
        </p:blipFill>
        <p:spPr bwMode="auto">
          <a:xfrm>
            <a:off x="395288" y="236538"/>
            <a:ext cx="8231187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 b="2019"/>
          <a:stretch>
            <a:fillRect/>
          </a:stretch>
        </p:blipFill>
        <p:spPr bwMode="auto">
          <a:xfrm>
            <a:off x="323850" y="260350"/>
            <a:ext cx="8172450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/>
          <a:srcRect b="2539"/>
          <a:stretch>
            <a:fillRect/>
          </a:stretch>
        </p:blipFill>
        <p:spPr bwMode="auto">
          <a:xfrm>
            <a:off x="323850" y="188913"/>
            <a:ext cx="8302625" cy="647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/>
          <a:srcRect b="2019"/>
          <a:stretch>
            <a:fillRect/>
          </a:stretch>
        </p:blipFill>
        <p:spPr bwMode="auto">
          <a:xfrm>
            <a:off x="179388" y="188913"/>
            <a:ext cx="8424862" cy="64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/>
          <a:srcRect b="2751"/>
          <a:stretch>
            <a:fillRect/>
          </a:stretch>
        </p:blipFill>
        <p:spPr bwMode="auto">
          <a:xfrm>
            <a:off x="179388" y="188913"/>
            <a:ext cx="8280400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13647" t="586" r="24638" b="3387"/>
          <a:stretch>
            <a:fillRect/>
          </a:stretch>
        </p:blipFill>
        <p:spPr>
          <a:xfrm>
            <a:off x="684213" y="122238"/>
            <a:ext cx="6673850" cy="64754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13499" t="2100" r="18857" b="3816"/>
          <a:stretch>
            <a:fillRect/>
          </a:stretch>
        </p:blipFill>
        <p:spPr>
          <a:xfrm>
            <a:off x="611188" y="115888"/>
            <a:ext cx="7129462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95288" y="214313"/>
            <a:ext cx="6697662" cy="582612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600" cap="none" smtClean="0"/>
              <a:t>Результати опитування</a:t>
            </a:r>
            <a:br>
              <a:rPr lang="uk-UA" sz="2600" cap="none" smtClean="0"/>
            </a:br>
            <a:r>
              <a:rPr lang="uk-UA" sz="2600" cap="none" smtClean="0"/>
              <a:t> учнів</a:t>
            </a:r>
            <a:endParaRPr lang="ru-RU" sz="2600" cap="none" smtClean="0"/>
          </a:p>
        </p:txBody>
      </p:sp>
      <p:graphicFrame>
        <p:nvGraphicFramePr>
          <p:cNvPr id="45094" name="Group 38"/>
          <p:cNvGraphicFramePr>
            <a:graphicFrameLocks noGrp="1"/>
          </p:cNvGraphicFramePr>
          <p:nvPr>
            <p:ph sz="half" idx="4294967295"/>
          </p:nvPr>
        </p:nvGraphicFramePr>
        <p:xfrm>
          <a:off x="4787900" y="620713"/>
          <a:ext cx="3816350" cy="5759450"/>
        </p:xfrm>
        <a:graphic>
          <a:graphicData uri="http://schemas.openxmlformats.org/drawingml/2006/table">
            <a:tbl>
              <a:tblPr/>
              <a:tblGrid>
                <a:gridCol w="504825"/>
                <a:gridCol w="1622425"/>
                <a:gridCol w="1689100"/>
              </a:tblGrid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</a:rPr>
                        <a:t>Так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</a:rPr>
                        <a:t>Ні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78%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22%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71%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29%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43%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57%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1246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ОКНАР, К, ОП, ЕМ,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ТКМ, технології,ТКОІ, біологія, креслення, хімія та інші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Гордієнко Т.Г,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Паук В.В,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Храмцова М.М,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 Долженкова О.О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57%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</a:rPr>
                        <a:t>43%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</a:tbl>
          </a:graphicData>
        </a:graphic>
      </p:graphicFrame>
      <p:sp>
        <p:nvSpPr>
          <p:cNvPr id="9" name="Содержимое 2"/>
          <p:cNvSpPr>
            <a:spLocks noGrp="1"/>
          </p:cNvSpPr>
          <p:nvPr>
            <p:ph sz="half" idx="4294967295"/>
          </p:nvPr>
        </p:nvSpPr>
        <p:spPr>
          <a:xfrm>
            <a:off x="285750" y="857250"/>
            <a:ext cx="4141788" cy="5235575"/>
          </a:xfrm>
        </p:spPr>
        <p:txBody>
          <a:bodyPr>
            <a:noAutofit/>
          </a:bodyPr>
          <a:lstStyle/>
          <a:p>
            <a:pPr marL="514350" indent="-514350">
              <a:buFont typeface="Arial" charset="0"/>
              <a:buAutoNum type="arabicPeriod"/>
            </a:pPr>
            <a:r>
              <a:rPr lang="uk-UA" sz="2000" smtClean="0"/>
              <a:t>Чи вам відомо про існування блогосфери (блогів викладачів/майстрів в.н) ДНЗ ХВПУ№6?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uk-UA" sz="2000" smtClean="0"/>
              <a:t>Ви користуєтесь блогом  будь-якого  предмету?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uk-UA" sz="2000" smtClean="0"/>
              <a:t>Ви користуєтесь блогом групи?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uk-UA" sz="2000" smtClean="0"/>
              <a:t>Які блоги предметів або професій вам відомі?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uk-UA" sz="2000" smtClean="0"/>
              <a:t>Які викладачі/майстри найбільш часто дають посилання на свої блоги при проведені уроків або підготовці до іспитів?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uk-UA" sz="2000" smtClean="0"/>
              <a:t>Інформація  блогів вам допомагає у навчанні?</a:t>
            </a:r>
          </a:p>
          <a:p>
            <a:pPr marL="514350" indent="-514350"/>
            <a:endParaRPr lang="ru-RU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49275"/>
            <a:ext cx="16637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Box 1"/>
          <p:cNvSpPr txBox="1">
            <a:spLocks noChangeArrowheads="1"/>
          </p:cNvSpPr>
          <p:nvPr/>
        </p:nvSpPr>
        <p:spPr bwMode="auto">
          <a:xfrm>
            <a:off x="2555875" y="1700213"/>
            <a:ext cx="5543550" cy="52387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</a:t>
            </a:r>
            <a:r>
              <a:rPr lang="ru-RU" sz="28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і</a:t>
            </a:r>
            <a:r>
              <a:rPr lang="ru-RU" sz="28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лософ</a:t>
            </a:r>
            <a:r>
              <a:rPr lang="uk-UA" sz="28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ія</a:t>
            </a:r>
            <a:r>
              <a:rPr lang="uk-UA" sz="2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8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Френсіса</a:t>
            </a:r>
            <a:r>
              <a:rPr lang="uk-UA" sz="2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Бекона</a:t>
            </a:r>
            <a:endParaRPr lang="ru-RU" sz="28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2771" name="Группа 6"/>
          <p:cNvGrpSpPr>
            <a:grpSpLocks/>
          </p:cNvGrpSpPr>
          <p:nvPr/>
        </p:nvGrpSpPr>
        <p:grpSpPr bwMode="auto">
          <a:xfrm>
            <a:off x="1900238" y="2636838"/>
            <a:ext cx="5832475" cy="1008062"/>
            <a:chOff x="2771799" y="4284930"/>
            <a:chExt cx="5832648" cy="1008112"/>
          </a:xfrm>
        </p:grpSpPr>
        <p:sp>
          <p:nvSpPr>
            <p:cNvPr id="6" name="Горизонтальный свиток 5"/>
            <p:cNvSpPr>
              <a:spLocks noChangeArrowheads="1"/>
            </p:cNvSpPr>
            <p:nvPr/>
          </p:nvSpPr>
          <p:spPr bwMode="auto">
            <a:xfrm>
              <a:off x="2771799" y="4284930"/>
              <a:ext cx="5832648" cy="1008112"/>
            </a:xfrm>
            <a:prstGeom prst="horizontalScroll">
              <a:avLst>
                <a:gd name="adj" fmla="val 12500"/>
              </a:avLst>
            </a:prstGeom>
            <a:solidFill>
              <a:srgbClr val="00FFFF"/>
            </a:solidFill>
            <a:ln w="25400" algn="ctr">
              <a:solidFill>
                <a:srgbClr val="385D8A"/>
              </a:solidFill>
              <a:round/>
              <a:headEnd/>
              <a:tailEnd/>
            </a:ln>
            <a:effectLst>
              <a:outerShdw sx="111000" sy="111000" algn="ctr" rotWithShape="0">
                <a:srgbClr val="17375E">
                  <a:alpha val="75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2778" name="Прямоугольник 2"/>
            <p:cNvSpPr>
              <a:spLocks noChangeArrowheads="1"/>
            </p:cNvSpPr>
            <p:nvPr/>
          </p:nvSpPr>
          <p:spPr bwMode="auto">
            <a:xfrm>
              <a:off x="2959130" y="4527829"/>
              <a:ext cx="5429411" cy="519138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/>
                <a:t>шлях пізнання мурашки і бджоли</a:t>
              </a:r>
            </a:p>
          </p:txBody>
        </p:sp>
      </p:grpSp>
      <p:sp>
        <p:nvSpPr>
          <p:cNvPr id="32772" name="Прямоугольник 3"/>
          <p:cNvSpPr>
            <a:spLocks noChangeArrowheads="1"/>
          </p:cNvSpPr>
          <p:nvPr/>
        </p:nvSpPr>
        <p:spPr bwMode="auto">
          <a:xfrm>
            <a:off x="2268538" y="549275"/>
            <a:ext cx="6551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4E6D"/>
                </a:solidFill>
                <a:latin typeface="Century Schoolbook" pitchFamily="18" charset="0"/>
              </a:rPr>
              <a:t>«</a:t>
            </a:r>
            <a:r>
              <a:rPr lang="ru-RU" sz="1600" b="1">
                <a:solidFill>
                  <a:srgbClr val="004E6D"/>
                </a:solidFill>
                <a:latin typeface="Century Schoolbook" pitchFamily="18" charset="0"/>
              </a:rPr>
              <a:t>Усе віддане-твоє. Поспішай віддати, інакше завтра це нікому не буде потрібно»                                       К.Шапиро</a:t>
            </a:r>
          </a:p>
        </p:txBody>
      </p:sp>
      <p:sp>
        <p:nvSpPr>
          <p:cNvPr id="32773" name="Прямоугольник 7"/>
          <p:cNvSpPr>
            <a:spLocks noChangeArrowheads="1"/>
          </p:cNvSpPr>
          <p:nvPr/>
        </p:nvSpPr>
        <p:spPr bwMode="auto">
          <a:xfrm>
            <a:off x="323850" y="3908425"/>
            <a:ext cx="3527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Шлях мурашки – </a:t>
            </a:r>
            <a:endParaRPr lang="ru-RU" b="1">
              <a:solidFill>
                <a:srgbClr val="002060"/>
              </a:solidFill>
              <a:latin typeface="Arial" charset="0"/>
            </a:endParaRPr>
          </a:p>
          <a:p>
            <a:pPr algn="ctr"/>
            <a:r>
              <a:rPr lang="ru-RU" b="1">
                <a:solidFill>
                  <a:srgbClr val="002060"/>
                </a:solidFill>
              </a:rPr>
              <a:t>досвід життєвих ситуацій</a:t>
            </a:r>
          </a:p>
        </p:txBody>
      </p:sp>
      <p:sp>
        <p:nvSpPr>
          <p:cNvPr id="32774" name="Прямоугольник 8"/>
          <p:cNvSpPr>
            <a:spLocks noChangeArrowheads="1"/>
          </p:cNvSpPr>
          <p:nvPr/>
        </p:nvSpPr>
        <p:spPr bwMode="auto">
          <a:xfrm>
            <a:off x="4784725" y="3770313"/>
            <a:ext cx="3835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Шлях бджоли - ідеальний шлях, що поєднує теорію і практику, можливості розуму і думки</a:t>
            </a:r>
          </a:p>
        </p:txBody>
      </p:sp>
      <p:pic>
        <p:nvPicPr>
          <p:cNvPr id="32775" name="Picture 3" descr="D:\Работа\семинары,конференции, педсоветы, мет.советы\семинар апрель2014\интернет\картинки\p4ela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4724400"/>
            <a:ext cx="17399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4" descr="D:\Работа\семинары,конференции, педсоветы, мет.советы\семинар апрель2014\интернет\картинки\2013120613483175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867275"/>
            <a:ext cx="250031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67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4818" name="Picture 2" descr="H:\РАБОТА ЛЮБИМАЯ\семинар по воспит.работе\интернет\картинки\cloud_computing_too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928813"/>
            <a:ext cx="53578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4429125"/>
            <a:ext cx="2590800" cy="1706563"/>
          </a:xfrm>
        </p:spPr>
      </p:pic>
      <p:sp>
        <p:nvSpPr>
          <p:cNvPr id="5" name="Прямоугольник 4"/>
          <p:cNvSpPr/>
          <p:nvPr/>
        </p:nvSpPr>
        <p:spPr>
          <a:xfrm>
            <a:off x="642938" y="1428750"/>
            <a:ext cx="748665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i="1" dirty="0">
                <a:solidFill>
                  <a:srgbClr val="000000"/>
                </a:solidFill>
                <a:latin typeface="Times New Roman" pitchFamily="18" charset="0"/>
              </a:rPr>
              <a:t>Термін </a:t>
            </a:r>
            <a:r>
              <a:rPr lang="uk-UA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"хмарні" </a:t>
            </a:r>
            <a:r>
              <a:rPr lang="uk-UA" sz="2400" b="1" i="1" dirty="0">
                <a:solidFill>
                  <a:srgbClr val="000000"/>
                </a:solidFill>
                <a:latin typeface="Times New Roman" pitchFamily="18" charset="0"/>
              </a:rPr>
              <a:t>(від англ. "</a:t>
            </a:r>
            <a:r>
              <a:rPr lang="uk-UA" sz="2400" b="1" i="1" dirty="0" err="1">
                <a:solidFill>
                  <a:srgbClr val="000000"/>
                </a:solidFill>
                <a:latin typeface="Times New Roman" pitchFamily="18" charset="0"/>
              </a:rPr>
              <a:t>cloud</a:t>
            </a:r>
            <a:r>
              <a:rPr lang="uk-UA" sz="24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2400" b="1" i="1" dirty="0" err="1">
                <a:solidFill>
                  <a:srgbClr val="000000"/>
                </a:solidFill>
                <a:latin typeface="Times New Roman" pitchFamily="18" charset="0"/>
              </a:rPr>
              <a:t>technology</a:t>
            </a:r>
            <a:r>
              <a:rPr lang="uk-UA" sz="2400" b="1" i="1" dirty="0">
                <a:solidFill>
                  <a:srgbClr val="000000"/>
                </a:solidFill>
                <a:latin typeface="Times New Roman" pitchFamily="18" charset="0"/>
              </a:rPr>
              <a:t>") - не зовсім влучний. Дійсно, дослівний переклад слова "</a:t>
            </a:r>
            <a:r>
              <a:rPr lang="uk-UA" sz="2400" b="1" i="1" dirty="0" err="1">
                <a:solidFill>
                  <a:srgbClr val="000000"/>
                </a:solidFill>
                <a:latin typeface="Times New Roman" pitchFamily="18" charset="0"/>
              </a:rPr>
              <a:t>cloud</a:t>
            </a:r>
            <a:r>
              <a:rPr lang="uk-UA" sz="2400" b="1" i="1" dirty="0">
                <a:solidFill>
                  <a:srgbClr val="000000"/>
                </a:solidFill>
                <a:latin typeface="Times New Roman" pitchFamily="18" charset="0"/>
              </a:rPr>
              <a:t>" - "хмара" (звідси «хмарні технології»), однак це ж слово перекладається як "розсіяний, розподілений". Тож хмарні технології є </a:t>
            </a:r>
            <a:r>
              <a:rPr lang="uk-UA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"розподіленими технологіями", </a:t>
            </a:r>
            <a:r>
              <a:rPr lang="uk-UA" sz="2400" b="1" i="1" dirty="0">
                <a:solidFill>
                  <a:srgbClr val="000000"/>
                </a:solidFill>
                <a:latin typeface="Times New Roman" pitchFamily="18" charset="0"/>
              </a:rPr>
              <a:t>тобто опрацювання даних відбувається з використанням не одного стаціонарного комп'ютера, а розподіляється по комп'ютерах, підключених до Internet.</a:t>
            </a: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25" y="571500"/>
            <a:ext cx="62865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Хмарні</a:t>
            </a:r>
            <a:r>
              <a:rPr lang="ru-RU" sz="54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5400" b="1" i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технології</a:t>
            </a:r>
            <a:r>
              <a:rPr lang="ru-RU" sz="54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92493" y="425450"/>
            <a:ext cx="7619103" cy="654032"/>
          </a:xfrm>
        </p:spPr>
        <p:txBody>
          <a:bodyPr lIns="91440" tIns="45720" rIns="91440" bIns="45720" rtlCol="0" anchor="ctr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Мета проекту</a:t>
            </a:r>
            <a:r>
              <a:rPr lang="uk-UA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: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3011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196975"/>
            <a:ext cx="8143875" cy="5268913"/>
          </a:xfrm>
        </p:spPr>
        <p:txBody>
          <a:bodyPr/>
          <a:lstStyle/>
          <a:p>
            <a:pPr lvl="1"/>
            <a:r>
              <a:rPr lang="uk-UA" sz="1600" smtClean="0"/>
              <a:t>створення єдиної ресурсної інформаційно-методичної бази;</a:t>
            </a:r>
            <a:endParaRPr lang="ru-RU" sz="1600" smtClean="0"/>
          </a:p>
          <a:p>
            <a:pPr lvl="1"/>
            <a:r>
              <a:rPr lang="uk-UA" sz="1600" smtClean="0"/>
              <a:t>надання учням та педагогам інтеграційної інтерактивної підтримки; </a:t>
            </a:r>
            <a:endParaRPr lang="ru-RU" sz="1600" smtClean="0"/>
          </a:p>
          <a:p>
            <a:pPr lvl="1"/>
            <a:r>
              <a:rPr lang="uk-UA" sz="1600" smtClean="0"/>
              <a:t>спрямування педагогів на активне застосування інформаційних технологій у навчальному процесі;</a:t>
            </a:r>
            <a:endParaRPr lang="ru-RU" sz="1600" smtClean="0"/>
          </a:p>
          <a:p>
            <a:pPr lvl="1"/>
            <a:r>
              <a:rPr lang="uk-UA" sz="1600" smtClean="0"/>
              <a:t>організація ефективного методичного простору для педагогів із доступом до потрібної інформації в будь-який час;</a:t>
            </a:r>
            <a:endParaRPr lang="ru-RU" sz="1600" smtClean="0"/>
          </a:p>
          <a:p>
            <a:pPr lvl="1"/>
            <a:r>
              <a:rPr lang="uk-UA" sz="1600" smtClean="0"/>
              <a:t>оперативна методична допомога з будь-яких питань;</a:t>
            </a:r>
            <a:endParaRPr lang="ru-RU" sz="1600" smtClean="0"/>
          </a:p>
          <a:p>
            <a:pPr lvl="1"/>
            <a:r>
              <a:rPr lang="uk-UA" sz="1600" smtClean="0"/>
              <a:t>можливість узяти активну участь у віртуальних методичних заходах, представити власний досвід роботи;</a:t>
            </a:r>
            <a:endParaRPr lang="ru-RU" sz="1600" smtClean="0"/>
          </a:p>
          <a:p>
            <a:pPr lvl="1"/>
            <a:r>
              <a:rPr lang="uk-UA" sz="1600" smtClean="0"/>
              <a:t>створення єдиної блогосфери співучасників;</a:t>
            </a:r>
            <a:endParaRPr lang="ru-RU" sz="1600" smtClean="0"/>
          </a:p>
          <a:p>
            <a:pPr lvl="1"/>
            <a:r>
              <a:rPr lang="uk-UA" sz="1600" smtClean="0"/>
              <a:t>організація формального та неформального спілкування на професійні теми;</a:t>
            </a:r>
            <a:endParaRPr lang="ru-RU" sz="1600" smtClean="0"/>
          </a:p>
          <a:p>
            <a:pPr lvl="1"/>
            <a:r>
              <a:rPr lang="uk-UA" sz="1600" smtClean="0"/>
              <a:t>поширення педагогічного досвіду;</a:t>
            </a:r>
            <a:endParaRPr lang="ru-RU" sz="1600" smtClean="0"/>
          </a:p>
          <a:p>
            <a:pPr lvl="1"/>
            <a:r>
              <a:rPr lang="uk-UA" sz="1600" smtClean="0"/>
              <a:t>створення інформаційно-комунікаційних форм спілкування;</a:t>
            </a:r>
            <a:endParaRPr lang="ru-RU" sz="1600" smtClean="0"/>
          </a:p>
          <a:p>
            <a:pPr lvl="1"/>
            <a:r>
              <a:rPr lang="uk-UA" sz="1600" smtClean="0"/>
              <a:t>створення продуктивних умов для обміну методичними напрацюваннями, програмами, електронними дидактичними матеріалами;</a:t>
            </a:r>
            <a:endParaRPr lang="ru-RU" sz="1600" smtClean="0"/>
          </a:p>
          <a:p>
            <a:pPr lvl="1"/>
            <a:r>
              <a:rPr lang="uk-UA" sz="1600" smtClean="0"/>
              <a:t>популяризація інноваційних форм і методів використання інформаційно-комунікаційних технологій у методиці вивчення предметів.</a:t>
            </a:r>
            <a:endParaRPr lang="ru-RU" sz="1600" smtClean="0"/>
          </a:p>
          <a:p>
            <a:endParaRPr lang="ru-RU" sz="1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25" cy="12969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uk-UA" sz="3500" b="1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ВІРТУАЛЬНОЇ СПІЛЬНОТИ</a:t>
            </a:r>
            <a:endParaRPr lang="ru-RU" sz="3500" b="1" cap="none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0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85786" y="1571612"/>
            <a:ext cx="7694638" cy="4892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 cap="none" dirty="0" smtClean="0">
                <a:solidFill>
                  <a:srgbClr val="002060"/>
                </a:solidFill>
                <a:cs typeface="Times New Roman" pitchFamily="18" charset="0"/>
              </a:rPr>
              <a:t>Структура </a:t>
            </a:r>
            <a:r>
              <a:rPr lang="ru-RU" sz="3200" b="1" cap="none" dirty="0" err="1" smtClean="0">
                <a:solidFill>
                  <a:srgbClr val="002060"/>
                </a:solidFill>
                <a:cs typeface="Times New Roman" pitchFamily="18" charset="0"/>
              </a:rPr>
              <a:t>єдиного</a:t>
            </a:r>
            <a:r>
              <a:rPr lang="ru-RU" sz="3200" b="1" cap="none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200" b="1" cap="none" dirty="0" err="1" smtClean="0">
                <a:solidFill>
                  <a:srgbClr val="002060"/>
                </a:solidFill>
                <a:cs typeface="Times New Roman" pitchFamily="18" charset="0"/>
              </a:rPr>
              <a:t>інформаційного</a:t>
            </a:r>
            <a:r>
              <a:rPr lang="ru-RU" sz="3200" b="1" cap="none" dirty="0" smtClean="0">
                <a:solidFill>
                  <a:srgbClr val="002060"/>
                </a:solidFill>
                <a:cs typeface="Times New Roman" pitchFamily="18" charset="0"/>
              </a:rPr>
              <a:t> простору ДНЗ ХВПУ№6</a:t>
            </a:r>
            <a:endParaRPr lang="ru-RU" dirty="0"/>
          </a:p>
        </p:txBody>
      </p:sp>
      <p:pic>
        <p:nvPicPr>
          <p:cNvPr id="19458" name="Содержимое 8" descr="глобус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3163888"/>
            <a:ext cx="2271712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Содержимо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0"/>
            <a:ext cx="14541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3500438"/>
            <a:ext cx="15589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1000125"/>
            <a:ext cx="207168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5027613"/>
            <a:ext cx="1844675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:\РАБОТА ЛЮБИМАЯ\семинар по воспит.работе\интернет\картинки\oblachnye_servisy_0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215206" y="3143248"/>
            <a:ext cx="1196352" cy="1029538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1000125" y="4572000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>
                <a:solidFill>
                  <a:srgbClr val="7030A0"/>
                </a:solidFill>
                <a:latin typeface="Arial Black" pitchFamily="34" charset="0"/>
              </a:rPr>
              <a:t>Практичний психолог</a:t>
            </a:r>
            <a:endParaRPr lang="ru-RU" sz="140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9465" name="TextBox 11"/>
          <p:cNvSpPr txBox="1">
            <a:spLocks noChangeArrowheads="1"/>
          </p:cNvSpPr>
          <p:nvPr/>
        </p:nvSpPr>
        <p:spPr bwMode="auto">
          <a:xfrm>
            <a:off x="6786563" y="2000250"/>
            <a:ext cx="2071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200">
                <a:solidFill>
                  <a:srgbClr val="7030A0"/>
                </a:solidFill>
                <a:latin typeface="Arial Black" pitchFamily="34" charset="0"/>
              </a:rPr>
              <a:t>Керівник метод. комісії класних керівників та голови методичних комісій</a:t>
            </a:r>
            <a:endParaRPr lang="ru-RU" sz="120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9466" name="TextBox 12"/>
          <p:cNvSpPr txBox="1">
            <a:spLocks noChangeArrowheads="1"/>
          </p:cNvSpPr>
          <p:nvPr/>
        </p:nvSpPr>
        <p:spPr bwMode="auto">
          <a:xfrm>
            <a:off x="4857750" y="6334125"/>
            <a:ext cx="1808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>
                <a:solidFill>
                  <a:srgbClr val="7030A0"/>
                </a:solidFill>
                <a:latin typeface="Arial Black" pitchFamily="34" charset="0"/>
              </a:rPr>
              <a:t>Кл. керівники та майстри в/н</a:t>
            </a:r>
            <a:endParaRPr lang="ru-RU" sz="140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4" name="Двойная стрелка влево/вправо 13"/>
          <p:cNvSpPr/>
          <p:nvPr/>
        </p:nvSpPr>
        <p:spPr>
          <a:xfrm rot="20295029">
            <a:off x="2344738" y="4560888"/>
            <a:ext cx="1139825" cy="2365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5599113" y="3719513"/>
            <a:ext cx="1279525" cy="3905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 rot="8426504">
            <a:off x="6592888" y="5419725"/>
            <a:ext cx="1444625" cy="3587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 rot="1372894">
            <a:off x="1944688" y="2695575"/>
            <a:ext cx="1444625" cy="3714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1928813" y="1830388"/>
            <a:ext cx="1357312" cy="3127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1714500" y="6000750"/>
            <a:ext cx="714375" cy="3571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5357813" y="1617663"/>
            <a:ext cx="1285875" cy="3825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 rot="16200000">
            <a:off x="-150019" y="4007644"/>
            <a:ext cx="1571625" cy="4143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357563" y="4643438"/>
            <a:ext cx="1844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ІНТЕРНЕТ</a:t>
            </a:r>
            <a:endParaRPr lang="ru-RU" sz="1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9476" name="Содержимое 10" descr="за комп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50" y="3143250"/>
            <a:ext cx="14287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Рисунок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071813"/>
            <a:ext cx="1844675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Рисунок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5027613"/>
            <a:ext cx="1844675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Рисунок 2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5143500"/>
            <a:ext cx="15113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0" name="TextBox 27"/>
          <p:cNvSpPr txBox="1">
            <a:spLocks noChangeArrowheads="1"/>
          </p:cNvSpPr>
          <p:nvPr/>
        </p:nvSpPr>
        <p:spPr bwMode="auto">
          <a:xfrm>
            <a:off x="285750" y="2714625"/>
            <a:ext cx="2108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>
                <a:solidFill>
                  <a:srgbClr val="7030A0"/>
                </a:solidFill>
                <a:latin typeface="Arial Black" pitchFamily="34" charset="0"/>
              </a:rPr>
              <a:t>Заст. директора з навчально-виробничої роботи</a:t>
            </a:r>
            <a:endParaRPr lang="ru-RU" sz="140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9481" name="TextBox 28"/>
          <p:cNvSpPr txBox="1">
            <a:spLocks noChangeArrowheads="1"/>
          </p:cNvSpPr>
          <p:nvPr/>
        </p:nvSpPr>
        <p:spPr bwMode="auto">
          <a:xfrm>
            <a:off x="214313" y="6286500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>
                <a:solidFill>
                  <a:srgbClr val="7030A0"/>
                </a:solidFill>
                <a:latin typeface="Arial Black" pitchFamily="34" charset="0"/>
              </a:rPr>
              <a:t>Бібліотекар </a:t>
            </a:r>
            <a:endParaRPr lang="ru-RU" sz="140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9482" name="TextBox 29"/>
          <p:cNvSpPr txBox="1">
            <a:spLocks noChangeArrowheads="1"/>
          </p:cNvSpPr>
          <p:nvPr/>
        </p:nvSpPr>
        <p:spPr bwMode="auto">
          <a:xfrm>
            <a:off x="6786563" y="4500563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>
                <a:solidFill>
                  <a:srgbClr val="7030A0"/>
                </a:solidFill>
                <a:latin typeface="Arial Black" pitchFamily="34" charset="0"/>
              </a:rPr>
              <a:t>Блоги груп</a:t>
            </a:r>
            <a:endParaRPr lang="ru-RU" sz="140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9483" name="Рисунок 2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1357313"/>
            <a:ext cx="1844675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4" name="TextBox 9"/>
          <p:cNvSpPr txBox="1">
            <a:spLocks noChangeArrowheads="1"/>
          </p:cNvSpPr>
          <p:nvPr/>
        </p:nvSpPr>
        <p:spPr bwMode="auto">
          <a:xfrm>
            <a:off x="3357563" y="2500313"/>
            <a:ext cx="210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>
                <a:solidFill>
                  <a:srgbClr val="7030A0"/>
                </a:solidFill>
                <a:latin typeface="Arial Black" pitchFamily="34" charset="0"/>
              </a:rPr>
              <a:t>Заст. директора з виховної роботи</a:t>
            </a:r>
            <a:endParaRPr lang="ru-RU" sz="140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9485" name="TextBox 30"/>
          <p:cNvSpPr txBox="1">
            <a:spLocks noChangeArrowheads="1"/>
          </p:cNvSpPr>
          <p:nvPr/>
        </p:nvSpPr>
        <p:spPr bwMode="auto">
          <a:xfrm>
            <a:off x="2500313" y="6143625"/>
            <a:ext cx="16557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>
                <a:solidFill>
                  <a:srgbClr val="7030A0"/>
                </a:solidFill>
                <a:latin typeface="Arial Black" pitchFamily="34" charset="0"/>
              </a:rPr>
              <a:t>Блоги викладачів- предметників</a:t>
            </a:r>
            <a:endParaRPr lang="ru-RU" sz="140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2" name="Двойная стрелка влево/вправо 31"/>
          <p:cNvSpPr/>
          <p:nvPr/>
        </p:nvSpPr>
        <p:spPr>
          <a:xfrm rot="20337421">
            <a:off x="5599113" y="2930525"/>
            <a:ext cx="1279525" cy="3905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Двойная стрелка влево/вправо 32"/>
          <p:cNvSpPr/>
          <p:nvPr/>
        </p:nvSpPr>
        <p:spPr>
          <a:xfrm>
            <a:off x="4214813" y="6000750"/>
            <a:ext cx="714375" cy="3571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Двойная стрелка влево/вправо 34"/>
          <p:cNvSpPr/>
          <p:nvPr/>
        </p:nvSpPr>
        <p:spPr>
          <a:xfrm rot="18106406">
            <a:off x="1535906" y="5179219"/>
            <a:ext cx="714375" cy="3571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Двойная стрелка влево/вправо 35"/>
          <p:cNvSpPr/>
          <p:nvPr/>
        </p:nvSpPr>
        <p:spPr>
          <a:xfrm rot="14188044">
            <a:off x="2132806" y="5147469"/>
            <a:ext cx="714375" cy="3571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90" name="Picture 2" descr="C:\Users\Оксана\Documents\ДОКУМЕНТИ мои\пед чтения\ГЛОБУС И ПАПКИ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50" y="1071563"/>
            <a:ext cx="13573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1" name="Picture 3" descr="C:\Users\Оксана\Documents\ДОКУМЕНТИ мои\пед чтения\ХМАРНІ СЕРВІСИ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75" y="3143250"/>
            <a:ext cx="14287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Двойная стрелка влево/вправо 33"/>
          <p:cNvSpPr/>
          <p:nvPr/>
        </p:nvSpPr>
        <p:spPr>
          <a:xfrm rot="16200000">
            <a:off x="8108156" y="2964657"/>
            <a:ext cx="714375" cy="3571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 t="12354" b="2751"/>
          <a:stretch>
            <a:fillRect/>
          </a:stretch>
        </p:blipFill>
        <p:spPr bwMode="auto">
          <a:xfrm>
            <a:off x="323850" y="114300"/>
            <a:ext cx="84455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/>
          <a:srcRect t="8659" b="2751"/>
          <a:stretch>
            <a:fillRect/>
          </a:stretch>
        </p:blipFill>
        <p:spPr bwMode="auto">
          <a:xfrm>
            <a:off x="179388" y="280988"/>
            <a:ext cx="8640762" cy="631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/>
          <a:srcRect b="2751"/>
          <a:stretch>
            <a:fillRect/>
          </a:stretch>
        </p:blipFill>
        <p:spPr bwMode="auto">
          <a:xfrm>
            <a:off x="323850" y="188913"/>
            <a:ext cx="8280400" cy="644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/>
          <a:srcRect b="2751"/>
          <a:stretch>
            <a:fillRect/>
          </a:stretch>
        </p:blipFill>
        <p:spPr bwMode="auto">
          <a:xfrm>
            <a:off x="179388" y="92075"/>
            <a:ext cx="8424862" cy="655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885</TotalTime>
  <Words>334</Words>
  <PresentationFormat>Экран (4:3)</PresentationFormat>
  <Paragraphs>66</Paragraphs>
  <Slides>19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19</vt:i4>
      </vt:variant>
    </vt:vector>
  </HeadingPairs>
  <TitlesOfParts>
    <vt:vector size="33" baseType="lpstr">
      <vt:lpstr>Calibri</vt:lpstr>
      <vt:lpstr>Arial</vt:lpstr>
      <vt:lpstr>Century Schoolbook</vt:lpstr>
      <vt:lpstr>Wingdings</vt:lpstr>
      <vt:lpstr>Wingdings 2</vt:lpstr>
      <vt:lpstr>Times New Roman</vt:lpstr>
      <vt:lpstr>Arial Black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Слайд 1</vt:lpstr>
      <vt:lpstr>Слайд 2</vt:lpstr>
      <vt:lpstr>Слайд 3</vt:lpstr>
      <vt:lpstr>СТРУКТУРА ВІРТУАЛЬНОЇ СПІЛЬНОТИ</vt:lpstr>
      <vt:lpstr>Структура єдиного інформаційного простору ДНЗ ХВПУ№6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Результати опитування  учнів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 єдиного інформаційного простору  для взаємодії учасників виховного процесу </dc:title>
  <dc:creator>Оксана</dc:creator>
  <cp:lastModifiedBy>Лаборант</cp:lastModifiedBy>
  <cp:revision>63</cp:revision>
  <dcterms:created xsi:type="dcterms:W3CDTF">2015-06-19T07:34:49Z</dcterms:created>
  <dcterms:modified xsi:type="dcterms:W3CDTF">2017-01-23T01:51:59Z</dcterms:modified>
</cp:coreProperties>
</file>