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24.01.2017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24.01.2017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24.01.2017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24.01.2017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24.01.2017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24.01.2017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24.01.2017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24.01.2017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24.01.2017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24.01.2017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24.01.2017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24.01.2017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a:bodyPr>
          <a:lstStyle/>
          <a:p>
            <a:r>
              <a:rPr lang="uk-UA" sz="2000" dirty="0" smtClean="0">
                <a:latin typeface="Times New Roman" panose="02020603050405020304" pitchFamily="18" charset="0"/>
                <a:cs typeface="Times New Roman" panose="02020603050405020304" pitchFamily="18" charset="0"/>
              </a:rPr>
              <a:t>Голова Харківської обласної організації ВАПП                       </a:t>
            </a:r>
          </a:p>
          <a:p>
            <a:r>
              <a:rPr lang="uk-UA" sz="2000" dirty="0">
                <a:latin typeface="Times New Roman" panose="02020603050405020304" pitchFamily="18" charset="0"/>
                <a:cs typeface="Times New Roman" panose="02020603050405020304" pitchFamily="18" charset="0"/>
              </a:rPr>
              <a:t> </a:t>
            </a:r>
            <a:r>
              <a:rPr lang="uk-UA" sz="2000" dirty="0" smtClean="0">
                <a:latin typeface="Times New Roman" panose="02020603050405020304" pitchFamily="18" charset="0"/>
                <a:cs typeface="Times New Roman" panose="02020603050405020304" pitchFamily="18" charset="0"/>
              </a:rPr>
              <a:t>                                                       Ткаченко Н.Г.</a:t>
            </a:r>
            <a:endParaRPr lang="ru-RU" sz="20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817581" y="908720"/>
            <a:ext cx="7175351" cy="4016737"/>
          </a:xfrm>
        </p:spPr>
        <p:txBody>
          <a:bodyPr/>
          <a:lstStyle/>
          <a:p>
            <a:pPr marL="182880" indent="0" algn="ctr">
              <a:spcAft>
                <a:spcPts val="0"/>
              </a:spcAft>
              <a:buNone/>
            </a:pPr>
            <a:r>
              <a:rPr lang="uk-UA" sz="3200" dirty="0" smtClean="0">
                <a:latin typeface="Times New Roman" panose="02020603050405020304" pitchFamily="18" charset="0"/>
                <a:cs typeface="Times New Roman" panose="02020603050405020304" pitchFamily="18" charset="0"/>
              </a:rPr>
              <a:t>Інформація про роботу Громадської організації </a:t>
            </a:r>
            <a:r>
              <a:rPr lang="uk-UA" sz="3200" dirty="0" smtClean="0">
                <a:effectLst/>
                <a:latin typeface="Times New Roman"/>
                <a:ea typeface="Times New Roman"/>
              </a:rPr>
              <a:t>“</a:t>
            </a:r>
            <a:r>
              <a:rPr lang="uk-UA" sz="3200" dirty="0">
                <a:effectLst/>
                <a:latin typeface="Times New Roman"/>
                <a:ea typeface="Times New Roman"/>
              </a:rPr>
              <a:t>Всеукраїнська асоціація працівників </a:t>
            </a:r>
            <a:r>
              <a:rPr lang="uk-UA" sz="3200" dirty="0" smtClean="0">
                <a:effectLst/>
                <a:latin typeface="Times New Roman"/>
                <a:ea typeface="Times New Roman"/>
              </a:rPr>
              <a:t>професійно-технічної освіти</a:t>
            </a:r>
            <a:r>
              <a:rPr lang="uk-UA" sz="3200" dirty="0">
                <a:effectLst/>
                <a:latin typeface="Times New Roman"/>
                <a:ea typeface="Times New Roman"/>
              </a:rPr>
              <a:t>”</a:t>
            </a:r>
            <a:r>
              <a:rPr lang="ru-RU" sz="2800" dirty="0">
                <a:effectLst/>
                <a:latin typeface="Times New Roman"/>
                <a:ea typeface="Times New Roman"/>
              </a:rPr>
              <a:t/>
            </a:r>
            <a:br>
              <a:rPr lang="ru-RU" sz="2800" dirty="0">
                <a:effectLst/>
                <a:latin typeface="Times New Roman"/>
                <a:ea typeface="Times New Roman"/>
              </a:rPr>
            </a:br>
            <a:r>
              <a:rPr lang="ru-RU" sz="2800" dirty="0" smtClean="0">
                <a:effectLst/>
                <a:latin typeface="Times New Roman"/>
                <a:ea typeface="Times New Roman"/>
              </a:rPr>
              <a:t>   </a:t>
            </a:r>
            <a:r>
              <a:rPr lang="uk-UA" sz="3200" dirty="0" smtClean="0">
                <a:effectLst/>
                <a:latin typeface="Times New Roman"/>
                <a:ea typeface="Times New Roman"/>
              </a:rPr>
              <a:t>у 2016 році</a:t>
            </a:r>
            <a:r>
              <a:rPr lang="ru-RU" sz="2800" dirty="0">
                <a:effectLst/>
                <a:latin typeface="Times New Roman"/>
                <a:ea typeface="Times New Roman"/>
              </a:rPr>
              <a:t/>
            </a:r>
            <a:br>
              <a:rPr lang="ru-RU" sz="2800" dirty="0">
                <a:effectLst/>
                <a:latin typeface="Times New Roman"/>
                <a:ea typeface="Times New Roman"/>
              </a:rPr>
            </a:br>
            <a:r>
              <a:rPr lang="uk-UA" sz="3200" dirty="0" smtClean="0">
                <a:latin typeface="Times New Roman" pitchFamily="18" charset="0"/>
                <a:cs typeface="Times New Roman" pitchFamily="18" charset="0"/>
              </a:rPr>
              <a:t> та перспективи модернізації професійно-технічної освіти </a:t>
            </a:r>
            <a:r>
              <a:rPr lang="uk-UA" sz="3200" dirty="0">
                <a:effectLst/>
                <a:latin typeface="Times New Roman" pitchFamily="18" charset="0"/>
                <a:ea typeface="Times New Roman"/>
                <a:cs typeface="Times New Roman" pitchFamily="18" charset="0"/>
              </a:rPr>
              <a:t> </a:t>
            </a:r>
            <a:r>
              <a:rPr lang="ru-RU" sz="2800" dirty="0">
                <a:effectLst/>
                <a:latin typeface="Times New Roman" pitchFamily="18" charset="0"/>
                <a:ea typeface="Times New Roman"/>
                <a:cs typeface="Times New Roman" pitchFamily="18" charset="0"/>
              </a:rPr>
              <a:t/>
            </a:r>
            <a:br>
              <a:rPr lang="ru-RU" sz="2800" dirty="0">
                <a:effectLst/>
                <a:latin typeface="Times New Roman" pitchFamily="18" charset="0"/>
                <a:ea typeface="Times New Roman"/>
                <a:cs typeface="Times New Roman" pitchFamily="18" charset="0"/>
              </a:rPr>
            </a:b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59751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20"/>
            <a:ext cx="7992888" cy="5361776"/>
          </a:xfrm>
        </p:spPr>
        <p:txBody>
          <a:bodyPr>
            <a:normAutofit/>
          </a:bodyPr>
          <a:lstStyle/>
          <a:p>
            <a:pPr marL="45720" indent="0">
              <a:buNone/>
            </a:pPr>
            <a:r>
              <a:rPr lang="uk-UA" sz="2000" b="1" dirty="0" smtClean="0">
                <a:latin typeface="Times New Roman" panose="02020603050405020304" pitchFamily="18" charset="0"/>
                <a:cs typeface="Times New Roman" panose="02020603050405020304" pitchFamily="18" charset="0"/>
              </a:rPr>
              <a:t>Основні напрямки </a:t>
            </a:r>
            <a:r>
              <a:rPr lang="uk-UA" sz="2000" b="1" dirty="0" smtClean="0">
                <a:latin typeface="Times New Roman" panose="02020603050405020304" pitchFamily="18" charset="0"/>
                <a:cs typeface="Times New Roman" panose="02020603050405020304" pitchFamily="18" charset="0"/>
              </a:rPr>
              <a:t>діяльності ВАПП </a:t>
            </a:r>
            <a:r>
              <a:rPr lang="uk-UA" sz="2000" b="1" dirty="0" smtClean="0">
                <a:latin typeface="Times New Roman" panose="02020603050405020304" pitchFamily="18" charset="0"/>
                <a:cs typeface="Times New Roman" panose="02020603050405020304" pitchFamily="18" charset="0"/>
              </a:rPr>
              <a:t>у 2016 році:</a:t>
            </a:r>
          </a:p>
          <a:p>
            <a:pPr marL="266700" indent="0" algn="just">
              <a:spcAft>
                <a:spcPts val="0"/>
              </a:spcAft>
              <a:buNone/>
            </a:pPr>
            <a:r>
              <a:rPr lang="uk-UA" sz="1800" dirty="0">
                <a:latin typeface="Times New Roman"/>
                <a:ea typeface="Times New Roman"/>
              </a:rPr>
              <a:t>1. Організаційна робота</a:t>
            </a:r>
            <a:r>
              <a:rPr lang="uk-UA" sz="1800" dirty="0" smtClean="0">
                <a:latin typeface="Times New Roman"/>
                <a:ea typeface="Times New Roman"/>
              </a:rPr>
              <a:t>.</a:t>
            </a:r>
          </a:p>
          <a:p>
            <a:pPr marL="45720" indent="0" algn="just">
              <a:spcAft>
                <a:spcPts val="0"/>
              </a:spcAft>
              <a:buNone/>
            </a:pPr>
            <a:r>
              <a:rPr lang="uk-UA" sz="1800" dirty="0">
                <a:latin typeface="Times New Roman"/>
                <a:ea typeface="Times New Roman"/>
              </a:rPr>
              <a:t> </a:t>
            </a:r>
            <a:r>
              <a:rPr lang="uk-UA" sz="1800" dirty="0" smtClean="0">
                <a:latin typeface="Times New Roman"/>
                <a:ea typeface="Times New Roman"/>
              </a:rPr>
              <a:t>    2</a:t>
            </a:r>
            <a:r>
              <a:rPr lang="uk-UA" sz="1800" dirty="0">
                <a:latin typeface="Times New Roman"/>
                <a:ea typeface="Times New Roman"/>
              </a:rPr>
              <a:t>. Здійснення представницьких функцій у органах влади на захист інтересів системи профтехосвіти.</a:t>
            </a:r>
            <a:endParaRPr lang="ru-RU" sz="1800" dirty="0">
              <a:latin typeface="Times New Roman"/>
              <a:ea typeface="Times New Roman"/>
            </a:endParaRPr>
          </a:p>
          <a:p>
            <a:pPr marL="266700" indent="0" algn="just">
              <a:spcAft>
                <a:spcPts val="0"/>
              </a:spcAft>
              <a:buNone/>
            </a:pPr>
            <a:r>
              <a:rPr lang="uk-UA" sz="1800" dirty="0">
                <a:latin typeface="Times New Roman"/>
                <a:ea typeface="Times New Roman"/>
              </a:rPr>
              <a:t>3. Захист системи професійно-технічної освіти в рамках державно-громадського </a:t>
            </a:r>
            <a:r>
              <a:rPr lang="uk-UA" sz="1800" dirty="0" smtClean="0">
                <a:latin typeface="Times New Roman"/>
                <a:ea typeface="Times New Roman"/>
              </a:rPr>
              <a:t>управління.</a:t>
            </a:r>
          </a:p>
          <a:p>
            <a:pPr marL="266700" indent="0" algn="just">
              <a:spcAft>
                <a:spcPts val="0"/>
              </a:spcAft>
              <a:buNone/>
            </a:pPr>
            <a:r>
              <a:rPr lang="uk-UA" sz="1800" dirty="0" smtClean="0">
                <a:latin typeface="Times New Roman"/>
                <a:ea typeface="Times New Roman"/>
              </a:rPr>
              <a:t>4</a:t>
            </a:r>
            <a:r>
              <a:rPr lang="uk-UA" sz="1800" dirty="0">
                <a:latin typeface="Times New Roman"/>
                <a:ea typeface="Times New Roman"/>
              </a:rPr>
              <a:t>. Заяви та звернення до керівників держави на захист системи професійно-технічної освіти.</a:t>
            </a:r>
            <a:endParaRPr lang="ru-RU" sz="1800" dirty="0">
              <a:latin typeface="Times New Roman"/>
              <a:ea typeface="Times New Roman"/>
            </a:endParaRPr>
          </a:p>
          <a:p>
            <a:pPr marL="45720" indent="0" algn="just">
              <a:spcAft>
                <a:spcPts val="0"/>
              </a:spcAft>
              <a:buNone/>
            </a:pPr>
            <a:r>
              <a:rPr lang="uk-UA" sz="1800" dirty="0">
                <a:latin typeface="Times New Roman"/>
                <a:ea typeface="Times New Roman"/>
              </a:rPr>
              <a:t> </a:t>
            </a:r>
            <a:r>
              <a:rPr lang="uk-UA" sz="1800" dirty="0" smtClean="0">
                <a:latin typeface="Times New Roman"/>
                <a:ea typeface="Times New Roman"/>
              </a:rPr>
              <a:t>   5</a:t>
            </a:r>
            <a:r>
              <a:rPr lang="uk-UA" sz="1800" dirty="0">
                <a:latin typeface="Times New Roman"/>
                <a:ea typeface="Times New Roman"/>
              </a:rPr>
              <a:t>. Участь у формуванні законодавчої бази системи профтехосвіти.</a:t>
            </a:r>
            <a:endParaRPr lang="ru-RU" sz="1800" dirty="0">
              <a:latin typeface="Times New Roman"/>
              <a:ea typeface="Times New Roman"/>
            </a:endParaRPr>
          </a:p>
          <a:p>
            <a:pPr marL="45720" indent="0" algn="just">
              <a:spcAft>
                <a:spcPts val="0"/>
              </a:spcAft>
              <a:buNone/>
            </a:pPr>
            <a:r>
              <a:rPr lang="uk-UA" sz="1800" dirty="0">
                <a:latin typeface="Times New Roman"/>
                <a:ea typeface="Times New Roman"/>
              </a:rPr>
              <a:t> </a:t>
            </a:r>
            <a:r>
              <a:rPr lang="uk-UA" sz="1800" dirty="0" smtClean="0">
                <a:latin typeface="Times New Roman"/>
                <a:ea typeface="Times New Roman"/>
              </a:rPr>
              <a:t>   6</a:t>
            </a:r>
            <a:r>
              <a:rPr lang="uk-UA" sz="1800" dirty="0">
                <a:latin typeface="Times New Roman"/>
                <a:ea typeface="Times New Roman"/>
              </a:rPr>
              <a:t>. Встановлення робочих контактів з державними та науковими </a:t>
            </a:r>
            <a:r>
              <a:rPr lang="uk-UA" sz="1800" dirty="0" smtClean="0">
                <a:latin typeface="Times New Roman"/>
                <a:ea typeface="Times New Roman"/>
              </a:rPr>
              <a:t> установами</a:t>
            </a:r>
            <a:r>
              <a:rPr lang="uk-UA" sz="1800" dirty="0">
                <a:latin typeface="Times New Roman"/>
                <a:ea typeface="Times New Roman"/>
              </a:rPr>
              <a:t>, соціальними партнерами.</a:t>
            </a:r>
            <a:endParaRPr lang="ru-RU" sz="1800" dirty="0">
              <a:latin typeface="Times New Roman"/>
              <a:ea typeface="Times New Roman"/>
            </a:endParaRPr>
          </a:p>
          <a:p>
            <a:pPr marL="266700" indent="0" algn="just">
              <a:spcAft>
                <a:spcPts val="0"/>
              </a:spcAft>
              <a:buNone/>
            </a:pPr>
            <a:r>
              <a:rPr lang="uk-UA" sz="1800" dirty="0">
                <a:latin typeface="Times New Roman"/>
                <a:ea typeface="Times New Roman"/>
              </a:rPr>
              <a:t>7. Встановлення робочих контактів та участь у заходах міжнародних організацій. </a:t>
            </a:r>
            <a:endParaRPr lang="ru-RU" sz="1800" dirty="0">
              <a:latin typeface="Times New Roman"/>
              <a:ea typeface="Times New Roman"/>
            </a:endParaRPr>
          </a:p>
          <a:p>
            <a:pPr marL="45720" indent="0" algn="just">
              <a:spcAft>
                <a:spcPts val="0"/>
              </a:spcAft>
              <a:buNone/>
            </a:pPr>
            <a:r>
              <a:rPr lang="uk-UA" sz="1800" dirty="0">
                <a:latin typeface="Times New Roman"/>
                <a:ea typeface="Times New Roman"/>
              </a:rPr>
              <a:t> </a:t>
            </a:r>
            <a:r>
              <a:rPr lang="uk-UA" sz="1800" dirty="0" smtClean="0">
                <a:latin typeface="Times New Roman"/>
                <a:ea typeface="Times New Roman"/>
              </a:rPr>
              <a:t>   8</a:t>
            </a:r>
            <a:r>
              <a:rPr lang="uk-UA" sz="1800" dirty="0">
                <a:latin typeface="Times New Roman"/>
                <a:ea typeface="Times New Roman"/>
              </a:rPr>
              <a:t>. Формування достойного іміджу профтехосвіти та посилення уваги до цієї сфери освіти з боку владних структур та суспільства в цілому.</a:t>
            </a:r>
            <a:endParaRPr lang="ru-RU" sz="1800" dirty="0">
              <a:latin typeface="Times New Roman"/>
              <a:ea typeface="Times New Roman"/>
            </a:endParaRPr>
          </a:p>
          <a:p>
            <a:pPr algn="just">
              <a:spcAft>
                <a:spcPts val="0"/>
              </a:spcAft>
              <a:buNone/>
            </a:pPr>
            <a:r>
              <a:rPr lang="uk-UA" sz="1800" dirty="0" smtClean="0">
                <a:latin typeface="Times New Roman"/>
                <a:ea typeface="Times New Roman"/>
              </a:rPr>
              <a:t>   9</a:t>
            </a:r>
            <a:r>
              <a:rPr lang="uk-UA" sz="1800" dirty="0">
                <a:latin typeface="Times New Roman"/>
                <a:ea typeface="Times New Roman"/>
              </a:rPr>
              <a:t>. Відзначення досягнень працівників системи професійно-технічної освіти та соціальних партнерів.</a:t>
            </a:r>
            <a:endParaRPr lang="ru-RU" sz="1600" dirty="0">
              <a:latin typeface="Times New Roman"/>
              <a:ea typeface="Times New Roman"/>
            </a:endParaRPr>
          </a:p>
          <a:p>
            <a:pPr marL="45720" indent="0">
              <a:buNone/>
            </a:pPr>
            <a:endParaRPr lang="ru-RU" sz="1800" dirty="0"/>
          </a:p>
        </p:txBody>
      </p:sp>
    </p:spTree>
    <p:extLst>
      <p:ext uri="{BB962C8B-B14F-4D97-AF65-F5344CB8AC3E}">
        <p14:creationId xmlns:p14="http://schemas.microsoft.com/office/powerpoint/2010/main" xmlns="" val="99654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3501008"/>
            <a:ext cx="6512511" cy="2446208"/>
          </a:xfrm>
        </p:spPr>
        <p:txBody>
          <a:bodyPr/>
          <a:lstStyle/>
          <a:p>
            <a:pPr marL="0" indent="0" algn="just">
              <a:buNone/>
            </a:pPr>
            <a:r>
              <a:rPr lang="uk-UA" sz="1800" b="0" dirty="0" smtClean="0">
                <a:effectLst/>
                <a:latin typeface="Times New Roman"/>
                <a:ea typeface="Times New Roman"/>
              </a:rPr>
              <a:t> </a:t>
            </a:r>
            <a:r>
              <a:rPr lang="uk-UA" sz="2000" b="0" dirty="0" smtClean="0">
                <a:effectLst/>
                <a:latin typeface="Times New Roman"/>
                <a:ea typeface="Times New Roman"/>
              </a:rPr>
              <a:t>Директор </a:t>
            </a:r>
            <a:r>
              <a:rPr lang="uk-UA" sz="2000" b="0" dirty="0">
                <a:effectLst/>
                <a:latin typeface="Times New Roman"/>
                <a:ea typeface="Times New Roman"/>
              </a:rPr>
              <a:t>департаменту професійної освіти </a:t>
            </a:r>
            <a:r>
              <a:rPr lang="uk-UA" sz="2000" b="0" dirty="0" smtClean="0">
                <a:effectLst/>
                <a:latin typeface="Times New Roman"/>
                <a:ea typeface="Times New Roman"/>
              </a:rPr>
              <a:t>М.С.Кучинський презентував </a:t>
            </a:r>
            <a:r>
              <a:rPr lang="uk-UA" sz="2000" b="0" dirty="0">
                <a:effectLst/>
                <a:latin typeface="Times New Roman"/>
                <a:ea typeface="Times New Roman"/>
              </a:rPr>
              <a:t>розділ 8 «Модернізація професійно-технічної освіти» CЕРЕДНЬОСТРОКОВИЙ  ПЛАН ПРІОРИТЕТНИХ ДІЙ УРЯДУ ДО 2020 року.</a:t>
            </a:r>
            <a:endParaRPr lang="ru-RU" sz="2000" b="0" dirty="0"/>
          </a:p>
        </p:txBody>
      </p:sp>
      <p:sp>
        <p:nvSpPr>
          <p:cNvPr id="3" name="Объект 2"/>
          <p:cNvSpPr>
            <a:spLocks noGrp="1"/>
          </p:cNvSpPr>
          <p:nvPr>
            <p:ph sz="quarter" idx="13"/>
          </p:nvPr>
        </p:nvSpPr>
        <p:spPr>
          <a:xfrm>
            <a:off x="611560" y="764704"/>
            <a:ext cx="7848872" cy="2304256"/>
          </a:xfrm>
        </p:spPr>
        <p:txBody>
          <a:bodyPr/>
          <a:lstStyle/>
          <a:p>
            <a:r>
              <a:rPr lang="uk-UA" sz="2400" b="1" dirty="0">
                <a:latin typeface="Times New Roman"/>
                <a:ea typeface="Times New Roman"/>
              </a:rPr>
              <a:t>16 січня 2017 року</a:t>
            </a:r>
            <a:r>
              <a:rPr lang="uk-UA" sz="2400" dirty="0">
                <a:latin typeface="Times New Roman"/>
                <a:ea typeface="Times New Roman"/>
              </a:rPr>
              <a:t> Міністерством освіти і науки України було проведено експертно-громадське обговорення пріоритету «Модернізація професійно-технічної освіти» проекту Середньострокового плану пріоритетних дій Уряду на період до 2020 року». </a:t>
            </a:r>
            <a:endParaRPr lang="ru-RU" dirty="0"/>
          </a:p>
        </p:txBody>
      </p:sp>
    </p:spTree>
    <p:extLst>
      <p:ext uri="{BB962C8B-B14F-4D97-AF65-F5344CB8AC3E}">
        <p14:creationId xmlns:p14="http://schemas.microsoft.com/office/powerpoint/2010/main" xmlns="" val="92206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776864" cy="5217760"/>
          </a:xfrm>
        </p:spPr>
        <p:txBody>
          <a:bodyPr>
            <a:normAutofit fontScale="62500" lnSpcReduction="20000"/>
          </a:bodyPr>
          <a:lstStyle/>
          <a:p>
            <a:pPr indent="0" algn="just">
              <a:spcAft>
                <a:spcPts val="0"/>
              </a:spcAft>
              <a:buNone/>
            </a:pPr>
            <a:r>
              <a:rPr lang="uk-UA" sz="2600" b="1" dirty="0" smtClean="0">
                <a:latin typeface="Times New Roman"/>
                <a:ea typeface="Times New Roman"/>
              </a:rPr>
              <a:t>   З 2017 року по 2020 рік планується оптимізувати професійно-технічні навчальні заклади, тобто має  бути реорганізовано або закрито 50 професійно-технічних навчальних закладів. </a:t>
            </a:r>
          </a:p>
          <a:p>
            <a:pPr indent="0" algn="just">
              <a:spcAft>
                <a:spcPts val="0"/>
              </a:spcAft>
              <a:buNone/>
            </a:pPr>
            <a:r>
              <a:rPr lang="uk-UA" sz="2600" b="1" dirty="0">
                <a:latin typeface="Times New Roman"/>
                <a:ea typeface="Times New Roman"/>
              </a:rPr>
              <a:t> </a:t>
            </a:r>
            <a:r>
              <a:rPr lang="uk-UA" sz="2600" b="1" dirty="0" smtClean="0">
                <a:latin typeface="Times New Roman"/>
                <a:ea typeface="Times New Roman"/>
              </a:rPr>
              <a:t> У </a:t>
            </a:r>
            <a:r>
              <a:rPr lang="uk-UA" sz="2600" b="1" dirty="0">
                <a:latin typeface="Times New Roman"/>
                <a:ea typeface="Times New Roman"/>
              </a:rPr>
              <a:t>цільових кількісних показниках у середньостроковій перспективі передбачається збільшення контингенту ПТНЗ з 400 осіб у 2017 році до 500 осіб у 2020 році (середній контингент)</a:t>
            </a:r>
            <a:endParaRPr lang="uk-UA" sz="2600" b="1" dirty="0" smtClean="0">
              <a:latin typeface="Times New Roman"/>
              <a:ea typeface="Times New Roman"/>
            </a:endParaRPr>
          </a:p>
          <a:p>
            <a:pPr indent="0" algn="just">
              <a:spcAft>
                <a:spcPts val="0"/>
              </a:spcAft>
              <a:buNone/>
            </a:pPr>
            <a:r>
              <a:rPr lang="uk-UA" sz="2600" b="1" dirty="0" smtClean="0">
                <a:latin typeface="Times New Roman"/>
                <a:ea typeface="Times New Roman"/>
              </a:rPr>
              <a:t>   У кожному регіоні  створити центри професійно-технічної освіти.</a:t>
            </a:r>
          </a:p>
          <a:p>
            <a:pPr indent="0" algn="just">
              <a:spcAft>
                <a:spcPts val="0"/>
              </a:spcAft>
              <a:buNone/>
            </a:pPr>
            <a:r>
              <a:rPr lang="uk-UA" sz="2600" b="1" dirty="0" smtClean="0">
                <a:latin typeface="Times New Roman"/>
                <a:ea typeface="Times New Roman"/>
              </a:rPr>
              <a:t>   Створити центри оцінювання професійних кваліфікацій не менше як за п’ятьма професіями загальнодержавного значення. </a:t>
            </a:r>
          </a:p>
          <a:p>
            <a:pPr indent="685800" algn="just">
              <a:spcAft>
                <a:spcPts val="0"/>
              </a:spcAft>
            </a:pPr>
            <a:endParaRPr lang="uk-UA" sz="2400" dirty="0" smtClean="0">
              <a:latin typeface="Times New Roman"/>
              <a:ea typeface="Times New Roman"/>
            </a:endParaRPr>
          </a:p>
          <a:p>
            <a:pPr indent="0" algn="just">
              <a:spcAft>
                <a:spcPts val="0"/>
              </a:spcAft>
              <a:buNone/>
            </a:pPr>
            <a:r>
              <a:rPr lang="uk-UA" sz="2400" dirty="0" smtClean="0">
                <a:latin typeface="Times New Roman"/>
                <a:ea typeface="Times New Roman"/>
              </a:rPr>
              <a:t>    Обговорювалося </a:t>
            </a:r>
            <a:r>
              <a:rPr lang="uk-UA" sz="2400" dirty="0">
                <a:latin typeface="Times New Roman"/>
                <a:ea typeface="Times New Roman"/>
              </a:rPr>
              <a:t>також питання популяризації та привабливості вступу до ПТНЗ, адже сьогодні професійно-технічну освіту надає дуже великий перелік навчальних закладів як державної так і приватної власності. При цьому продовжується зростання відношення випускників ВНЗ до випускників ПТНЗ, за статистикою – 4:1 по Україні, а прохідний бал ЗНО занижений як ніколи.</a:t>
            </a:r>
            <a:endParaRPr lang="ru-RU" sz="2000" dirty="0">
              <a:latin typeface="Times New Roman"/>
              <a:ea typeface="Times New Roman"/>
            </a:endParaRPr>
          </a:p>
          <a:p>
            <a:pPr indent="0" algn="just">
              <a:spcAft>
                <a:spcPts val="0"/>
              </a:spcAft>
              <a:buNone/>
            </a:pPr>
            <a:r>
              <a:rPr lang="uk-UA" sz="2400" dirty="0" smtClean="0">
                <a:latin typeface="Times New Roman"/>
                <a:ea typeface="Times New Roman"/>
              </a:rPr>
              <a:t>    Обговорювалися </a:t>
            </a:r>
            <a:r>
              <a:rPr lang="uk-UA" sz="2400" dirty="0">
                <a:latin typeface="Times New Roman"/>
                <a:ea typeface="Times New Roman"/>
              </a:rPr>
              <a:t>питання заробітної плати. На даний час маємо невідповідність, адже викладачі загальноосвітніх предметів за рахунок державних субвенцій з 1.01.2017 року будуть отримувати підвищену заробітну плату на 2 тарифних розряди, а викладачі професійно-теоретичного, професійно-практичного циклу та майстри таке підвищення отримають тільки з 1.09.2017 року. </a:t>
            </a:r>
            <a:endParaRPr lang="ru-RU" sz="2000" dirty="0">
              <a:latin typeface="Times New Roman"/>
              <a:ea typeface="Times New Roman"/>
            </a:endParaRPr>
          </a:p>
          <a:p>
            <a:pPr indent="0" algn="just">
              <a:spcAft>
                <a:spcPts val="0"/>
              </a:spcAft>
              <a:buNone/>
            </a:pPr>
            <a:r>
              <a:rPr lang="uk-UA" sz="2400" dirty="0" smtClean="0">
                <a:latin typeface="Times New Roman"/>
                <a:ea typeface="Times New Roman"/>
              </a:rPr>
              <a:t>    Щодо </a:t>
            </a:r>
            <a:r>
              <a:rPr lang="uk-UA" sz="2400" dirty="0">
                <a:latin typeface="Times New Roman"/>
                <a:ea typeface="Times New Roman"/>
              </a:rPr>
              <a:t>стипендії учнів ПТНЗ, яка є найнижчою серед всіх навчальних закладів освіти України. Сьогодні вона становить 415 грн., тоді як у коледжах і технікумах – 830 грн., у ВНЗ ІІІ-IV рівня вона втричі більша ніж учня ПТНЗ. </a:t>
            </a:r>
            <a:endParaRPr lang="ru-RU" sz="2000" dirty="0">
              <a:latin typeface="Times New Roman"/>
              <a:ea typeface="Times New Roman"/>
            </a:endParaRPr>
          </a:p>
          <a:p>
            <a:pPr marL="45720" indent="0">
              <a:buNone/>
            </a:pPr>
            <a:endParaRPr lang="ru-RU" dirty="0"/>
          </a:p>
        </p:txBody>
      </p:sp>
    </p:spTree>
    <p:extLst>
      <p:ext uri="{BB962C8B-B14F-4D97-AF65-F5344CB8AC3E}">
        <p14:creationId xmlns:p14="http://schemas.microsoft.com/office/powerpoint/2010/main" xmlns="" val="3915296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776864" cy="5577800"/>
          </a:xfrm>
        </p:spPr>
        <p:txBody>
          <a:bodyPr>
            <a:normAutofit/>
          </a:bodyPr>
          <a:lstStyle/>
          <a:p>
            <a:pPr marL="45720" indent="0">
              <a:buNone/>
            </a:pPr>
            <a:r>
              <a:rPr lang="uk-UA" sz="2400" b="1" dirty="0">
                <a:latin typeface="Times New Roman"/>
                <a:ea typeface="Times New Roman"/>
              </a:rPr>
              <a:t>18.01.2017р. на засіданні Комітету Верховної Ради України з питань науки і </a:t>
            </a:r>
            <a:r>
              <a:rPr lang="uk-UA" sz="2400" b="1" dirty="0" smtClean="0">
                <a:latin typeface="Times New Roman"/>
                <a:ea typeface="Times New Roman"/>
              </a:rPr>
              <a:t>освіти </a:t>
            </a:r>
            <a:r>
              <a:rPr lang="uk-UA" sz="2400" dirty="0" smtClean="0">
                <a:latin typeface="Times New Roman"/>
                <a:ea typeface="Times New Roman"/>
              </a:rPr>
              <a:t>розглядалося </a:t>
            </a:r>
            <a:r>
              <a:rPr lang="uk-UA" sz="2400" dirty="0">
                <a:latin typeface="Times New Roman"/>
                <a:ea typeface="Times New Roman"/>
              </a:rPr>
              <a:t>9 питань. </a:t>
            </a:r>
            <a:endParaRPr lang="uk-UA" sz="2400" dirty="0" smtClean="0">
              <a:latin typeface="Times New Roman"/>
              <a:ea typeface="Times New Roman"/>
            </a:endParaRPr>
          </a:p>
          <a:p>
            <a:pPr indent="0" algn="just">
              <a:spcAft>
                <a:spcPts val="0"/>
              </a:spcAft>
              <a:buNone/>
            </a:pPr>
            <a:r>
              <a:rPr lang="uk-UA" sz="1600" dirty="0" smtClean="0">
                <a:latin typeface="Times New Roman"/>
                <a:ea typeface="Times New Roman"/>
              </a:rPr>
              <a:t>   Одним </a:t>
            </a:r>
            <a:r>
              <a:rPr lang="uk-UA" sz="1600" dirty="0">
                <a:latin typeface="Times New Roman"/>
                <a:ea typeface="Times New Roman"/>
              </a:rPr>
              <a:t>із головних питань було схвалення проекту Середньострокового</a:t>
            </a:r>
            <a:r>
              <a:rPr lang="ru-RU" sz="1600" dirty="0">
                <a:latin typeface="Times New Roman"/>
                <a:ea typeface="Times New Roman"/>
              </a:rPr>
              <a:t> плану </a:t>
            </a:r>
            <a:r>
              <a:rPr lang="uk-UA" sz="1600" dirty="0">
                <a:latin typeface="Times New Roman"/>
                <a:ea typeface="Times New Roman"/>
              </a:rPr>
              <a:t>пріоритетних дій</a:t>
            </a:r>
            <a:r>
              <a:rPr lang="ru-RU" sz="1600" dirty="0">
                <a:latin typeface="Times New Roman"/>
                <a:ea typeface="Times New Roman"/>
              </a:rPr>
              <a:t> Уряду на </a:t>
            </a:r>
            <a:r>
              <a:rPr lang="uk-UA" sz="1600" dirty="0">
                <a:latin typeface="Times New Roman"/>
                <a:ea typeface="Times New Roman"/>
              </a:rPr>
              <a:t>період</a:t>
            </a:r>
            <a:r>
              <a:rPr lang="ru-RU" sz="1600" dirty="0">
                <a:latin typeface="Times New Roman"/>
                <a:ea typeface="Times New Roman"/>
              </a:rPr>
              <a:t> до 2020 року» </a:t>
            </a:r>
            <a:r>
              <a:rPr lang="uk-UA" sz="1600" dirty="0">
                <a:latin typeface="Times New Roman"/>
                <a:ea typeface="Times New Roman"/>
              </a:rPr>
              <a:t>у частині модернізації професійно-технічної освіти. </a:t>
            </a:r>
            <a:endParaRPr lang="ru-RU" sz="1600" dirty="0">
              <a:latin typeface="Times New Roman"/>
              <a:ea typeface="Times New Roman"/>
            </a:endParaRPr>
          </a:p>
          <a:p>
            <a:pPr marL="45720" indent="0" algn="just">
              <a:buNone/>
            </a:pPr>
            <a:r>
              <a:rPr lang="uk-UA" sz="1600" dirty="0" smtClean="0">
                <a:latin typeface="Times New Roman"/>
                <a:ea typeface="Times New Roman"/>
              </a:rPr>
              <a:t>       Розгляд </a:t>
            </a:r>
            <a:r>
              <a:rPr lang="uk-UA" sz="1600" dirty="0">
                <a:latin typeface="Times New Roman"/>
                <a:ea typeface="Times New Roman"/>
              </a:rPr>
              <a:t>проекту Закону про внесення змін до деяких законодавчих актів України </a:t>
            </a:r>
            <a:r>
              <a:rPr lang="uk-UA" sz="1600" dirty="0" smtClean="0">
                <a:latin typeface="Times New Roman"/>
                <a:ea typeface="Times New Roman"/>
              </a:rPr>
              <a:t>     (</a:t>
            </a:r>
            <a:r>
              <a:rPr lang="uk-UA" sz="1600" dirty="0">
                <a:latin typeface="Times New Roman"/>
                <a:ea typeface="Times New Roman"/>
              </a:rPr>
              <a:t>щодо належного забезпечення територіальних громад земельними ресурсами ( </a:t>
            </a:r>
            <a:r>
              <a:rPr lang="uk-UA" sz="1600" dirty="0" smtClean="0">
                <a:latin typeface="Times New Roman"/>
                <a:ea typeface="Times New Roman"/>
              </a:rPr>
              <a:t>реєстр</a:t>
            </a:r>
            <a:r>
              <a:rPr lang="uk-UA" sz="1600" dirty="0">
                <a:latin typeface="Times New Roman"/>
                <a:ea typeface="Times New Roman"/>
              </a:rPr>
              <a:t>.; 4957 від 20.10.2016 р</a:t>
            </a:r>
            <a:r>
              <a:rPr lang="uk-UA" sz="1600" dirty="0" smtClean="0">
                <a:latin typeface="Times New Roman"/>
                <a:ea typeface="Times New Roman"/>
              </a:rPr>
              <a:t>.</a:t>
            </a:r>
            <a:r>
              <a:rPr lang="uk-UA" sz="1600" b="1" dirty="0">
                <a:latin typeface="Times New Roman"/>
                <a:ea typeface="Times New Roman"/>
              </a:rPr>
              <a:t> Цей законопроект передбачає вилучення земельних ділянок Національної академії наук та навчальних закладів у разі неефективного використання</a:t>
            </a:r>
            <a:r>
              <a:rPr lang="uk-UA" sz="1600" b="1" dirty="0" smtClean="0">
                <a:latin typeface="Times New Roman"/>
                <a:ea typeface="Times New Roman"/>
              </a:rPr>
              <a:t>.</a:t>
            </a:r>
          </a:p>
          <a:p>
            <a:pPr indent="0" algn="just">
              <a:spcAft>
                <a:spcPts val="0"/>
              </a:spcAft>
              <a:buNone/>
            </a:pPr>
            <a:r>
              <a:rPr lang="uk-UA" sz="1600" dirty="0" smtClean="0">
                <a:latin typeface="Times New Roman"/>
                <a:ea typeface="Times New Roman"/>
              </a:rPr>
              <a:t>   Комітетом </a:t>
            </a:r>
            <a:r>
              <a:rPr lang="uk-UA" sz="1600" dirty="0">
                <a:latin typeface="Times New Roman"/>
                <a:ea typeface="Times New Roman"/>
              </a:rPr>
              <a:t>Верховної Ради з питань науки і освіти була надана інформація щодо обережних відносин та залучення у виховний процес релігійних об’єднань, що призвело до зомбування та негативного впливу на студенів ВНЗ та учнів ПТНЗ, що в свою чергу призвело до 25 випадків самогубств.</a:t>
            </a:r>
            <a:endParaRPr lang="ru-RU" sz="1400" dirty="0">
              <a:latin typeface="Times New Roman"/>
              <a:ea typeface="Times New Roman"/>
            </a:endParaRPr>
          </a:p>
          <a:p>
            <a:pPr marL="45720" indent="0" algn="just">
              <a:buNone/>
            </a:pPr>
            <a:r>
              <a:rPr lang="uk-UA" sz="1600" b="1" dirty="0" smtClean="0">
                <a:latin typeface="Times New Roman"/>
                <a:ea typeface="Times New Roman"/>
              </a:rPr>
              <a:t>       Інформація </a:t>
            </a:r>
            <a:r>
              <a:rPr lang="uk-UA" sz="1600" b="1" dirty="0">
                <a:latin typeface="Times New Roman"/>
                <a:ea typeface="Times New Roman"/>
              </a:rPr>
              <a:t>Першого заступника Міністра Ковтунця В.В. щодо реорганізації ЄДЕБО.</a:t>
            </a:r>
            <a:r>
              <a:rPr lang="uk-UA" sz="1600" dirty="0">
                <a:latin typeface="Times New Roman"/>
                <a:ea typeface="Times New Roman"/>
              </a:rPr>
              <a:t> </a:t>
            </a:r>
            <a:endParaRPr lang="ru-RU" sz="1600" dirty="0"/>
          </a:p>
        </p:txBody>
      </p:sp>
    </p:spTree>
    <p:extLst>
      <p:ext uri="{BB962C8B-B14F-4D97-AF65-F5344CB8AC3E}">
        <p14:creationId xmlns:p14="http://schemas.microsoft.com/office/powerpoint/2010/main" xmlns="" val="3411664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8136904" cy="6120680"/>
          </a:xfrm>
        </p:spPr>
        <p:txBody>
          <a:bodyPr>
            <a:normAutofit fontScale="47500" lnSpcReduction="20000"/>
          </a:bodyPr>
          <a:lstStyle/>
          <a:p>
            <a:pPr indent="0" algn="ctr">
              <a:spcBef>
                <a:spcPts val="1200"/>
              </a:spcBef>
              <a:spcAft>
                <a:spcPts val="600"/>
              </a:spcAft>
              <a:buNone/>
            </a:pPr>
            <a:r>
              <a:rPr lang="uk-UA" sz="2900" b="1" u="sng" dirty="0" smtClean="0">
                <a:uFill>
                  <a:solidFill>
                    <a:srgbClr val="000000"/>
                  </a:solidFill>
                </a:uFill>
                <a:latin typeface="Times New Roman"/>
                <a:ea typeface="Calibri"/>
                <a:cs typeface="Calibri"/>
              </a:rPr>
              <a:t>Розділ 8</a:t>
            </a:r>
            <a:r>
              <a:rPr lang="uk-UA" sz="2900" b="1" u="sng" dirty="0">
                <a:uFill>
                  <a:solidFill>
                    <a:srgbClr val="000000"/>
                  </a:solidFill>
                </a:uFill>
                <a:latin typeface="Times New Roman"/>
                <a:ea typeface="Calibri"/>
                <a:cs typeface="Calibri"/>
              </a:rPr>
              <a:t>. Модернізація професійно-технічної освіти</a:t>
            </a:r>
            <a:endParaRPr lang="ru-RU" sz="2900" dirty="0">
              <a:latin typeface="Times New Roman"/>
              <a:ea typeface="Times New Roman"/>
            </a:endParaRPr>
          </a:p>
          <a:p>
            <a:pPr indent="0" algn="just">
              <a:spcBef>
                <a:spcPts val="600"/>
              </a:spcBef>
              <a:spcAft>
                <a:spcPts val="600"/>
              </a:spcAft>
              <a:buNone/>
              <a:tabLst>
                <a:tab pos="630555" algn="l"/>
                <a:tab pos="678815" algn="l"/>
              </a:tabLst>
            </a:pPr>
            <a:r>
              <a:rPr lang="uk-UA" sz="2500" b="1" dirty="0">
                <a:latin typeface="Times New Roman"/>
                <a:ea typeface="Calibri"/>
                <a:cs typeface="Calibri"/>
              </a:rPr>
              <a:t>1. Основні проблеми, які мають бути вирішені у цій сфері </a:t>
            </a:r>
            <a:endParaRPr lang="ru-RU" sz="2500" dirty="0">
              <a:latin typeface="Times New Roman"/>
              <a:ea typeface="Times New Roman"/>
            </a:endParaRPr>
          </a:p>
          <a:p>
            <a:pPr indent="0" algn="just">
              <a:spcAft>
                <a:spcPts val="0"/>
              </a:spcAft>
              <a:buNone/>
              <a:tabLst>
                <a:tab pos="630555" algn="l"/>
              </a:tabLst>
            </a:pPr>
            <a:r>
              <a:rPr lang="uk-UA" sz="2500" dirty="0" smtClean="0">
                <a:latin typeface="Times New Roman"/>
                <a:ea typeface="Calibri"/>
                <a:cs typeface="Calibri"/>
              </a:rPr>
              <a:t>  Наявна </a:t>
            </a:r>
            <a:r>
              <a:rPr lang="uk-UA" sz="2500" dirty="0">
                <a:latin typeface="Times New Roman"/>
                <a:ea typeface="Calibri"/>
                <a:cs typeface="Calibri"/>
              </a:rPr>
              <a:t>система професійно-технічної освіти не дозволяє в повній мірі виконувати покладені на неї завдання щодо реалізації державної політики. </a:t>
            </a:r>
            <a:endParaRPr lang="ru-RU" sz="2500" dirty="0">
              <a:latin typeface="Times New Roman"/>
              <a:ea typeface="Times New Roman"/>
            </a:endParaRPr>
          </a:p>
          <a:p>
            <a:pPr indent="0" algn="just">
              <a:spcAft>
                <a:spcPts val="0"/>
              </a:spcAft>
              <a:buNone/>
              <a:tabLst>
                <a:tab pos="630555" algn="l"/>
              </a:tabLst>
            </a:pPr>
            <a:r>
              <a:rPr lang="uk-UA" sz="2500" dirty="0" smtClean="0">
                <a:latin typeface="Times New Roman"/>
                <a:ea typeface="Calibri"/>
                <a:cs typeface="Calibri"/>
              </a:rPr>
              <a:t>   Відчувається </a:t>
            </a:r>
            <a:r>
              <a:rPr lang="uk-UA" sz="2500" dirty="0">
                <a:latin typeface="Times New Roman"/>
                <a:ea typeface="Calibri"/>
                <a:cs typeface="Calibri"/>
              </a:rPr>
              <a:t>дефіцит кваліфікованих кадрів у галузях матеріального виробництва. Особливої актуальності набуває питання мобільності, конкурентоспроможності та рівня кваліфікації працівників. Виникають нові кваліфікації та нові вимоги до змісту і процесу підготовки працівників.</a:t>
            </a:r>
            <a:endParaRPr lang="ru-RU" sz="2500" dirty="0">
              <a:latin typeface="Times New Roman"/>
              <a:ea typeface="Times New Roman"/>
            </a:endParaRPr>
          </a:p>
          <a:p>
            <a:pPr indent="0" algn="just">
              <a:spcAft>
                <a:spcPts val="0"/>
              </a:spcAft>
              <a:buNone/>
              <a:tabLst>
                <a:tab pos="630555" algn="l"/>
              </a:tabLst>
            </a:pPr>
            <a:r>
              <a:rPr lang="uk-UA" sz="2500" dirty="0" smtClean="0">
                <a:latin typeface="Times New Roman"/>
                <a:ea typeface="Calibri"/>
                <a:cs typeface="Calibri"/>
              </a:rPr>
              <a:t>   Впровадження </a:t>
            </a:r>
            <a:r>
              <a:rPr lang="uk-UA" sz="2500" dirty="0">
                <a:latin typeface="Times New Roman"/>
                <a:ea typeface="Calibri"/>
                <a:cs typeface="Calibri"/>
              </a:rPr>
              <a:t>нових виробничих технологій і техніки зумовлюють появу нових професій та видів робіт, виникає об’єктивна потреба в розширені професійної компетентності робітників. Отже, зміст професійно-технічної освіти потребує постійного оновлення з урахуванням потреб підприємств – замовників кадрів.</a:t>
            </a:r>
            <a:endParaRPr lang="ru-RU" sz="2500" dirty="0">
              <a:latin typeface="Times New Roman"/>
              <a:ea typeface="Times New Roman"/>
            </a:endParaRPr>
          </a:p>
          <a:p>
            <a:pPr indent="0" algn="just">
              <a:spcAft>
                <a:spcPts val="0"/>
              </a:spcAft>
              <a:buNone/>
              <a:tabLst>
                <a:tab pos="630555" algn="l"/>
              </a:tabLst>
            </a:pPr>
            <a:r>
              <a:rPr lang="uk-UA" sz="2500" dirty="0" smtClean="0">
                <a:latin typeface="Times New Roman"/>
                <a:ea typeface="Calibri"/>
                <a:cs typeface="Calibri"/>
              </a:rPr>
              <a:t>   У </a:t>
            </a:r>
            <a:r>
              <a:rPr lang="uk-UA" sz="2500" dirty="0">
                <a:latin typeface="Times New Roman"/>
                <a:ea typeface="Calibri"/>
                <a:cs typeface="Calibri"/>
              </a:rPr>
              <a:t>зв’язку з дефіцитом бюджетних асигнувань не були передбачені видатки на капітальні та поточні ремонти, оновлення матеріально-технічної бази професійно-технічних навчальних закладів, що унеможливлювало запровадження в навчально-виробничому процесі сучасної техніки та технологій. </a:t>
            </a:r>
            <a:endParaRPr lang="ru-RU" sz="2500" dirty="0">
              <a:latin typeface="Times New Roman"/>
              <a:ea typeface="Times New Roman"/>
            </a:endParaRPr>
          </a:p>
          <a:p>
            <a:pPr indent="0" algn="just">
              <a:spcAft>
                <a:spcPts val="0"/>
              </a:spcAft>
              <a:buNone/>
              <a:tabLst>
                <a:tab pos="630555" algn="l"/>
              </a:tabLst>
            </a:pPr>
            <a:r>
              <a:rPr lang="uk-UA" sz="2500" dirty="0" smtClean="0">
                <a:latin typeface="Times New Roman"/>
                <a:ea typeface="Calibri"/>
                <a:cs typeface="Calibri"/>
              </a:rPr>
              <a:t>   Існує </a:t>
            </a:r>
            <a:r>
              <a:rPr lang="uk-UA" sz="2500" dirty="0">
                <a:latin typeface="Times New Roman"/>
                <a:ea typeface="Calibri"/>
                <a:cs typeface="Calibri"/>
              </a:rPr>
              <a:t>ряд проблем, які впливають на ступінь ефективності професійної орієнтації населення. Т</a:t>
            </a:r>
            <a:r>
              <a:rPr lang="uk-UA" sz="2500" spc="-10" dirty="0">
                <a:latin typeface="Times New Roman"/>
                <a:ea typeface="MS Mincho"/>
                <a:cs typeface="Calibri"/>
              </a:rPr>
              <a:t>акож професійно-технічна освіта не є привабливою в Україні.</a:t>
            </a:r>
            <a:endParaRPr lang="ru-RU" sz="2500" dirty="0">
              <a:latin typeface="Times New Roman"/>
              <a:ea typeface="Times New Roman"/>
            </a:endParaRPr>
          </a:p>
          <a:p>
            <a:pPr indent="0" algn="just">
              <a:spcBef>
                <a:spcPts val="600"/>
              </a:spcBef>
              <a:spcAft>
                <a:spcPts val="0"/>
              </a:spcAft>
              <a:buNone/>
              <a:tabLst>
                <a:tab pos="450215" algn="l"/>
                <a:tab pos="630555" algn="l"/>
              </a:tabLst>
            </a:pPr>
            <a:r>
              <a:rPr lang="uk-UA" sz="2500" b="1" dirty="0">
                <a:latin typeface="Times New Roman"/>
                <a:ea typeface="Calibri"/>
                <a:cs typeface="Calibri"/>
              </a:rPr>
              <a:t>2. Ключові кількісні показники, якими характеризується ситуація </a:t>
            </a:r>
            <a:endParaRPr lang="ru-RU" sz="2500" dirty="0">
              <a:latin typeface="Times New Roman"/>
              <a:ea typeface="Times New Roman"/>
            </a:endParaRPr>
          </a:p>
          <a:p>
            <a:pPr indent="0" algn="just">
              <a:spcAft>
                <a:spcPts val="0"/>
              </a:spcAft>
              <a:buNone/>
              <a:tabLst>
                <a:tab pos="630555" algn="l"/>
              </a:tabLst>
            </a:pPr>
            <a:r>
              <a:rPr lang="uk-UA" sz="2500" dirty="0" smtClean="0">
                <a:latin typeface="Times New Roman"/>
                <a:ea typeface="Calibri"/>
                <a:cs typeface="Calibri"/>
              </a:rPr>
              <a:t>   Станом </a:t>
            </a:r>
            <a:r>
              <a:rPr lang="uk-UA" sz="2500" dirty="0">
                <a:latin typeface="Times New Roman"/>
                <a:ea typeface="Calibri"/>
                <a:cs typeface="Calibri"/>
              </a:rPr>
              <a:t>на 01.09.2016 р. функціонує 809 професійно-технічних навчальних  закладів, що підпорядковані МОН (крім ПТНЗ Донецької та Луганської областей, які розташовані у зоні проведення антитерористичної операції) із загальним контингентом 283 тис. осіб. </a:t>
            </a:r>
            <a:endParaRPr lang="ru-RU" sz="2500" dirty="0">
              <a:latin typeface="Times New Roman"/>
              <a:ea typeface="Times New Roman"/>
            </a:endParaRPr>
          </a:p>
          <a:p>
            <a:pPr indent="0" algn="just">
              <a:spcAft>
                <a:spcPts val="0"/>
              </a:spcAft>
              <a:buNone/>
              <a:tabLst>
                <a:tab pos="630555" algn="l"/>
              </a:tabLst>
            </a:pPr>
            <a:r>
              <a:rPr lang="uk-UA" sz="2500" dirty="0" smtClean="0">
                <a:latin typeface="Times New Roman"/>
                <a:ea typeface="Calibri"/>
                <a:cs typeface="Calibri"/>
              </a:rPr>
              <a:t>   Незважаючи </a:t>
            </a:r>
            <a:r>
              <a:rPr lang="uk-UA" sz="2500" dirty="0">
                <a:latin typeface="Times New Roman"/>
                <a:ea typeface="Calibri"/>
                <a:cs typeface="Calibri"/>
              </a:rPr>
              <a:t>на складну фінансово-економічну ситуацію, що склалася в системі професійно-технічної освіти у 2016 році, показники виконання регіонального замовлення досить стабільні. Загальний відсоток виконання плану регіонального (державного) замовлення становить 93 %  (згідно з планом  прийому 127 тис., зараховано на навчання - 118,5 тис. осіб (із них – 112,5 тис. осіб за регіональним замовленням та 6 тис. осіб за державним замовленням).</a:t>
            </a:r>
            <a:endParaRPr lang="ru-RU" sz="2500" dirty="0">
              <a:latin typeface="Times New Roman"/>
              <a:ea typeface="Times New Roman"/>
            </a:endParaRPr>
          </a:p>
          <a:p>
            <a:pPr indent="0" algn="just">
              <a:spcAft>
                <a:spcPts val="0"/>
              </a:spcAft>
              <a:buNone/>
              <a:tabLst>
                <a:tab pos="540385" algn="l"/>
                <a:tab pos="630555" algn="l"/>
              </a:tabLst>
            </a:pPr>
            <a:r>
              <a:rPr lang="uk-UA" sz="2500" dirty="0" smtClean="0">
                <a:latin typeface="Times New Roman"/>
                <a:ea typeface="Calibri"/>
                <a:cs typeface="Calibri"/>
              </a:rPr>
              <a:t>   Збережено </a:t>
            </a:r>
            <a:r>
              <a:rPr lang="uk-UA" sz="2500" dirty="0">
                <a:latin typeface="Times New Roman"/>
                <a:ea typeface="Calibri"/>
                <a:cs typeface="Calibri"/>
              </a:rPr>
              <a:t>контингент вступників на базі базової загальної середньої освіти - у 2015 році контингент даної категорії становив 53% (65 969 учнів) від загального контингенту вступників, у 2016 р. - 56% (60 040 учнів). </a:t>
            </a:r>
            <a:endParaRPr lang="ru-RU" sz="2500" dirty="0">
              <a:latin typeface="Times New Roman"/>
              <a:ea typeface="Times New Roman"/>
            </a:endParaRPr>
          </a:p>
          <a:p>
            <a:pPr indent="0" algn="just">
              <a:spcAft>
                <a:spcPts val="0"/>
              </a:spcAft>
              <a:buNone/>
              <a:tabLst>
                <a:tab pos="630555" algn="l"/>
              </a:tabLst>
            </a:pPr>
            <a:r>
              <a:rPr lang="uk-UA" sz="2500" dirty="0" smtClean="0">
                <a:latin typeface="Times New Roman"/>
                <a:ea typeface="Calibri"/>
                <a:cs typeface="Calibri"/>
              </a:rPr>
              <a:t>   У </a:t>
            </a:r>
            <a:r>
              <a:rPr lang="uk-UA" sz="2500" dirty="0">
                <a:latin typeface="Times New Roman"/>
                <a:ea typeface="Calibri"/>
                <a:cs typeface="Calibri"/>
              </a:rPr>
              <a:t>2016 році випуск становив 153,2 тис. кваліфікованих робітників, з них: 121,3 тис. учнів та 31,9 тис. слухачів з числа працюючого та незайнятого населення. 4,2 тис. осіб отримали дипломи за освітньо-кваліфікаційним рівнем «молодший спеціаліст», що становить 2,7 % від загального випуску.</a:t>
            </a:r>
            <a:endParaRPr lang="ru-RU" sz="2500" dirty="0">
              <a:latin typeface="Times New Roman"/>
              <a:ea typeface="Times New Roman"/>
            </a:endParaRPr>
          </a:p>
          <a:p>
            <a:pPr indent="0" algn="just">
              <a:spcAft>
                <a:spcPts val="0"/>
              </a:spcAft>
              <a:buNone/>
              <a:tabLst>
                <a:tab pos="630555" algn="l"/>
              </a:tabLst>
            </a:pPr>
            <a:r>
              <a:rPr lang="uk-UA" sz="2500" dirty="0" smtClean="0">
                <a:latin typeface="Times New Roman"/>
                <a:ea typeface="Calibri"/>
                <a:cs typeface="Calibri"/>
              </a:rPr>
              <a:t>   У </a:t>
            </a:r>
            <a:r>
              <a:rPr lang="uk-UA" sz="2500" dirty="0">
                <a:latin typeface="Times New Roman"/>
                <a:ea typeface="Calibri"/>
                <a:cs typeface="Calibri"/>
              </a:rPr>
              <a:t>2015/2016 навчальному році всього працевлаштовані за професією 137,6 тис. осіб, що становить 89,8 %.</a:t>
            </a:r>
            <a:endParaRPr lang="ru-RU" sz="2500" dirty="0">
              <a:latin typeface="Times New Roman"/>
              <a:ea typeface="Times New Roman"/>
            </a:endParaRPr>
          </a:p>
          <a:p>
            <a:pPr indent="0" algn="just">
              <a:spcAft>
                <a:spcPts val="0"/>
              </a:spcAft>
              <a:buNone/>
              <a:tabLst>
                <a:tab pos="630555" algn="l"/>
              </a:tabLst>
            </a:pPr>
            <a:r>
              <a:rPr lang="uk-UA" sz="2500" dirty="0" smtClean="0">
                <a:latin typeface="Times New Roman"/>
                <a:ea typeface="Courier New"/>
                <a:cs typeface="Calibri"/>
              </a:rPr>
              <a:t>   П</a:t>
            </a:r>
            <a:r>
              <a:rPr lang="uk-UA" sz="2500" dirty="0" smtClean="0">
                <a:latin typeface="Times New Roman"/>
                <a:ea typeface="Calibri"/>
                <a:cs typeface="Calibri"/>
              </a:rPr>
              <a:t>родовжується </a:t>
            </a:r>
            <a:r>
              <a:rPr lang="uk-UA" sz="2500" dirty="0">
                <a:latin typeface="Times New Roman"/>
                <a:ea typeface="Calibri"/>
                <a:cs typeface="Calibri"/>
              </a:rPr>
              <a:t>робота щодо осучаснення змісту професійно-технічної освіти. </a:t>
            </a:r>
            <a:r>
              <a:rPr lang="uk-UA" sz="2500" dirty="0">
                <a:latin typeface="Times New Roman"/>
                <a:ea typeface="Courier New"/>
                <a:cs typeface="Calibri"/>
              </a:rPr>
              <a:t>Протягом 2016 року розроблено та затверджено 25 державних стандартів професійно-технічної освіти з конкретних робітничих професій.</a:t>
            </a:r>
            <a:endParaRPr lang="ru-RU" sz="2500" dirty="0">
              <a:latin typeface="Times New Roman"/>
              <a:ea typeface="Times New Roman"/>
            </a:endParaRPr>
          </a:p>
          <a:p>
            <a:pPr indent="0" algn="just">
              <a:spcBef>
                <a:spcPts val="600"/>
              </a:spcBef>
              <a:spcAft>
                <a:spcPts val="0"/>
              </a:spcAft>
              <a:buNone/>
              <a:tabLst>
                <a:tab pos="450215" algn="l"/>
                <a:tab pos="630555" algn="l"/>
              </a:tabLst>
            </a:pPr>
            <a:r>
              <a:rPr lang="uk-UA" sz="2500" b="1" dirty="0">
                <a:latin typeface="Times New Roman"/>
                <a:ea typeface="Calibri"/>
                <a:cs typeface="Calibri"/>
              </a:rPr>
              <a:t>3. Мета, яку ми хочемо досягнути в середньостроковій перспективі і до кінця 2017 року </a:t>
            </a:r>
            <a:endParaRPr lang="ru-RU" sz="2500" dirty="0">
              <a:latin typeface="Times New Roman"/>
              <a:ea typeface="Times New Roman"/>
            </a:endParaRPr>
          </a:p>
          <a:p>
            <a:pPr indent="0" algn="just">
              <a:spcBef>
                <a:spcPts val="600"/>
              </a:spcBef>
              <a:spcAft>
                <a:spcPts val="0"/>
              </a:spcAft>
              <a:buNone/>
              <a:tabLst>
                <a:tab pos="630555" algn="l"/>
              </a:tabLst>
            </a:pPr>
            <a:r>
              <a:rPr lang="uk-UA" sz="2500" dirty="0" smtClean="0">
                <a:latin typeface="Times New Roman"/>
                <a:ea typeface="Calibri"/>
                <a:cs typeface="Calibri"/>
              </a:rPr>
              <a:t>   Модернізація </a:t>
            </a:r>
            <a:r>
              <a:rPr lang="uk-UA" sz="2500" dirty="0">
                <a:latin typeface="Times New Roman"/>
                <a:ea typeface="Calibri"/>
                <a:cs typeface="Calibri"/>
              </a:rPr>
              <a:t>професійно-технічної освіти спрямована на створення сприятливих умов для якісної підготовки конкурентоспроможних робітничих кадрів, які здатні задовольнити вимоги сучасного ринку праці регіону та забезпечити рівний доступ до професійно-технічної освіти</a:t>
            </a:r>
            <a:r>
              <a:rPr lang="uk-UA" sz="2500" dirty="0" smtClean="0">
                <a:latin typeface="Times New Roman"/>
                <a:ea typeface="Calibri"/>
                <a:cs typeface="Calibri"/>
              </a:rPr>
              <a:t>.</a:t>
            </a:r>
            <a:endParaRPr lang="ru-RU" sz="2500" dirty="0">
              <a:latin typeface="Times New Roman"/>
              <a:ea typeface="Times New Roman"/>
            </a:endParaRPr>
          </a:p>
        </p:txBody>
      </p:sp>
    </p:spTree>
    <p:extLst>
      <p:ext uri="{BB962C8B-B14F-4D97-AF65-F5344CB8AC3E}">
        <p14:creationId xmlns:p14="http://schemas.microsoft.com/office/powerpoint/2010/main" xmlns="" val="690091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548680"/>
            <a:ext cx="8568952" cy="5832648"/>
          </a:xfrm>
        </p:spPr>
        <p:txBody>
          <a:bodyPr>
            <a:noAutofit/>
          </a:bodyPr>
          <a:lstStyle/>
          <a:p>
            <a:pPr lvl="0" indent="0" algn="just">
              <a:spcBef>
                <a:spcPts val="600"/>
              </a:spcBef>
              <a:spcAft>
                <a:spcPts val="1000"/>
              </a:spcAft>
              <a:buClr>
                <a:srgbClr val="F14124">
                  <a:lumMod val="75000"/>
                </a:srgbClr>
              </a:buClr>
              <a:buNone/>
              <a:tabLst>
                <a:tab pos="450215" algn="l"/>
                <a:tab pos="630555" algn="l"/>
              </a:tabLst>
            </a:pPr>
            <a:r>
              <a:rPr lang="uk-UA" sz="1200" b="1" dirty="0">
                <a:solidFill>
                  <a:prstClr val="black">
                    <a:lumMod val="75000"/>
                    <a:lumOff val="25000"/>
                  </a:prstClr>
                </a:solidFill>
                <a:latin typeface="Times New Roman"/>
                <a:ea typeface="Calibri"/>
                <a:cs typeface="Calibri"/>
              </a:rPr>
              <a:t>4. Цільові кількісні показники, яких ми маємо досягнути в середньостроковій перспективі і до кінця 2017 року </a:t>
            </a:r>
            <a:endParaRPr lang="ru-RU" sz="1200" dirty="0">
              <a:solidFill>
                <a:prstClr val="black">
                  <a:lumMod val="75000"/>
                  <a:lumOff val="25000"/>
                </a:prstClr>
              </a:solidFill>
              <a:latin typeface="Times New Roman"/>
              <a:ea typeface="Times New Roman"/>
            </a:endParaRPr>
          </a:p>
          <a:p>
            <a:pPr lvl="0" indent="0" algn="just">
              <a:spcAft>
                <a:spcPts val="0"/>
              </a:spcAft>
              <a:buClr>
                <a:srgbClr val="F14124">
                  <a:lumMod val="75000"/>
                </a:srgbClr>
              </a:buClr>
              <a:buNone/>
              <a:tabLst>
                <a:tab pos="630555" algn="l"/>
              </a:tabLst>
            </a:pPr>
            <a:r>
              <a:rPr lang="uk-UA" sz="1200" dirty="0" smtClean="0">
                <a:solidFill>
                  <a:prstClr val="black">
                    <a:lumMod val="75000"/>
                    <a:lumOff val="25000"/>
                  </a:prstClr>
                </a:solidFill>
                <a:latin typeface="Times New Roman"/>
                <a:cs typeface="Calibri"/>
              </a:rPr>
              <a:t>    Модернізація </a:t>
            </a:r>
            <a:r>
              <a:rPr lang="uk-UA" sz="1200" dirty="0">
                <a:solidFill>
                  <a:prstClr val="black">
                    <a:lumMod val="75000"/>
                    <a:lumOff val="25000"/>
                  </a:prstClr>
                </a:solidFill>
                <a:latin typeface="Times New Roman"/>
                <a:cs typeface="Calibri"/>
              </a:rPr>
              <a:t>мережі професійно-технічних навчальних закладів відповідно до потреб економіки держави та регіонального ринку праці</a:t>
            </a:r>
            <a:r>
              <a:rPr lang="uk-UA" sz="1200" dirty="0">
                <a:solidFill>
                  <a:prstClr val="black">
                    <a:lumMod val="75000"/>
                    <a:lumOff val="25000"/>
                  </a:prstClr>
                </a:solidFill>
                <a:latin typeface="Times New Roman"/>
                <a:ea typeface="Calibri"/>
                <a:cs typeface="Calibri"/>
              </a:rPr>
              <a:t>. Щорічно здійснювати реорганізацію закладів професійно-технічної освіти для створення оптимальних умов забезпечення якісної професійної підготовки: 2017 рік – 789 ПТНЗ; 2018 – 779 ПТНЗ; 2019 – 771 ПТНЗ; 2020 – 765 ПТНЗ. Збільшити середній контингент професійно-технічних навчальних закладів: 2017 рік – 400 осіб; 2018 – 450 осіб; 2019 – 475 осіб; 2020 – 500 осіб. </a:t>
            </a:r>
            <a:endParaRPr lang="ru-RU" sz="1200" dirty="0">
              <a:solidFill>
                <a:prstClr val="black">
                  <a:lumMod val="75000"/>
                  <a:lumOff val="25000"/>
                </a:prstClr>
              </a:solidFill>
              <a:latin typeface="Times New Roman"/>
              <a:ea typeface="Times New Roman"/>
            </a:endParaRPr>
          </a:p>
          <a:p>
            <a:pPr lvl="0" indent="0" algn="just">
              <a:spcAft>
                <a:spcPts val="0"/>
              </a:spcAft>
              <a:buClr>
                <a:srgbClr val="F14124">
                  <a:lumMod val="75000"/>
                </a:srgbClr>
              </a:buClr>
              <a:buNone/>
            </a:pPr>
            <a:r>
              <a:rPr lang="uk-UA" sz="1200" dirty="0" smtClean="0">
                <a:solidFill>
                  <a:prstClr val="black">
                    <a:lumMod val="75000"/>
                    <a:lumOff val="25000"/>
                  </a:prstClr>
                </a:solidFill>
                <a:latin typeface="Times New Roman"/>
                <a:ea typeface="Calibri"/>
                <a:cs typeface="Calibri"/>
              </a:rPr>
              <a:t>   Розроблення </a:t>
            </a:r>
            <a:r>
              <a:rPr lang="uk-UA" sz="1200" dirty="0">
                <a:solidFill>
                  <a:prstClr val="black">
                    <a:lumMod val="75000"/>
                    <a:lumOff val="25000"/>
                  </a:prstClr>
                </a:solidFill>
                <a:latin typeface="Times New Roman"/>
                <a:ea typeface="Calibri"/>
                <a:cs typeface="Calibri"/>
              </a:rPr>
              <a:t>та впровадження щорічно 15 державних стандартів з конкретних професій на основі компетентісного підходу.</a:t>
            </a:r>
            <a:endParaRPr lang="ru-RU" sz="1200" dirty="0">
              <a:solidFill>
                <a:prstClr val="black">
                  <a:lumMod val="75000"/>
                  <a:lumOff val="25000"/>
                </a:prstClr>
              </a:solidFill>
              <a:latin typeface="Times New Roman"/>
              <a:ea typeface="Times New Roman"/>
            </a:endParaRPr>
          </a:p>
          <a:p>
            <a:pPr lvl="0" indent="0" algn="just">
              <a:spcAft>
                <a:spcPts val="0"/>
              </a:spcAft>
              <a:buClr>
                <a:srgbClr val="F14124">
                  <a:lumMod val="75000"/>
                </a:srgbClr>
              </a:buClr>
              <a:buNone/>
            </a:pPr>
            <a:r>
              <a:rPr lang="uk-UA" sz="1200" dirty="0" smtClean="0">
                <a:solidFill>
                  <a:prstClr val="black">
                    <a:lumMod val="75000"/>
                    <a:lumOff val="25000"/>
                  </a:prstClr>
                </a:solidFill>
                <a:latin typeface="Times New Roman"/>
                <a:ea typeface="Calibri"/>
                <a:cs typeface="Calibri"/>
              </a:rPr>
              <a:t>   Створення </a:t>
            </a:r>
            <a:r>
              <a:rPr lang="uk-UA" sz="1200" dirty="0">
                <a:solidFill>
                  <a:prstClr val="black">
                    <a:lumMod val="75000"/>
                    <a:lumOff val="25000"/>
                  </a:prstClr>
                </a:solidFill>
                <a:latin typeface="Times New Roman"/>
                <a:ea typeface="Calibri"/>
                <a:cs typeface="Calibri"/>
              </a:rPr>
              <a:t>щорічно 6 сучасних навчально-практичних центрів за галузевим спрямуванням із залученням інвестицій роботодавців. </a:t>
            </a:r>
            <a:endParaRPr lang="ru-RU" sz="1200" dirty="0">
              <a:solidFill>
                <a:prstClr val="black">
                  <a:lumMod val="75000"/>
                  <a:lumOff val="25000"/>
                </a:prstClr>
              </a:solidFill>
              <a:latin typeface="Times New Roman"/>
              <a:ea typeface="Times New Roman"/>
            </a:endParaRPr>
          </a:p>
          <a:p>
            <a:pPr lvl="0" indent="0" algn="just">
              <a:spcAft>
                <a:spcPts val="600"/>
              </a:spcAft>
              <a:buClr>
                <a:srgbClr val="F14124">
                  <a:lumMod val="75000"/>
                </a:srgbClr>
              </a:buClr>
              <a:buNone/>
              <a:tabLst>
                <a:tab pos="450215" algn="l"/>
                <a:tab pos="630555" algn="l"/>
              </a:tabLst>
            </a:pPr>
            <a:r>
              <a:rPr lang="uk-UA" sz="1200" dirty="0" smtClean="0">
                <a:solidFill>
                  <a:prstClr val="black">
                    <a:lumMod val="75000"/>
                    <a:lumOff val="25000"/>
                  </a:prstClr>
                </a:solidFill>
                <a:latin typeface="Times New Roman"/>
                <a:cs typeface="Calibri"/>
              </a:rPr>
              <a:t>    Відновлення </a:t>
            </a:r>
            <a:r>
              <a:rPr lang="uk-UA" sz="1200" dirty="0">
                <a:solidFill>
                  <a:prstClr val="black">
                    <a:lumMod val="75000"/>
                    <a:lumOff val="25000"/>
                  </a:prstClr>
                </a:solidFill>
                <a:latin typeface="Times New Roman"/>
                <a:cs typeface="Calibri"/>
              </a:rPr>
              <a:t>престижності робітничих професій та проведення ефективної профорієнтації населення: щорічно проведення 5 всеукраїнських конкурсів фахової майстерності, 25 регіональних «ярмарок професій», 27 регіональних та всеукраїнських виставок; </a:t>
            </a:r>
            <a:r>
              <a:rPr lang="uk-UA" sz="1200" dirty="0">
                <a:solidFill>
                  <a:prstClr val="black">
                    <a:lumMod val="75000"/>
                    <a:lumOff val="25000"/>
                  </a:prstClr>
                </a:solidFill>
                <a:latin typeface="Times New Roman"/>
                <a:ea typeface="Calibri"/>
                <a:cs typeface="Calibri"/>
              </a:rPr>
              <a:t>участь у міжнародних конкурсах фахової майстерності, зокрема, WorldSkills</a:t>
            </a:r>
            <a:r>
              <a:rPr lang="uk-UA" sz="1200" dirty="0">
                <a:solidFill>
                  <a:prstClr val="black">
                    <a:lumMod val="75000"/>
                    <a:lumOff val="25000"/>
                  </a:prstClr>
                </a:solidFill>
                <a:latin typeface="Times New Roman"/>
                <a:cs typeface="Calibri"/>
              </a:rPr>
              <a:t>. Проведення професійно орієнтованого тестування вступників до ПТНЗ: 2017 – участь 50 ПТНЗ; 2018 – 100 ПТНЗ; 2019 – 250 ПТНЗ; 2020 – 500 ПТНЗ.</a:t>
            </a:r>
            <a:endParaRPr lang="ru-RU" sz="1200" dirty="0">
              <a:solidFill>
                <a:prstClr val="black">
                  <a:lumMod val="75000"/>
                  <a:lumOff val="25000"/>
                </a:prstClr>
              </a:solidFill>
              <a:latin typeface="Times New Roman"/>
              <a:ea typeface="Times New Roman"/>
            </a:endParaRPr>
          </a:p>
          <a:p>
            <a:pPr lvl="0" indent="0" algn="just">
              <a:spcAft>
                <a:spcPts val="600"/>
              </a:spcAft>
              <a:buClr>
                <a:srgbClr val="F14124">
                  <a:lumMod val="75000"/>
                </a:srgbClr>
              </a:buClr>
              <a:buNone/>
              <a:tabLst>
                <a:tab pos="450215" algn="l"/>
                <a:tab pos="630555" algn="l"/>
              </a:tabLst>
            </a:pPr>
            <a:r>
              <a:rPr lang="uk-UA" sz="1200" dirty="0" smtClean="0">
                <a:solidFill>
                  <a:prstClr val="black">
                    <a:lumMod val="75000"/>
                    <a:lumOff val="25000"/>
                  </a:prstClr>
                </a:solidFill>
                <a:latin typeface="Times New Roman"/>
                <a:cs typeface="Calibri"/>
              </a:rPr>
              <a:t>    У </a:t>
            </a:r>
            <a:r>
              <a:rPr lang="uk-UA" sz="1200" dirty="0">
                <a:solidFill>
                  <a:prstClr val="black">
                    <a:lumMod val="75000"/>
                    <a:lumOff val="25000"/>
                  </a:prstClr>
                </a:solidFill>
                <a:latin typeface="Times New Roman"/>
                <a:cs typeface="Calibri"/>
              </a:rPr>
              <a:t>середньостроковій перспективі:</a:t>
            </a:r>
            <a:endParaRPr lang="ru-RU" sz="1200" dirty="0">
              <a:solidFill>
                <a:prstClr val="black">
                  <a:lumMod val="75000"/>
                  <a:lumOff val="25000"/>
                </a:prstClr>
              </a:solidFill>
              <a:latin typeface="Times New Roman"/>
              <a:ea typeface="Times New Roman"/>
            </a:endParaRPr>
          </a:p>
          <a:p>
            <a:pPr lvl="0" indent="0" algn="just">
              <a:spcAft>
                <a:spcPts val="600"/>
              </a:spcAft>
              <a:buClr>
                <a:srgbClr val="F14124">
                  <a:lumMod val="75000"/>
                </a:srgbClr>
              </a:buClr>
              <a:buNone/>
              <a:tabLst>
                <a:tab pos="450215" algn="l"/>
                <a:tab pos="630555" algn="l"/>
              </a:tabLst>
            </a:pPr>
            <a:r>
              <a:rPr lang="uk-UA" sz="1200" dirty="0" smtClean="0">
                <a:solidFill>
                  <a:prstClr val="black">
                    <a:lumMod val="75000"/>
                    <a:lumOff val="25000"/>
                  </a:prstClr>
                </a:solidFill>
                <a:latin typeface="Times New Roman"/>
                <a:cs typeface="Calibri"/>
              </a:rPr>
              <a:t>    - </a:t>
            </a:r>
            <a:r>
              <a:rPr lang="uk-UA" sz="1200" dirty="0">
                <a:solidFill>
                  <a:prstClr val="black">
                    <a:lumMod val="75000"/>
                    <a:lumOff val="25000"/>
                  </a:prstClr>
                </a:solidFill>
                <a:latin typeface="Times New Roman"/>
                <a:cs typeface="Calibri"/>
              </a:rPr>
              <a:t>створення не менше одного модернізованого багатопрофільного центру професійної освіти у кожному регіоні;</a:t>
            </a:r>
            <a:endParaRPr lang="ru-RU" sz="1200" dirty="0">
              <a:solidFill>
                <a:prstClr val="black">
                  <a:lumMod val="75000"/>
                  <a:lumOff val="25000"/>
                </a:prstClr>
              </a:solidFill>
              <a:latin typeface="Times New Roman"/>
              <a:ea typeface="Times New Roman"/>
            </a:endParaRPr>
          </a:p>
          <a:p>
            <a:pPr lvl="0" indent="0" algn="just">
              <a:spcAft>
                <a:spcPts val="600"/>
              </a:spcAft>
              <a:buClr>
                <a:srgbClr val="F14124">
                  <a:lumMod val="75000"/>
                </a:srgbClr>
              </a:buClr>
              <a:buNone/>
              <a:tabLst>
                <a:tab pos="450215" algn="l"/>
                <a:tab pos="630555" algn="l"/>
              </a:tabLst>
            </a:pPr>
            <a:r>
              <a:rPr lang="uk-UA" sz="1200" dirty="0" smtClean="0">
                <a:solidFill>
                  <a:prstClr val="black">
                    <a:lumMod val="75000"/>
                    <a:lumOff val="25000"/>
                  </a:prstClr>
                </a:solidFill>
                <a:latin typeface="Times New Roman"/>
                <a:cs typeface="Calibri"/>
              </a:rPr>
              <a:t>   - </a:t>
            </a:r>
            <a:r>
              <a:rPr lang="uk-UA" sz="1200" dirty="0">
                <a:solidFill>
                  <a:prstClr val="black">
                    <a:lumMod val="75000"/>
                    <a:lumOff val="25000"/>
                  </a:prstClr>
                </a:solidFill>
                <a:latin typeface="Times New Roman"/>
                <a:cs typeface="Calibri"/>
              </a:rPr>
              <a:t>створення цетрів оцінювання професійних кваліфікацій не менше як за п’ятьма професіями загалнодержавного значення. </a:t>
            </a:r>
            <a:endParaRPr lang="ru-RU" sz="1200" dirty="0">
              <a:solidFill>
                <a:prstClr val="black">
                  <a:lumMod val="75000"/>
                  <a:lumOff val="25000"/>
                </a:prstClr>
              </a:solidFill>
              <a:latin typeface="Times New Roman"/>
              <a:ea typeface="Times New Roman"/>
            </a:endParaRPr>
          </a:p>
          <a:p>
            <a:pPr lvl="0" indent="0" algn="just">
              <a:spcBef>
                <a:spcPts val="1200"/>
              </a:spcBef>
              <a:spcAft>
                <a:spcPts val="0"/>
              </a:spcAft>
              <a:buClr>
                <a:srgbClr val="F14124">
                  <a:lumMod val="75000"/>
                </a:srgbClr>
              </a:buClr>
              <a:buNone/>
            </a:pPr>
            <a:r>
              <a:rPr lang="uk-UA" sz="1200" b="1" dirty="0">
                <a:solidFill>
                  <a:prstClr val="black">
                    <a:lumMod val="75000"/>
                    <a:lumOff val="25000"/>
                  </a:prstClr>
                </a:solidFill>
                <a:latin typeface="Times New Roman"/>
                <a:ea typeface="Calibri"/>
                <a:cs typeface="Calibri"/>
              </a:rPr>
              <a:t>5. Відповідність пріоритету Програмі діяльності Кабінету Міністрів України, іншим стратегічним документам, міжнародним зобов’язанням, зокрема Угоді про асоціацію </a:t>
            </a:r>
            <a:endParaRPr lang="ru-RU" sz="1200" dirty="0">
              <a:solidFill>
                <a:prstClr val="black">
                  <a:lumMod val="75000"/>
                  <a:lumOff val="25000"/>
                </a:prstClr>
              </a:solidFill>
              <a:latin typeface="Times New Roman"/>
              <a:ea typeface="Times New Roman"/>
            </a:endParaRPr>
          </a:p>
          <a:p>
            <a:pPr lvl="0" indent="0" algn="just">
              <a:spcBef>
                <a:spcPts val="600"/>
              </a:spcBef>
              <a:spcAft>
                <a:spcPts val="0"/>
              </a:spcAft>
              <a:buClr>
                <a:srgbClr val="F14124">
                  <a:lumMod val="75000"/>
                </a:srgbClr>
              </a:buClr>
              <a:buNone/>
            </a:pPr>
            <a:r>
              <a:rPr lang="uk-UA" sz="1200" spc="-10" dirty="0" smtClean="0">
                <a:solidFill>
                  <a:prstClr val="black">
                    <a:lumMod val="75000"/>
                    <a:lumOff val="25000"/>
                  </a:prstClr>
                </a:solidFill>
                <a:latin typeface="Times New Roman"/>
                <a:ea typeface="MS Mincho"/>
                <a:cs typeface="Calibri"/>
              </a:rPr>
              <a:t>   Відповідно </a:t>
            </a:r>
            <a:r>
              <a:rPr lang="uk-UA" sz="1200" spc="-10" dirty="0">
                <a:solidFill>
                  <a:prstClr val="black">
                    <a:lumMod val="75000"/>
                    <a:lumOff val="25000"/>
                  </a:prstClr>
                </a:solidFill>
                <a:latin typeface="Times New Roman"/>
                <a:ea typeface="MS Mincho"/>
                <a:cs typeface="Calibri"/>
              </a:rPr>
              <a:t>до статті 432 Угоди про асоціацію з ЄС щодо співробітництва в галузі професійно-технічної освіти та навчання;</a:t>
            </a:r>
            <a:r>
              <a:rPr lang="uk-UA" sz="1200" i="1" spc="-10" dirty="0">
                <a:solidFill>
                  <a:prstClr val="black">
                    <a:lumMod val="75000"/>
                    <a:lumOff val="25000"/>
                  </a:prstClr>
                </a:solidFill>
                <a:latin typeface="Times New Roman"/>
                <a:ea typeface="MS Mincho"/>
                <a:cs typeface="Calibri"/>
              </a:rPr>
              <a:t> </a:t>
            </a:r>
            <a:r>
              <a:rPr lang="uk-UA" sz="1200" spc="-10" dirty="0">
                <a:solidFill>
                  <a:prstClr val="black">
                    <a:lumMod val="75000"/>
                    <a:lumOff val="25000"/>
                  </a:prstClr>
                </a:solidFill>
                <a:latin typeface="Times New Roman"/>
                <a:ea typeface="MS Mincho"/>
                <a:cs typeface="Calibri"/>
              </a:rPr>
              <a:t>абзацу третього підрозділу «Освіта, наука, інновації» розділу ХV П</a:t>
            </a:r>
            <a:r>
              <a:rPr lang="uk-UA" sz="1200" dirty="0">
                <a:solidFill>
                  <a:prstClr val="black">
                    <a:lumMod val="75000"/>
                    <a:lumOff val="25000"/>
                  </a:prstClr>
                </a:solidFill>
                <a:latin typeface="Times New Roman"/>
                <a:ea typeface="Calibri"/>
                <a:cs typeface="Calibri"/>
              </a:rPr>
              <a:t>рограми діяльності Кабінету Міністрів України щодо переведення системи підготовки робітничих кадрів на професійні стандарти, розроблені з урахуванням потреб та прогнозування розвитку ринку праці; стимулювання інвестицій роботодавців у матеріально-технічну базу професійно-технічних навчальних закладів, зокрема розроблення та запровадження ефективних програм професійної орієнтації</a:t>
            </a:r>
            <a:r>
              <a:rPr lang="uk-UA" sz="1200" dirty="0" smtClean="0">
                <a:solidFill>
                  <a:prstClr val="black">
                    <a:lumMod val="75000"/>
                    <a:lumOff val="25000"/>
                  </a:prstClr>
                </a:solidFill>
                <a:latin typeface="Times New Roman"/>
                <a:ea typeface="Calibri"/>
                <a:cs typeface="Calibri"/>
              </a:rPr>
              <a:t>.</a:t>
            </a:r>
            <a:endParaRPr lang="ru-RU" sz="1200" dirty="0">
              <a:solidFill>
                <a:prstClr val="black">
                  <a:lumMod val="75000"/>
                  <a:lumOff val="25000"/>
                </a:prstClr>
              </a:solidFill>
              <a:latin typeface="Times New Roman"/>
              <a:ea typeface="Times New Roman"/>
            </a:endParaRPr>
          </a:p>
        </p:txBody>
      </p:sp>
    </p:spTree>
    <p:extLst>
      <p:ext uri="{BB962C8B-B14F-4D97-AF65-F5344CB8AC3E}">
        <p14:creationId xmlns:p14="http://schemas.microsoft.com/office/powerpoint/2010/main" xmlns="" val="389456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404664"/>
            <a:ext cx="8424936" cy="5904656"/>
          </a:xfrm>
        </p:spPr>
        <p:txBody>
          <a:bodyPr/>
          <a:lstStyle/>
          <a:p>
            <a:pPr lvl="0" indent="0" algn="just">
              <a:spcBef>
                <a:spcPts val="400"/>
              </a:spcBef>
              <a:spcAft>
                <a:spcPts val="600"/>
              </a:spcAft>
              <a:buClr>
                <a:srgbClr val="F14124">
                  <a:lumMod val="75000"/>
                </a:srgbClr>
              </a:buClr>
              <a:buNone/>
              <a:tabLst>
                <a:tab pos="630555" algn="l"/>
              </a:tabLst>
            </a:pPr>
            <a:r>
              <a:rPr lang="uk-UA" sz="1200" b="1" dirty="0">
                <a:solidFill>
                  <a:prstClr val="black">
                    <a:lumMod val="75000"/>
                    <a:lumOff val="25000"/>
                  </a:prstClr>
                </a:solidFill>
                <a:latin typeface="Times New Roman"/>
                <a:ea typeface="Calibri"/>
                <a:cs typeface="Calibri"/>
              </a:rPr>
              <a:t>6. Що уже було зроблено в попередній період</a:t>
            </a:r>
            <a:endParaRPr lang="ru-RU" sz="1200" dirty="0">
              <a:solidFill>
                <a:prstClr val="black">
                  <a:lumMod val="75000"/>
                  <a:lumOff val="25000"/>
                </a:prstClr>
              </a:solidFill>
              <a:latin typeface="Times New Roman"/>
              <a:ea typeface="Times New Roman"/>
            </a:endParaRPr>
          </a:p>
          <a:p>
            <a:pPr lvl="0" indent="0" algn="just">
              <a:spcAft>
                <a:spcPts val="0"/>
              </a:spcAft>
              <a:buClr>
                <a:srgbClr val="F14124">
                  <a:lumMod val="75000"/>
                </a:srgbClr>
              </a:buClr>
              <a:buNone/>
            </a:pPr>
            <a:r>
              <a:rPr lang="uk-UA" sz="1200" dirty="0" smtClean="0">
                <a:solidFill>
                  <a:prstClr val="black">
                    <a:lumMod val="75000"/>
                    <a:lumOff val="25000"/>
                  </a:prstClr>
                </a:solidFill>
                <a:latin typeface="Times New Roman"/>
                <a:ea typeface="Calibri"/>
                <a:cs typeface="Calibri"/>
              </a:rPr>
              <a:t>    Міністерством </a:t>
            </a:r>
            <a:r>
              <a:rPr lang="uk-UA" sz="1200" dirty="0">
                <a:solidFill>
                  <a:prstClr val="black">
                    <a:lumMod val="75000"/>
                    <a:lumOff val="25000"/>
                  </a:prstClr>
                </a:solidFill>
                <a:latin typeface="Times New Roman"/>
                <a:ea typeface="Calibri"/>
                <a:cs typeface="Calibri"/>
              </a:rPr>
              <a:t>освіти і науки України розроблено проект Закону України «Про професійну освіту», який зареєстровано у Верховні Раді України за номером 5160-1 від 10.10.2016.</a:t>
            </a:r>
            <a:endParaRPr lang="ru-RU" sz="1200" dirty="0">
              <a:solidFill>
                <a:prstClr val="black">
                  <a:lumMod val="75000"/>
                  <a:lumOff val="25000"/>
                </a:prstClr>
              </a:solidFill>
              <a:latin typeface="Times New Roman"/>
              <a:ea typeface="Times New Roman"/>
            </a:endParaRPr>
          </a:p>
          <a:p>
            <a:pPr lvl="0" indent="0" algn="just">
              <a:spcAft>
                <a:spcPts val="0"/>
              </a:spcAft>
              <a:buClr>
                <a:srgbClr val="F14124">
                  <a:lumMod val="75000"/>
                </a:srgbClr>
              </a:buClr>
              <a:buNone/>
            </a:pPr>
            <a:r>
              <a:rPr lang="uk-UA" sz="1200" dirty="0" smtClean="0">
                <a:solidFill>
                  <a:prstClr val="black">
                    <a:lumMod val="75000"/>
                    <a:lumOff val="25000"/>
                  </a:prstClr>
                </a:solidFill>
                <a:latin typeface="Times New Roman"/>
                <a:ea typeface="Calibri"/>
                <a:cs typeface="Calibri"/>
              </a:rPr>
              <a:t>    Затверджено </a:t>
            </a:r>
            <a:r>
              <a:rPr lang="uk-UA" sz="1200" dirty="0">
                <a:solidFill>
                  <a:prstClr val="black">
                    <a:lumMod val="75000"/>
                    <a:lumOff val="25000"/>
                  </a:prstClr>
                </a:solidFill>
                <a:latin typeface="Times New Roman"/>
                <a:ea typeface="Calibri"/>
                <a:cs typeface="Calibri"/>
              </a:rPr>
              <a:t>регіональні плани розвитку професійно-технічної освіти у 22 областях та м. Києві (крім Одеської та Луганської областей). Протягом 2016 року видано 18 наказів МОН щодо припинення 36 ПТНЗ шляхом приєднання до більш потужних закладів, зміни типу та назви 13 профтехучилищ. Ліквідовано 2 навчальні центри при установах виконання покарань.</a:t>
            </a:r>
            <a:endParaRPr lang="ru-RU" sz="1200" dirty="0">
              <a:solidFill>
                <a:prstClr val="black">
                  <a:lumMod val="75000"/>
                  <a:lumOff val="25000"/>
                </a:prstClr>
              </a:solidFill>
              <a:latin typeface="Times New Roman"/>
              <a:ea typeface="Times New Roman"/>
            </a:endParaRPr>
          </a:p>
          <a:p>
            <a:pPr lvl="0" indent="0" algn="just">
              <a:spcBef>
                <a:spcPts val="25"/>
              </a:spcBef>
              <a:spcAft>
                <a:spcPts val="0"/>
              </a:spcAft>
              <a:buClr>
                <a:srgbClr val="F14124">
                  <a:lumMod val="75000"/>
                </a:srgbClr>
              </a:buClr>
              <a:buNone/>
            </a:pPr>
            <a:r>
              <a:rPr lang="uk-UA" sz="1200" dirty="0" smtClean="0">
                <a:solidFill>
                  <a:prstClr val="black">
                    <a:lumMod val="75000"/>
                    <a:lumOff val="25000"/>
                  </a:prstClr>
                </a:solidFill>
                <a:latin typeface="Times New Roman"/>
                <a:ea typeface="Calibri"/>
                <a:cs typeface="Calibri"/>
              </a:rPr>
              <a:t>   Створено </a:t>
            </a:r>
            <a:r>
              <a:rPr lang="uk-UA" sz="1200" dirty="0">
                <a:solidFill>
                  <a:prstClr val="black">
                    <a:lumMod val="75000"/>
                    <a:lumOff val="25000"/>
                  </a:prstClr>
                </a:solidFill>
                <a:latin typeface="Times New Roman"/>
                <a:ea typeface="Calibri"/>
                <a:cs typeface="Calibri"/>
              </a:rPr>
              <a:t>регіональні ради професійної освіти у 23 регіонах, окрім Донецької та Одеської областей.</a:t>
            </a:r>
            <a:endParaRPr lang="ru-RU" sz="1200" dirty="0">
              <a:solidFill>
                <a:prstClr val="black">
                  <a:lumMod val="75000"/>
                  <a:lumOff val="25000"/>
                </a:prstClr>
              </a:solidFill>
              <a:latin typeface="Times New Roman"/>
              <a:ea typeface="Times New Roman"/>
            </a:endParaRPr>
          </a:p>
          <a:p>
            <a:pPr lvl="0" indent="0" algn="just">
              <a:spcBef>
                <a:spcPts val="25"/>
              </a:spcBef>
              <a:spcAft>
                <a:spcPts val="0"/>
              </a:spcAft>
              <a:buClr>
                <a:srgbClr val="F14124">
                  <a:lumMod val="75000"/>
                </a:srgbClr>
              </a:buClr>
              <a:buNone/>
            </a:pPr>
            <a:r>
              <a:rPr lang="uk-UA" sz="1200" dirty="0" smtClean="0">
                <a:solidFill>
                  <a:prstClr val="black">
                    <a:lumMod val="75000"/>
                    <a:lumOff val="25000"/>
                  </a:prstClr>
                </a:solidFill>
                <a:latin typeface="Times New Roman"/>
                <a:ea typeface="Calibri"/>
                <a:cs typeface="Calibri"/>
              </a:rPr>
              <a:t>   Міністерством </a:t>
            </a:r>
            <a:r>
              <a:rPr lang="uk-UA" sz="1200" dirty="0">
                <a:solidFill>
                  <a:prstClr val="black">
                    <a:lumMod val="75000"/>
                    <a:lumOff val="25000"/>
                  </a:prstClr>
                </a:solidFill>
                <a:latin typeface="Times New Roman"/>
                <a:ea typeface="Calibri"/>
                <a:cs typeface="Calibri"/>
              </a:rPr>
              <a:t>фінансів за поданням МОН підготовлено проект Закону України «Про внесення змін до Бюджетного кодексу України» (від 15.09.2016 № 5131), яким передбачено внесення змін до статей 89 та 90, що надає можливість здійснювати видатки на професійно-технічну освіту на умовах регіонального замовлення.</a:t>
            </a:r>
            <a:endParaRPr lang="ru-RU" sz="1200" dirty="0">
              <a:solidFill>
                <a:prstClr val="black">
                  <a:lumMod val="75000"/>
                  <a:lumOff val="25000"/>
                </a:prstClr>
              </a:solidFill>
              <a:latin typeface="Times New Roman"/>
              <a:ea typeface="Times New Roman"/>
            </a:endParaRPr>
          </a:p>
          <a:p>
            <a:pPr lvl="0" indent="0" algn="just">
              <a:spcBef>
                <a:spcPts val="25"/>
              </a:spcBef>
              <a:spcAft>
                <a:spcPts val="0"/>
              </a:spcAft>
              <a:buClr>
                <a:srgbClr val="F14124">
                  <a:lumMod val="75000"/>
                </a:srgbClr>
              </a:buClr>
              <a:buNone/>
            </a:pPr>
            <a:r>
              <a:rPr lang="uk-UA" sz="1200" dirty="0" smtClean="0">
                <a:solidFill>
                  <a:prstClr val="black">
                    <a:lumMod val="75000"/>
                    <a:lumOff val="25000"/>
                  </a:prstClr>
                </a:solidFill>
                <a:latin typeface="Times New Roman"/>
                <a:ea typeface="Calibri"/>
                <a:cs typeface="Calibri"/>
              </a:rPr>
              <a:t>    Підготовлено </a:t>
            </a:r>
            <a:r>
              <a:rPr lang="uk-UA" sz="1200" dirty="0">
                <a:solidFill>
                  <a:prstClr val="black">
                    <a:lumMod val="75000"/>
                    <a:lumOff val="25000"/>
                  </a:prstClr>
                </a:solidFill>
                <a:latin typeface="Times New Roman"/>
                <a:ea typeface="Calibri"/>
                <a:cs typeface="Calibri"/>
              </a:rPr>
              <a:t>проект Закону України «Про внесення змін до деяких Законів України щодо регіонального замовлення на підготовку кадрів, фахівців» (внесення змін до Законів України «Про освіту», «Про професійно-технічну освіту») та проект розпорядження Кабінету Міністрів України «Про схвалення методичних рекомендацій щодо формування регіонального замовлення на підготовку робітничих кадрів, фахівців».</a:t>
            </a:r>
            <a:endParaRPr lang="ru-RU" sz="1200" dirty="0">
              <a:solidFill>
                <a:prstClr val="black">
                  <a:lumMod val="75000"/>
                  <a:lumOff val="25000"/>
                </a:prstClr>
              </a:solidFill>
              <a:latin typeface="Times New Roman"/>
              <a:ea typeface="Times New Roman"/>
            </a:endParaRPr>
          </a:p>
          <a:p>
            <a:pPr lvl="0" indent="0" algn="just">
              <a:spcBef>
                <a:spcPts val="25"/>
              </a:spcBef>
              <a:spcAft>
                <a:spcPts val="0"/>
              </a:spcAft>
              <a:buClr>
                <a:srgbClr val="F14124">
                  <a:lumMod val="75000"/>
                </a:srgbClr>
              </a:buClr>
              <a:buNone/>
            </a:pPr>
            <a:r>
              <a:rPr lang="uk-UA" sz="1200" dirty="0" smtClean="0">
                <a:solidFill>
                  <a:prstClr val="black">
                    <a:lumMod val="75000"/>
                    <a:lumOff val="25000"/>
                  </a:prstClr>
                </a:solidFill>
                <a:latin typeface="Times New Roman"/>
                <a:ea typeface="Calibri"/>
                <a:cs typeface="Calibri"/>
              </a:rPr>
              <a:t>   Прийнято </a:t>
            </a:r>
            <a:r>
              <a:rPr lang="uk-UA" sz="1200" dirty="0">
                <a:solidFill>
                  <a:prstClr val="black">
                    <a:lumMod val="75000"/>
                    <a:lumOff val="25000"/>
                  </a:prstClr>
                </a:solidFill>
                <a:latin typeface="Times New Roman"/>
                <a:ea typeface="Calibri"/>
                <a:cs typeface="Calibri"/>
              </a:rPr>
              <a:t>постанову Кабінету Міністрів України від 16.11.2016 р. № 818 «Про затвердження Переліку професій загальнодержавного значення, підготовка за якими здійснюється за кошти державного бюджету», до якого включено 19 професій.</a:t>
            </a:r>
            <a:endParaRPr lang="ru-RU" sz="1200" dirty="0">
              <a:solidFill>
                <a:prstClr val="black">
                  <a:lumMod val="75000"/>
                  <a:lumOff val="25000"/>
                </a:prstClr>
              </a:solidFill>
              <a:latin typeface="Times New Roman"/>
              <a:ea typeface="Times New Roman"/>
            </a:endParaRPr>
          </a:p>
          <a:p>
            <a:pPr lvl="0" indent="0" algn="just">
              <a:spcBef>
                <a:spcPts val="25"/>
              </a:spcBef>
              <a:spcAft>
                <a:spcPts val="0"/>
              </a:spcAft>
              <a:buClr>
                <a:srgbClr val="F14124">
                  <a:lumMod val="75000"/>
                </a:srgbClr>
              </a:buClr>
              <a:buNone/>
            </a:pPr>
            <a:r>
              <a:rPr lang="uk-UA" sz="1200" dirty="0" smtClean="0">
                <a:solidFill>
                  <a:prstClr val="black">
                    <a:lumMod val="75000"/>
                    <a:lumOff val="25000"/>
                  </a:prstClr>
                </a:solidFill>
                <a:latin typeface="Times New Roman"/>
                <a:ea typeface="Calibri"/>
                <a:cs typeface="Calibri"/>
              </a:rPr>
              <a:t>   Реалізовано </a:t>
            </a:r>
            <a:r>
              <a:rPr lang="uk-UA" sz="1200" dirty="0">
                <a:solidFill>
                  <a:prstClr val="black">
                    <a:lumMod val="75000"/>
                    <a:lumOff val="25000"/>
                  </a:prstClr>
                </a:solidFill>
                <a:latin typeface="Times New Roman"/>
                <a:ea typeface="Calibri"/>
                <a:cs typeface="Calibri"/>
              </a:rPr>
              <a:t>пілотний проект щодо створення 25 навчально-практичних центрів галузевого спрямування на базі професійно-технічних навчальних закладів з професій: «Тракторист-машиніст сільськогосподарського виробництва», «Монтажник санітарно-технічних систем та устаткування», «Швачка. Кравець. Закрійник»). Для придбання сучасного обладнання, устаткування, інструменту для забезпечення роботи зазначених навчально-практичних центрів передбачено 50 млн. грн. Затверджено стандарти з визначених професій.</a:t>
            </a:r>
            <a:endParaRPr lang="ru-RU" sz="1200" dirty="0">
              <a:solidFill>
                <a:prstClr val="black">
                  <a:lumMod val="75000"/>
                  <a:lumOff val="25000"/>
                </a:prstClr>
              </a:solidFill>
              <a:latin typeface="Times New Roman"/>
              <a:ea typeface="Times New Roman"/>
            </a:endParaRPr>
          </a:p>
          <a:p>
            <a:pPr lvl="0" indent="0" algn="just">
              <a:spcBef>
                <a:spcPts val="25"/>
              </a:spcBef>
              <a:spcAft>
                <a:spcPts val="0"/>
              </a:spcAft>
              <a:buClr>
                <a:srgbClr val="F14124">
                  <a:lumMod val="75000"/>
                </a:srgbClr>
              </a:buClr>
              <a:buNone/>
              <a:tabLst>
                <a:tab pos="540385" algn="l"/>
              </a:tabLst>
            </a:pPr>
            <a:r>
              <a:rPr lang="uk-UA" sz="1200" dirty="0" smtClean="0">
                <a:solidFill>
                  <a:prstClr val="black">
                    <a:lumMod val="75000"/>
                    <a:lumOff val="25000"/>
                  </a:prstClr>
                </a:solidFill>
                <a:latin typeface="Times New Roman"/>
                <a:ea typeface="Calibri"/>
                <a:cs typeface="Calibri"/>
              </a:rPr>
              <a:t>   Створюються </a:t>
            </a:r>
            <a:r>
              <a:rPr lang="uk-UA" sz="1200" dirty="0">
                <a:solidFill>
                  <a:prstClr val="black">
                    <a:lumMod val="75000"/>
                    <a:lumOff val="25000"/>
                  </a:prstClr>
                </a:solidFill>
                <a:latin typeface="Times New Roman"/>
                <a:ea typeface="Calibri"/>
                <a:cs typeface="Calibri"/>
              </a:rPr>
              <a:t>навчально-практичні центри за галузевим спрямуванням. </a:t>
            </a:r>
            <a:endParaRPr lang="ru-RU" sz="1200" dirty="0">
              <a:solidFill>
                <a:prstClr val="black">
                  <a:lumMod val="75000"/>
                  <a:lumOff val="25000"/>
                </a:prstClr>
              </a:solidFill>
              <a:latin typeface="Times New Roman"/>
              <a:ea typeface="Times New Roman"/>
            </a:endParaRPr>
          </a:p>
          <a:p>
            <a:pPr lvl="0" indent="0" algn="just">
              <a:spcBef>
                <a:spcPts val="400"/>
              </a:spcBef>
              <a:spcAft>
                <a:spcPts val="600"/>
              </a:spcAft>
              <a:buClr>
                <a:srgbClr val="F14124">
                  <a:lumMod val="75000"/>
                </a:srgbClr>
              </a:buClr>
              <a:buNone/>
              <a:tabLst>
                <a:tab pos="630555" algn="l"/>
              </a:tabLst>
            </a:pPr>
            <a:r>
              <a:rPr lang="uk-UA" sz="1200" b="1" dirty="0">
                <a:solidFill>
                  <a:prstClr val="black">
                    <a:lumMod val="75000"/>
                    <a:lumOff val="25000"/>
                  </a:prstClr>
                </a:solidFill>
                <a:latin typeface="Times New Roman"/>
                <a:ea typeface="Calibri"/>
                <a:cs typeface="Calibri"/>
              </a:rPr>
              <a:t>7. Суть підходу, який пропонується реалізувати в середньостроковій перспективі </a:t>
            </a:r>
            <a:endParaRPr lang="ru-RU" sz="1200" dirty="0">
              <a:solidFill>
                <a:prstClr val="black">
                  <a:lumMod val="75000"/>
                  <a:lumOff val="25000"/>
                </a:prstClr>
              </a:solidFill>
              <a:latin typeface="Times New Roman"/>
              <a:ea typeface="Times New Roman"/>
            </a:endParaRPr>
          </a:p>
          <a:p>
            <a:pPr lvl="0" indent="0" algn="just">
              <a:spcAft>
                <a:spcPts val="600"/>
              </a:spcAft>
              <a:buClr>
                <a:srgbClr val="F14124">
                  <a:lumMod val="75000"/>
                </a:srgbClr>
              </a:buClr>
              <a:buNone/>
            </a:pPr>
            <a:r>
              <a:rPr lang="uk-UA" sz="1200" dirty="0" smtClean="0">
                <a:solidFill>
                  <a:prstClr val="black">
                    <a:lumMod val="75000"/>
                    <a:lumOff val="25000"/>
                  </a:prstClr>
                </a:solidFill>
                <a:latin typeface="Times New Roman"/>
                <a:ea typeface="Calibri"/>
                <a:cs typeface="Calibri"/>
              </a:rPr>
              <a:t>   Створення </a:t>
            </a:r>
            <a:r>
              <a:rPr lang="uk-UA" sz="1200" dirty="0">
                <a:solidFill>
                  <a:prstClr val="black">
                    <a:lumMod val="75000"/>
                    <a:lumOff val="25000"/>
                  </a:prstClr>
                </a:solidFill>
                <a:latin typeface="Times New Roman"/>
                <a:ea typeface="Calibri"/>
                <a:cs typeface="Calibri"/>
              </a:rPr>
              <a:t>сприятливих умов для якісної підготовки робітничих кадрів згідно з пріоритетами державної політики, орієнтованої на задоволення потреб особистості, суспільства і держави.</a:t>
            </a:r>
            <a:endParaRPr lang="ru-RU" sz="1200" dirty="0">
              <a:solidFill>
                <a:prstClr val="black">
                  <a:lumMod val="75000"/>
                  <a:lumOff val="25000"/>
                </a:prstClr>
              </a:solidFill>
              <a:latin typeface="Times New Roman"/>
              <a:ea typeface="Times New Roman"/>
            </a:endParaRPr>
          </a:p>
          <a:p>
            <a:pPr lvl="0" indent="0" algn="just">
              <a:spcAft>
                <a:spcPts val="0"/>
              </a:spcAft>
              <a:buClr>
                <a:srgbClr val="F14124">
                  <a:lumMod val="75000"/>
                </a:srgbClr>
              </a:buClr>
              <a:buNone/>
            </a:pPr>
            <a:r>
              <a:rPr lang="uk-UA" sz="1200" dirty="0" smtClean="0">
                <a:solidFill>
                  <a:prstClr val="black">
                    <a:lumMod val="75000"/>
                    <a:lumOff val="25000"/>
                  </a:prstClr>
                </a:solidFill>
                <a:latin typeface="Times New Roman"/>
                <a:ea typeface="Calibri"/>
                <a:cs typeface="Calibri"/>
              </a:rPr>
              <a:t>   Модернізація </a:t>
            </a:r>
            <a:r>
              <a:rPr lang="uk-UA" sz="1200" dirty="0">
                <a:solidFill>
                  <a:prstClr val="black">
                    <a:lumMod val="75000"/>
                    <a:lumOff val="25000"/>
                  </a:prstClr>
                </a:solidFill>
                <a:latin typeface="Times New Roman"/>
                <a:ea typeface="Calibri"/>
                <a:cs typeface="Calibri"/>
              </a:rPr>
              <a:t>законодавчих стандартів та принципів освіти і навчання у відповідності до Європейської політики навчання впродовж життя.</a:t>
            </a:r>
            <a:endParaRPr lang="ru-RU" sz="1200" dirty="0">
              <a:solidFill>
                <a:prstClr val="black">
                  <a:lumMod val="75000"/>
                  <a:lumOff val="25000"/>
                </a:prstClr>
              </a:solidFill>
              <a:latin typeface="Times New Roman"/>
              <a:ea typeface="Times New Roman"/>
            </a:endParaRPr>
          </a:p>
          <a:p>
            <a:pPr marL="45720" lvl="0" indent="0">
              <a:buClr>
                <a:srgbClr val="F14124">
                  <a:lumMod val="75000"/>
                </a:srgbClr>
              </a:buClr>
              <a:buNone/>
            </a:pPr>
            <a:endParaRPr lang="ru-RU" sz="1200" dirty="0">
              <a:solidFill>
                <a:prstClr val="black">
                  <a:lumMod val="75000"/>
                  <a:lumOff val="25000"/>
                </a:prstClr>
              </a:solidFill>
            </a:endParaRPr>
          </a:p>
          <a:p>
            <a:pPr marL="45720" indent="0">
              <a:buNone/>
            </a:pPr>
            <a:endParaRPr lang="ru-RU" dirty="0"/>
          </a:p>
        </p:txBody>
      </p:sp>
    </p:spTree>
    <p:extLst>
      <p:ext uri="{BB962C8B-B14F-4D97-AF65-F5344CB8AC3E}">
        <p14:creationId xmlns:p14="http://schemas.microsoft.com/office/powerpoint/2010/main" xmlns="" val="3918111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20"/>
            <a:ext cx="7992888" cy="5649808"/>
          </a:xfrm>
        </p:spPr>
        <p:txBody>
          <a:bodyPr>
            <a:normAutofit/>
          </a:bodyPr>
          <a:lstStyle/>
          <a:p>
            <a:pPr marL="0" lvl="0" indent="180975" algn="ctr" fontAlgn="base">
              <a:spcBef>
                <a:spcPct val="0"/>
              </a:spcBef>
              <a:spcAft>
                <a:spcPct val="0"/>
              </a:spcAft>
              <a:buClrTx/>
              <a:buSzTx/>
              <a:buNone/>
              <a:tabLst>
                <a:tab pos="450850" algn="l"/>
                <a:tab pos="630238" algn="l"/>
              </a:tabLst>
            </a:pPr>
            <a:r>
              <a:rPr lang="uk-UA" altLang="ru-RU" sz="2000" b="1" dirty="0">
                <a:solidFill>
                  <a:prstClr val="black"/>
                </a:solidFill>
                <a:latin typeface="Times New Roman" panose="02020603050405020304" pitchFamily="18" charset="0"/>
                <a:ea typeface="Calibri" pitchFamily="34" charset="0"/>
                <a:cs typeface="Times New Roman" panose="02020603050405020304" pitchFamily="18" charset="0"/>
              </a:rPr>
              <a:t>8. Послідовність кроків, які планується зробити у 2017 році</a:t>
            </a:r>
            <a:endParaRPr lang="uk-UA" altLang="ru-RU" sz="2000" dirty="0">
              <a:solidFill>
                <a:prstClr val="black"/>
              </a:solidFill>
              <a:latin typeface="Times New Roman" panose="02020603050405020304" pitchFamily="18" charset="0"/>
              <a:cs typeface="Times New Roman" panose="02020603050405020304" pitchFamily="18" charset="0"/>
            </a:endParaRPr>
          </a:p>
          <a:p>
            <a:pPr marL="45720" indent="0">
              <a:buNone/>
            </a:pPr>
            <a:r>
              <a:rPr lang="ru-RU" sz="2000" dirty="0" smtClean="0">
                <a:latin typeface="Times New Roman"/>
                <a:ea typeface="Calibri"/>
                <a:cs typeface="Calibri"/>
              </a:rPr>
              <a:t>         </a:t>
            </a:r>
            <a:r>
              <a:rPr lang="ru-RU" sz="1800" dirty="0" smtClean="0">
                <a:latin typeface="Times New Roman"/>
                <a:ea typeface="Calibri"/>
                <a:cs typeface="Calibri"/>
              </a:rPr>
              <a:t>1</a:t>
            </a:r>
            <a:r>
              <a:rPr lang="uk-UA" sz="1800" dirty="0">
                <a:latin typeface="Times New Roman"/>
                <a:ea typeface="Calibri"/>
                <a:cs typeface="Calibri"/>
              </a:rPr>
              <a:t>. Супроводження до прийняття Верховною Радою України </a:t>
            </a:r>
            <a:r>
              <a:rPr lang="uk-UA" sz="1800" dirty="0" smtClean="0">
                <a:latin typeface="Times New Roman"/>
                <a:ea typeface="Calibri"/>
                <a:cs typeface="Calibri"/>
              </a:rPr>
              <a:t>    </a:t>
            </a:r>
          </a:p>
          <a:p>
            <a:pPr marL="45720" indent="0">
              <a:buNone/>
            </a:pPr>
            <a:r>
              <a:rPr lang="uk-UA" sz="1800" dirty="0">
                <a:latin typeface="Times New Roman"/>
                <a:ea typeface="Calibri"/>
                <a:cs typeface="Calibri"/>
              </a:rPr>
              <a:t> </a:t>
            </a:r>
            <a:r>
              <a:rPr lang="uk-UA" sz="1800" dirty="0" smtClean="0">
                <a:latin typeface="Times New Roman"/>
                <a:ea typeface="Calibri"/>
                <a:cs typeface="Calibri"/>
              </a:rPr>
              <a:t>             законопроекту </a:t>
            </a:r>
            <a:r>
              <a:rPr lang="uk-UA" sz="1800" dirty="0">
                <a:latin typeface="Times New Roman"/>
                <a:ea typeface="Calibri"/>
                <a:cs typeface="Calibri"/>
              </a:rPr>
              <a:t>«Про професійну освіту»</a:t>
            </a:r>
            <a:endParaRPr lang="ru-RU" sz="1800" dirty="0"/>
          </a:p>
        </p:txBody>
      </p:sp>
      <p:sp>
        <p:nvSpPr>
          <p:cNvPr id="5" name="Прямоугольник 4"/>
          <p:cNvSpPr/>
          <p:nvPr/>
        </p:nvSpPr>
        <p:spPr>
          <a:xfrm>
            <a:off x="1260052" y="1988840"/>
            <a:ext cx="6768752" cy="369332"/>
          </a:xfrm>
          <a:prstGeom prst="rect">
            <a:avLst/>
          </a:prstGeom>
        </p:spPr>
        <p:txBody>
          <a:bodyPr wrap="square">
            <a:spAutoFit/>
          </a:bodyPr>
          <a:lstStyle/>
          <a:p>
            <a:r>
              <a:rPr lang="uk-UA" dirty="0">
                <a:latin typeface="Times New Roman"/>
                <a:ea typeface="Calibri"/>
                <a:cs typeface="Calibri"/>
              </a:rPr>
              <a:t>2. Модернізація мережі професійно-технічних навчальних закладів</a:t>
            </a:r>
            <a:endParaRPr lang="ru-RU" dirty="0"/>
          </a:p>
        </p:txBody>
      </p:sp>
      <p:sp>
        <p:nvSpPr>
          <p:cNvPr id="6" name="Прямоугольник 5"/>
          <p:cNvSpPr/>
          <p:nvPr/>
        </p:nvSpPr>
        <p:spPr>
          <a:xfrm>
            <a:off x="1259632" y="2636912"/>
            <a:ext cx="6696744" cy="646331"/>
          </a:xfrm>
          <a:prstGeom prst="rect">
            <a:avLst/>
          </a:prstGeom>
        </p:spPr>
        <p:txBody>
          <a:bodyPr wrap="square">
            <a:spAutoFit/>
          </a:bodyPr>
          <a:lstStyle/>
          <a:p>
            <a:r>
              <a:rPr lang="uk-UA" dirty="0">
                <a:latin typeface="Times New Roman"/>
                <a:ea typeface="Calibri"/>
                <a:cs typeface="Calibri"/>
              </a:rPr>
              <a:t>3. Впровадження проектів державно-приватного партнерства у сфері освіти</a:t>
            </a:r>
            <a:endParaRPr lang="ru-RU" dirty="0"/>
          </a:p>
        </p:txBody>
      </p:sp>
      <p:sp>
        <p:nvSpPr>
          <p:cNvPr id="7" name="Прямоугольник 6"/>
          <p:cNvSpPr/>
          <p:nvPr/>
        </p:nvSpPr>
        <p:spPr>
          <a:xfrm>
            <a:off x="1259632" y="3429000"/>
            <a:ext cx="6768752" cy="646331"/>
          </a:xfrm>
          <a:prstGeom prst="rect">
            <a:avLst/>
          </a:prstGeom>
        </p:spPr>
        <p:txBody>
          <a:bodyPr wrap="square">
            <a:spAutoFit/>
          </a:bodyPr>
          <a:lstStyle/>
          <a:p>
            <a:r>
              <a:rPr lang="uk-UA" dirty="0">
                <a:latin typeface="Times New Roman"/>
                <a:ea typeface="Calibri"/>
                <a:cs typeface="Calibri"/>
              </a:rPr>
              <a:t>4. Нормативно – правове забезпечення формування регіонального замовлення на підготовку робітничих кадрів</a:t>
            </a:r>
            <a:endParaRPr lang="ru-RU" dirty="0"/>
          </a:p>
        </p:txBody>
      </p:sp>
      <p:sp>
        <p:nvSpPr>
          <p:cNvPr id="8" name="Прямоугольник 7"/>
          <p:cNvSpPr/>
          <p:nvPr/>
        </p:nvSpPr>
        <p:spPr>
          <a:xfrm>
            <a:off x="1259632" y="4437112"/>
            <a:ext cx="6912768" cy="646331"/>
          </a:xfrm>
          <a:prstGeom prst="rect">
            <a:avLst/>
          </a:prstGeom>
        </p:spPr>
        <p:txBody>
          <a:bodyPr wrap="square">
            <a:spAutoFit/>
          </a:bodyPr>
          <a:lstStyle/>
          <a:p>
            <a:r>
              <a:rPr lang="uk-UA" dirty="0">
                <a:latin typeface="Times New Roman"/>
                <a:ea typeface="Calibri"/>
                <a:cs typeface="Calibri"/>
              </a:rPr>
              <a:t>5. Оновлення змісту та поліпшення якості професійно-технічної освіти</a:t>
            </a:r>
            <a:endParaRPr lang="ru-RU" dirty="0"/>
          </a:p>
        </p:txBody>
      </p:sp>
      <p:sp>
        <p:nvSpPr>
          <p:cNvPr id="9" name="Прямоугольник 8"/>
          <p:cNvSpPr/>
          <p:nvPr/>
        </p:nvSpPr>
        <p:spPr>
          <a:xfrm>
            <a:off x="1259632" y="5229200"/>
            <a:ext cx="6912768" cy="646331"/>
          </a:xfrm>
          <a:prstGeom prst="rect">
            <a:avLst/>
          </a:prstGeom>
        </p:spPr>
        <p:txBody>
          <a:bodyPr wrap="square">
            <a:spAutoFit/>
          </a:bodyPr>
          <a:lstStyle/>
          <a:p>
            <a:r>
              <a:rPr lang="uk-UA" dirty="0">
                <a:latin typeface="Times New Roman"/>
                <a:ea typeface="Calibri"/>
                <a:cs typeface="Calibri"/>
              </a:rPr>
              <a:t>6. Запровадження ефективних програм професійної орієнтації молоді </a:t>
            </a:r>
            <a:endParaRPr lang="ru-RU" dirty="0"/>
          </a:p>
        </p:txBody>
      </p:sp>
    </p:spTree>
    <p:extLst>
      <p:ext uri="{BB962C8B-B14F-4D97-AF65-F5344CB8AC3E}">
        <p14:creationId xmlns:p14="http://schemas.microsoft.com/office/powerpoint/2010/main" xmlns="" val="2714764588"/>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179</TotalTime>
  <Words>1337</Words>
  <Application>Microsoft Office PowerPoint</Application>
  <PresentationFormat>Экран (4:3)</PresentationFormat>
  <Paragraphs>74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Воздушный поток</vt:lpstr>
      <vt:lpstr>Інформація про роботу Громадської організації “Всеукраїнська асоціація працівників професійно-технічної освіти”    у 2016 році  та перспективи модернізації професійно-технічної освіти   </vt:lpstr>
      <vt:lpstr>Слайд 2</vt:lpstr>
      <vt:lpstr> Директор департаменту професійної освіти М.С.Кучинський презентував розділ 8 «Модернізація професійно-технічної освіти» CЕРЕДНЬОСТРОКОВИЙ  ПЛАН ПРІОРИТЕТНИХ ДІЙ УРЯДУ ДО 2020 року.</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ХПЛШХВ</cp:lastModifiedBy>
  <cp:revision>12</cp:revision>
  <dcterms:modified xsi:type="dcterms:W3CDTF">2017-01-24T06:06:47Z</dcterms:modified>
</cp:coreProperties>
</file>