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8" r:id="rId15"/>
    <p:sldId id="270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5A9D-4742-4935-87B3-7AAF29425DD1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F6AA-7C5C-44FD-BE64-5AC5BF98F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8CB6-68DC-4983-9543-DFB6214E4247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42DB-C4C7-4016-AFF8-413200CFD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06AB-D389-46DE-8295-0E55648089F8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1451-A4A3-4B5E-ABB3-99769C6A8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04C3-D0B6-40D3-9542-23340FDAE8F8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18C7-C79C-447D-8C30-79CDE8F0B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E8F7-12AF-4CFE-9029-E76EC771C745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3B30-307E-45DC-B10A-3042FBE9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D482-9610-4EED-B487-B374657D9D67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9073-BBB6-4DFC-BD06-627A4D64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898E-8803-4BBE-9A11-109DF0A39DCB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3CC9-9963-461A-B47D-0D44D536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A03-C320-498E-BAF4-6AE8135C5B53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00F8-029A-4F5C-AB48-72E086880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FA7D-7E97-4542-B861-83DB06E30B66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8211-C305-4A46-9AA6-A353D1C79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A587-E59E-4401-8601-2E23C59347FE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F6C0-D054-4029-A9D0-C0D47870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6EB7-1932-4CC1-A518-002AB327833B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380A-6165-40BA-95DE-9002CD5F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55C8C-DCD6-4F3F-8336-333831F6D461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9408A-3C00-4287-894C-0C62AF37B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184275" y="98425"/>
            <a:ext cx="6858000" cy="4049713"/>
          </a:xfrm>
        </p:spPr>
        <p:txBody>
          <a:bodyPr/>
          <a:lstStyle/>
          <a:p>
            <a:r>
              <a:rPr lang="uk-UA" sz="4800" smtClean="0">
                <a:latin typeface="Monotype Corsiva" pitchFamily="66" charset="0"/>
              </a:rPr>
              <a:t>Співпраця Дергачівського Будинку дитячої та юнацької творчості з ВНЗ: інноваційні шляхи розвитку соціального партнерства</a:t>
            </a:r>
            <a:endParaRPr lang="ru-RU" sz="4800" smtClean="0">
              <a:latin typeface="Monotype Corsiva" pitchFamily="66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854575" y="4691063"/>
            <a:ext cx="3933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Monotype Corsiva" pitchFamily="66" charset="0"/>
              </a:rPr>
              <a:t>Доповідач:</a:t>
            </a:r>
          </a:p>
          <a:p>
            <a:r>
              <a:rPr lang="uk-UA" sz="2800">
                <a:latin typeface="Monotype Corsiva" pitchFamily="66" charset="0"/>
              </a:rPr>
              <a:t>Однокозова Т.І., директор </a:t>
            </a:r>
          </a:p>
          <a:p>
            <a:r>
              <a:rPr lang="uk-UA" sz="2800">
                <a:latin typeface="Monotype Corsiva" pitchFamily="66" charset="0"/>
              </a:rPr>
              <a:t>Дергачівського БДЮТ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3316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b="1" dirty="0">
                <a:latin typeface="+mn-lt"/>
              </a:rPr>
              <a:t>Форми співпраці </a:t>
            </a:r>
            <a:r>
              <a:rPr lang="uk-UA" altLang="ru-RU" b="1" dirty="0" smtClean="0">
                <a:latin typeface="+mn-lt"/>
              </a:rPr>
              <a:t>науково-методичного </a:t>
            </a:r>
            <a:r>
              <a:rPr lang="uk-UA" altLang="ru-RU" b="1" dirty="0">
                <a:latin typeface="+mn-lt"/>
              </a:rPr>
              <a:t>напряму</a:t>
            </a:r>
            <a:endParaRPr lang="en-US" altLang="ru-RU" sz="2800" b="1" dirty="0">
              <a:latin typeface="+mn-lt"/>
            </a:endParaRPr>
          </a:p>
        </p:txBody>
      </p:sp>
      <p:grpSp>
        <p:nvGrpSpPr>
          <p:cNvPr id="22531" name="Group 59"/>
          <p:cNvGrpSpPr>
            <a:grpSpLocks/>
          </p:cNvGrpSpPr>
          <p:nvPr/>
        </p:nvGrpSpPr>
        <p:grpSpPr bwMode="auto">
          <a:xfrm>
            <a:off x="-914400" y="1752600"/>
            <a:ext cx="9529763" cy="4430713"/>
            <a:chOff x="-576" y="1104"/>
            <a:chExt cx="6003" cy="2791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1396 w 21600"/>
                <a:gd name="T1" fmla="*/ 0 h 21600"/>
                <a:gd name="T2" fmla="*/ 21 w 21600"/>
                <a:gd name="T3" fmla="*/ 1375 h 21600"/>
                <a:gd name="T4" fmla="*/ 1396 w 21600"/>
                <a:gd name="T5" fmla="*/ 42 h 21600"/>
                <a:gd name="T6" fmla="*/ 2770 w 21600"/>
                <a:gd name="T7" fmla="*/ 1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4" name="AutoShape 13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T0" fmla="*/ 1187 w 21600"/>
                <a:gd name="T1" fmla="*/ 0 h 21600"/>
                <a:gd name="T2" fmla="*/ 553 w 21600"/>
                <a:gd name="T3" fmla="*/ 1193 h 21600"/>
                <a:gd name="T4" fmla="*/ 1187 w 21600"/>
                <a:gd name="T5" fmla="*/ 1105 h 21600"/>
                <a:gd name="T6" fmla="*/ 1821 w 21600"/>
                <a:gd name="T7" fmla="*/ 11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924" y="2262"/>
              <a:ext cx="9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Форми</a:t>
              </a:r>
              <a:endParaRPr lang="en-US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grpSp>
          <p:nvGrpSpPr>
            <p:cNvPr id="22536" name="Group 57"/>
            <p:cNvGrpSpPr>
              <a:grpSpLocks/>
            </p:cNvGrpSpPr>
            <p:nvPr/>
          </p:nvGrpSpPr>
          <p:grpSpPr bwMode="auto">
            <a:xfrm>
              <a:off x="1698" y="1437"/>
              <a:ext cx="3273" cy="334"/>
              <a:chOff x="1698" y="1437"/>
              <a:chExt cx="3273" cy="334"/>
            </a:xfrm>
          </p:grpSpPr>
          <p:sp>
            <p:nvSpPr>
              <p:cNvPr id="22557" name="AutoShape 21"/>
              <p:cNvSpPr>
                <a:spLocks noChangeArrowheads="1"/>
              </p:cNvSpPr>
              <p:nvPr/>
            </p:nvSpPr>
            <p:spPr bwMode="gray">
              <a:xfrm>
                <a:off x="1931" y="1437"/>
                <a:ext cx="304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2558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22561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62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63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64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65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2559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34192" name="Text Box 48"/>
              <p:cNvSpPr txBox="1">
                <a:spLocks noChangeArrowheads="1"/>
              </p:cNvSpPr>
              <p:nvPr/>
            </p:nvSpPr>
            <p:spPr bwMode="auto">
              <a:xfrm>
                <a:off x="2064" y="1491"/>
                <a:ext cx="2720" cy="2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функціонування гуртків на базах </a:t>
                </a:r>
                <a:r>
                  <a:rPr lang="uk-UA" sz="2000" b="1" dirty="0">
                    <a:latin typeface="+mn-lt"/>
                  </a:rPr>
                  <a:t>ВНЗ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  <p:grpSp>
          <p:nvGrpSpPr>
            <p:cNvPr id="22537" name="Group 55"/>
            <p:cNvGrpSpPr>
              <a:grpSpLocks/>
            </p:cNvGrpSpPr>
            <p:nvPr/>
          </p:nvGrpSpPr>
          <p:grpSpPr bwMode="auto">
            <a:xfrm>
              <a:off x="2006" y="2143"/>
              <a:ext cx="3274" cy="771"/>
              <a:chOff x="2006" y="2143"/>
              <a:chExt cx="3274" cy="771"/>
            </a:xfrm>
          </p:grpSpPr>
          <p:sp>
            <p:nvSpPr>
              <p:cNvPr id="22548" name="AutoShape 6"/>
              <p:cNvSpPr>
                <a:spLocks noChangeArrowheads="1"/>
              </p:cNvSpPr>
              <p:nvPr/>
            </p:nvSpPr>
            <p:spPr bwMode="gray">
              <a:xfrm>
                <a:off x="2240" y="2143"/>
                <a:ext cx="3040" cy="77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2549" name="Group 7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22552" name="Oval 8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53" name="Oval 9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54" name="Oval 10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55" name="Oval 11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56" name="Oval 12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2550" name="Text Box 45"/>
              <p:cNvSpPr txBox="1">
                <a:spLocks noChangeArrowheads="1"/>
              </p:cNvSpPr>
              <p:nvPr/>
            </p:nvSpPr>
            <p:spPr bwMode="auto">
              <a:xfrm>
                <a:off x="2064" y="2407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altLang="ru-RU" b="1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  <a:endParaRPr lang="en-US" altLang="ru-RU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194" name="Text Box 50"/>
              <p:cNvSpPr txBox="1">
                <a:spLocks noChangeArrowheads="1"/>
              </p:cNvSpPr>
              <p:nvPr/>
            </p:nvSpPr>
            <p:spPr bwMode="auto">
              <a:xfrm>
                <a:off x="2366" y="2201"/>
                <a:ext cx="2618" cy="6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спільні проведення конференцій,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семінарів</a:t>
                </a:r>
                <a:r>
                  <a:rPr lang="uk-UA" sz="2000" b="1" dirty="0">
                    <a:latin typeface="+mn-lt"/>
                  </a:rPr>
                  <a:t>,  І етапу </a:t>
                </a:r>
                <a:r>
                  <a:rPr lang="uk-UA" sz="2000" b="1" dirty="0">
                    <a:latin typeface="+mn-lt"/>
                  </a:rPr>
                  <a:t>конкурсу-захисту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 </a:t>
                </a:r>
                <a:r>
                  <a:rPr lang="uk-UA" sz="2000" b="1" dirty="0">
                    <a:latin typeface="+mn-lt"/>
                  </a:rPr>
                  <a:t>МАН України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  <p:grpSp>
          <p:nvGrpSpPr>
            <p:cNvPr id="22538" name="Group 53"/>
            <p:cNvGrpSpPr>
              <a:grpSpLocks/>
            </p:cNvGrpSpPr>
            <p:nvPr/>
          </p:nvGrpSpPr>
          <p:grpSpPr bwMode="auto">
            <a:xfrm>
              <a:off x="1669" y="3076"/>
              <a:ext cx="3758" cy="744"/>
              <a:chOff x="1669" y="3076"/>
              <a:chExt cx="3758" cy="744"/>
            </a:xfrm>
          </p:grpSpPr>
          <p:sp>
            <p:nvSpPr>
              <p:cNvPr id="22539" name="AutoShape 35"/>
              <p:cNvSpPr>
                <a:spLocks noChangeArrowheads="1"/>
              </p:cNvSpPr>
              <p:nvPr/>
            </p:nvSpPr>
            <p:spPr bwMode="gray">
              <a:xfrm>
                <a:off x="1935" y="3076"/>
                <a:ext cx="3492" cy="74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2540" name="Group 36"/>
              <p:cNvGrpSpPr>
                <a:grpSpLocks/>
              </p:cNvGrpSpPr>
              <p:nvPr/>
            </p:nvGrpSpPr>
            <p:grpSpPr bwMode="auto">
              <a:xfrm>
                <a:off x="1669" y="3281"/>
                <a:ext cx="316" cy="316"/>
                <a:chOff x="1583" y="1494"/>
                <a:chExt cx="526" cy="526"/>
              </a:xfrm>
            </p:grpSpPr>
            <p:sp>
              <p:nvSpPr>
                <p:cNvPr id="22543" name="Oval 37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44" name="Oval 38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45" name="Oval 39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46" name="Oval 40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547" name="Oval 41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2541" name="Text Box 47"/>
              <p:cNvSpPr txBox="1">
                <a:spLocks noChangeArrowheads="1"/>
              </p:cNvSpPr>
              <p:nvPr/>
            </p:nvSpPr>
            <p:spPr bwMode="auto">
              <a:xfrm>
                <a:off x="1722" y="3326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altLang="ru-RU" b="1">
                    <a:solidFill>
                      <a:srgbClr val="000000"/>
                    </a:solidFill>
                    <a:latin typeface="Calibri" pitchFamily="34" charset="0"/>
                  </a:rPr>
                  <a:t>3</a:t>
                </a:r>
                <a:endParaRPr lang="en-US" altLang="ru-RU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196" name="Text Box 52"/>
              <p:cNvSpPr txBox="1">
                <a:spLocks noChangeArrowheads="1"/>
              </p:cNvSpPr>
              <p:nvPr/>
            </p:nvSpPr>
            <p:spPr bwMode="auto">
              <a:xfrm>
                <a:off x="2064" y="3121"/>
                <a:ext cx="3322" cy="6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надання методичної допомоги </a:t>
                </a:r>
                <a:r>
                  <a:rPr lang="uk-UA" sz="2000" b="1" dirty="0">
                    <a:latin typeface="+mn-lt"/>
                  </a:rPr>
                  <a:t>викладачами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 </a:t>
                </a:r>
                <a:r>
                  <a:rPr lang="uk-UA" sz="2000" b="1" dirty="0">
                    <a:latin typeface="+mn-lt"/>
                  </a:rPr>
                  <a:t>вишів керівникам гуртків щодо написання </a:t>
                </a:r>
                <a:r>
                  <a:rPr lang="uk-UA" sz="2000" b="1" dirty="0">
                    <a:latin typeface="+mn-lt"/>
                  </a:rPr>
                  <a:t>та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 </a:t>
                </a:r>
                <a:r>
                  <a:rPr lang="uk-UA" sz="2000" b="1" dirty="0">
                    <a:latin typeface="+mn-lt"/>
                  </a:rPr>
                  <a:t>рецензування науково-дослідних робіт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</p:grpSp>
      <p:pic>
        <p:nvPicPr>
          <p:cNvPr id="22532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b="1" dirty="0" smtClean="0">
                <a:latin typeface="+mn-lt"/>
              </a:rPr>
              <a:t>Форми співпраці профорієнтаційного напряму</a:t>
            </a:r>
            <a:endParaRPr lang="en-US" altLang="ru-RU" sz="2800" b="1" dirty="0">
              <a:latin typeface="+mn-lt"/>
            </a:endParaRPr>
          </a:p>
        </p:txBody>
      </p:sp>
      <p:grpSp>
        <p:nvGrpSpPr>
          <p:cNvPr id="23555" name="Group 59"/>
          <p:cNvGrpSpPr>
            <a:grpSpLocks/>
          </p:cNvGrpSpPr>
          <p:nvPr/>
        </p:nvGrpSpPr>
        <p:grpSpPr bwMode="auto">
          <a:xfrm>
            <a:off x="-914400" y="1752600"/>
            <a:ext cx="9753600" cy="4430713"/>
            <a:chOff x="-576" y="1104"/>
            <a:chExt cx="6144" cy="2791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1396 w 21600"/>
                <a:gd name="T1" fmla="*/ 0 h 21600"/>
                <a:gd name="T2" fmla="*/ 21 w 21600"/>
                <a:gd name="T3" fmla="*/ 1375 h 21600"/>
                <a:gd name="T4" fmla="*/ 1396 w 21600"/>
                <a:gd name="T5" fmla="*/ 42 h 21600"/>
                <a:gd name="T6" fmla="*/ 2770 w 21600"/>
                <a:gd name="T7" fmla="*/ 1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58" name="AutoShape 13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T0" fmla="*/ 1187 w 21600"/>
                <a:gd name="T1" fmla="*/ 0 h 21600"/>
                <a:gd name="T2" fmla="*/ 553 w 21600"/>
                <a:gd name="T3" fmla="*/ 1193 h 21600"/>
                <a:gd name="T4" fmla="*/ 1187 w 21600"/>
                <a:gd name="T5" fmla="*/ 1105 h 21600"/>
                <a:gd name="T6" fmla="*/ 1821 w 21600"/>
                <a:gd name="T7" fmla="*/ 11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877" y="2287"/>
              <a:ext cx="9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Форми</a:t>
              </a:r>
              <a:endParaRPr lang="en-US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grpSp>
          <p:nvGrpSpPr>
            <p:cNvPr id="23560" name="Group 56"/>
            <p:cNvGrpSpPr>
              <a:grpSpLocks/>
            </p:cNvGrpSpPr>
            <p:nvPr/>
          </p:nvGrpSpPr>
          <p:grpSpPr bwMode="auto">
            <a:xfrm>
              <a:off x="1952" y="1843"/>
              <a:ext cx="3274" cy="452"/>
              <a:chOff x="1952" y="1843"/>
              <a:chExt cx="3274" cy="452"/>
            </a:xfrm>
          </p:grpSpPr>
          <p:sp>
            <p:nvSpPr>
              <p:cNvPr id="23571" name="AutoShape 14"/>
              <p:cNvSpPr>
                <a:spLocks noChangeArrowheads="1"/>
              </p:cNvSpPr>
              <p:nvPr/>
            </p:nvSpPr>
            <p:spPr bwMode="gray">
              <a:xfrm>
                <a:off x="2185" y="1843"/>
                <a:ext cx="3041" cy="45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3572" name="Group 15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23575" name="Oval 16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76" name="Oval 17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77" name="Oval 18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78" name="Oval 19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79" name="Oval 20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3573" name="Text Box 44"/>
              <p:cNvSpPr txBox="1">
                <a:spLocks noChangeArrowheads="1"/>
              </p:cNvSpPr>
              <p:nvPr/>
            </p:nvSpPr>
            <p:spPr bwMode="auto">
              <a:xfrm>
                <a:off x="2010" y="1950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altLang="ru-RU" b="1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en-US" altLang="ru-RU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193" name="Text Box 49"/>
              <p:cNvSpPr txBox="1">
                <a:spLocks noChangeArrowheads="1"/>
              </p:cNvSpPr>
              <p:nvPr/>
            </p:nvSpPr>
            <p:spPr bwMode="auto">
              <a:xfrm>
                <a:off x="2355" y="1843"/>
                <a:ext cx="2755" cy="44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інформування про правила прийому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до ВНЗ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  <p:grpSp>
          <p:nvGrpSpPr>
            <p:cNvPr id="23561" name="Group 54"/>
            <p:cNvGrpSpPr>
              <a:grpSpLocks/>
            </p:cNvGrpSpPr>
            <p:nvPr/>
          </p:nvGrpSpPr>
          <p:grpSpPr bwMode="auto">
            <a:xfrm>
              <a:off x="1952" y="2663"/>
              <a:ext cx="3616" cy="640"/>
              <a:chOff x="1952" y="2663"/>
              <a:chExt cx="3616" cy="640"/>
            </a:xfrm>
          </p:grpSpPr>
          <p:sp>
            <p:nvSpPr>
              <p:cNvPr id="23562" name="AutoShape 28"/>
              <p:cNvSpPr>
                <a:spLocks noChangeArrowheads="1"/>
              </p:cNvSpPr>
              <p:nvPr/>
            </p:nvSpPr>
            <p:spPr bwMode="gray">
              <a:xfrm>
                <a:off x="2185" y="2663"/>
                <a:ext cx="3383" cy="64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3563" name="Group 29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23566" name="Oval 30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67" name="Oval 31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68" name="Oval 32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69" name="Oval 33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570" name="Oval 34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3564" name="Text Box 46"/>
              <p:cNvSpPr txBox="1">
                <a:spLocks noChangeArrowheads="1"/>
              </p:cNvSpPr>
              <p:nvPr/>
            </p:nvSpPr>
            <p:spPr bwMode="auto">
              <a:xfrm>
                <a:off x="2010" y="2866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altLang="ru-RU" b="1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  <a:endParaRPr lang="en-US" altLang="ru-RU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195" name="Text Box 51"/>
              <p:cNvSpPr txBox="1">
                <a:spLocks noChangeArrowheads="1"/>
              </p:cNvSpPr>
              <p:nvPr/>
            </p:nvSpPr>
            <p:spPr bwMode="auto">
              <a:xfrm>
                <a:off x="2298" y="2663"/>
                <a:ext cx="3240" cy="6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довузівська підготовка учнів старшої школи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через </a:t>
                </a:r>
                <a:r>
                  <a:rPr lang="uk-UA" sz="2000" b="1" dirty="0">
                    <a:latin typeface="+mn-lt"/>
                  </a:rPr>
                  <a:t>заняття у гуртках </a:t>
                </a:r>
                <a:r>
                  <a:rPr lang="uk-UA" sz="2000" b="1" dirty="0">
                    <a:latin typeface="+mn-lt"/>
                  </a:rPr>
                  <a:t>дослідницько-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експериментального напряму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</p:grpSp>
      <p:pic>
        <p:nvPicPr>
          <p:cNvPr id="23556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984250" y="431800"/>
            <a:ext cx="7258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Науково-практична краєзнавча конференція </a:t>
            </a:r>
          </a:p>
          <a:p>
            <a:pPr algn="ctr"/>
            <a:r>
              <a:rPr lang="uk-UA" sz="2800" b="1">
                <a:latin typeface="Calibri" pitchFamily="34" charset="0"/>
              </a:rPr>
              <a:t>«Духовні витоки моєї Дергачівщини»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569435">
            <a:off x="1542645" y="1696963"/>
            <a:ext cx="2032746" cy="30592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012284">
            <a:off x="5645433" y="1658873"/>
            <a:ext cx="2083364" cy="31354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5391" y="1488612"/>
            <a:ext cx="2074623" cy="29775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17655" y="4511320"/>
            <a:ext cx="3282726" cy="21768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50410" y="4511320"/>
            <a:ext cx="3273410" cy="21768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584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7386" y="4356929"/>
            <a:ext cx="3104865" cy="23286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506538" y="431800"/>
            <a:ext cx="6213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Міжрайонна краєзнавча конференція </a:t>
            </a:r>
          </a:p>
          <a:p>
            <a:pPr algn="ctr"/>
            <a:r>
              <a:rPr lang="uk-UA" sz="2800" b="1">
                <a:latin typeface="Calibri" pitchFamily="34" charset="0"/>
              </a:rPr>
              <a:t>«Ковалевські читання»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25604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52258" y="4354371"/>
            <a:ext cx="3111690" cy="23337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459147">
            <a:off x="625522" y="1877973"/>
            <a:ext cx="3141260" cy="23559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119377">
            <a:off x="5527550" y="1800175"/>
            <a:ext cx="3115407" cy="23365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95665" y="1385323"/>
            <a:ext cx="2034078" cy="291936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406525" y="334963"/>
            <a:ext cx="640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Районна краєзнавча конференція </a:t>
            </a:r>
          </a:p>
          <a:p>
            <a:pPr algn="ctr"/>
            <a:r>
              <a:rPr lang="uk-UA" sz="2800" b="1">
                <a:latin typeface="Calibri" pitchFamily="34" charset="0"/>
              </a:rPr>
              <a:t>«Видатні люди та місця Дергачівщини»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26627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1103644">
            <a:off x="5730352" y="1801504"/>
            <a:ext cx="2471677" cy="30435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399778">
            <a:off x="1368950" y="1748874"/>
            <a:ext cx="2090239" cy="31458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22375" y="4601849"/>
            <a:ext cx="2947117" cy="22103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13290" y="4601849"/>
            <a:ext cx="2943386" cy="22067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632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3288" y="1485900"/>
            <a:ext cx="23272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222375" y="390525"/>
            <a:ext cx="7265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Відкрита науково-практична конференція</a:t>
            </a:r>
          </a:p>
          <a:p>
            <a:pPr algn="ctr"/>
            <a:r>
              <a:rPr lang="uk-UA" sz="2800" b="1">
                <a:latin typeface="Calibri" pitchFamily="34" charset="0"/>
              </a:rPr>
              <a:t>«Актуальні питання біології, екології та хімії»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58046" y="1444209"/>
            <a:ext cx="3562873" cy="51135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43054" y="1444209"/>
            <a:ext cx="3366306" cy="2685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3936" y="4229049"/>
            <a:ext cx="3285424" cy="24590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654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222375" y="334963"/>
            <a:ext cx="68945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Calibri" pitchFamily="34" charset="0"/>
              </a:rPr>
              <a:t>Всеукраїнський конкурс-захист </a:t>
            </a:r>
          </a:p>
          <a:p>
            <a:pPr algn="ctr"/>
            <a:r>
              <a:rPr lang="uk-UA" sz="2800" b="1">
                <a:latin typeface="Calibri" pitchFamily="34" charset="0"/>
              </a:rPr>
              <a:t>науково-дослідницьких робіт учнів-членів </a:t>
            </a:r>
          </a:p>
          <a:p>
            <a:pPr algn="ctr"/>
            <a:r>
              <a:rPr lang="uk-UA" sz="2800" b="1">
                <a:latin typeface="Calibri" pitchFamily="34" charset="0"/>
              </a:rPr>
              <a:t>Малої академії наук України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11" name="Picture 4" descr="E:\презентація\Новая папка (2)\12208433_187514331584091_954344030242443976_n.jpg"/>
          <p:cNvPicPr>
            <a:picLocks noChangeAspect="1" noChangeArrowheads="1"/>
          </p:cNvPicPr>
          <p:nvPr/>
        </p:nvPicPr>
        <p:blipFill>
          <a:blip r:embed="rId3" cstate="print"/>
          <a:srcRect t="8889" b="13333"/>
          <a:stretch>
            <a:fillRect/>
          </a:stretch>
        </p:blipFill>
        <p:spPr bwMode="auto">
          <a:xfrm>
            <a:off x="179388" y="1720677"/>
            <a:ext cx="4460851" cy="276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4930" y="4414316"/>
            <a:ext cx="3616657" cy="24436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10078" y="1976910"/>
            <a:ext cx="3615307" cy="44767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678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625" y="425450"/>
            <a:ext cx="8842375" cy="600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>
                <a:latin typeface="Monotype Corsiva" pitchFamily="66" charset="0"/>
              </a:rPr>
              <a:t>Співпраця Дергачівського БДЮТ</a:t>
            </a:r>
          </a:p>
          <a:p>
            <a:pPr algn="ctr"/>
            <a:r>
              <a:rPr lang="uk-UA" sz="4000" b="1">
                <a:latin typeface="Monotype Corsiva" pitchFamily="66" charset="0"/>
              </a:rPr>
              <a:t> з вищими навчальними закладами:</a:t>
            </a:r>
          </a:p>
          <a:p>
            <a:pPr algn="ctr">
              <a:buFont typeface="Arial" charset="0"/>
              <a:buChar char="•"/>
            </a:pPr>
            <a:r>
              <a:rPr lang="uk-UA" sz="3800">
                <a:latin typeface="Monotype Corsiva" pitchFamily="66" charset="0"/>
              </a:rPr>
              <a:t>допомагає подолати розрив між знаннями</a:t>
            </a:r>
          </a:p>
          <a:p>
            <a:pPr algn="ctr"/>
            <a:r>
              <a:rPr lang="uk-UA" sz="3800">
                <a:latin typeface="Monotype Corsiva" pitchFamily="66" charset="0"/>
              </a:rPr>
              <a:t> та практичними уміннями учнів;</a:t>
            </a:r>
          </a:p>
          <a:p>
            <a:pPr algn="ctr">
              <a:buFont typeface="Arial" charset="0"/>
              <a:buChar char="•"/>
            </a:pPr>
            <a:r>
              <a:rPr lang="uk-UA" sz="3800">
                <a:latin typeface="Monotype Corsiva" pitchFamily="66" charset="0"/>
              </a:rPr>
              <a:t>сприяє оптимізації їх загальнокультурного,</a:t>
            </a:r>
          </a:p>
          <a:p>
            <a:pPr algn="ctr"/>
            <a:r>
              <a:rPr lang="uk-UA" sz="3800">
                <a:latin typeface="Monotype Corsiva" pitchFamily="66" charset="0"/>
              </a:rPr>
              <a:t>особистісного і пізнавального розвитку;</a:t>
            </a:r>
          </a:p>
          <a:p>
            <a:pPr algn="ctr">
              <a:buFont typeface="Arial" charset="0"/>
              <a:buChar char="•"/>
            </a:pPr>
            <a:r>
              <a:rPr lang="uk-UA" sz="3800">
                <a:latin typeface="Monotype Corsiva" pitchFamily="66" charset="0"/>
              </a:rPr>
              <a:t>створює умови для успішної соціалізації </a:t>
            </a:r>
          </a:p>
          <a:p>
            <a:pPr algn="ctr"/>
            <a:r>
              <a:rPr lang="uk-UA" sz="3800">
                <a:latin typeface="Monotype Corsiva" pitchFamily="66" charset="0"/>
              </a:rPr>
              <a:t> вихованців;</a:t>
            </a:r>
          </a:p>
          <a:p>
            <a:pPr algn="ctr">
              <a:buFont typeface="Arial" charset="0"/>
              <a:buChar char="•"/>
            </a:pPr>
            <a:r>
              <a:rPr lang="uk-UA" sz="3800">
                <a:latin typeface="Monotype Corsiva" pitchFamily="66" charset="0"/>
              </a:rPr>
              <a:t>забезпечує наступність ланок освітньої </a:t>
            </a:r>
          </a:p>
          <a:p>
            <a:pPr algn="ctr"/>
            <a:r>
              <a:rPr lang="uk-UA" sz="3800">
                <a:latin typeface="Monotype Corsiva" pitchFamily="66" charset="0"/>
              </a:rPr>
              <a:t> системи.</a:t>
            </a:r>
            <a:endParaRPr lang="ru-RU" sz="3800">
              <a:latin typeface="Monotype Corsiva" pitchFamily="66" charset="0"/>
            </a:endParaRPr>
          </a:p>
        </p:txBody>
      </p:sp>
      <p:pic>
        <p:nvPicPr>
          <p:cNvPr id="29699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36"/>
            <a:ext cx="8229600" cy="10001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err="1" smtClean="0">
                <a:ln>
                  <a:solidFill>
                    <a:srgbClr val="0033CC"/>
                  </a:solidFill>
                </a:ln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Усп</a:t>
            </a:r>
            <a:r>
              <a:rPr lang="uk-UA" sz="6000" dirty="0" err="1" smtClean="0">
                <a:ln>
                  <a:solidFill>
                    <a:srgbClr val="0033CC"/>
                  </a:solidFill>
                </a:ln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іхів</a:t>
            </a:r>
            <a:r>
              <a:rPr lang="uk-UA" sz="6000" dirty="0" smtClean="0">
                <a:ln>
                  <a:solidFill>
                    <a:srgbClr val="0033CC"/>
                  </a:solidFill>
                </a:ln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 і наснаги!</a:t>
            </a:r>
            <a:endParaRPr lang="ru-RU" sz="6000" dirty="0">
              <a:ln>
                <a:solidFill>
                  <a:srgbClr val="0033CC"/>
                </a:solidFill>
              </a:ln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girls-in-classroom-writ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884411"/>
            <a:ext cx="5072098" cy="2973589"/>
          </a:xfrm>
          <a:effectLst>
            <a:softEdge rad="317500"/>
          </a:effectLst>
        </p:spPr>
      </p:pic>
      <p:pic>
        <p:nvPicPr>
          <p:cNvPr id="5" name="Рисунок 4" descr="shutterstock_130517294-9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092" y="3714728"/>
            <a:ext cx="4714908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25" name="Picture 2" descr="C:\Users\user\Desktop\Новая папка (3)\лого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7950" y="403225"/>
            <a:ext cx="11207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79388" y="1009650"/>
            <a:ext cx="8759825" cy="4325938"/>
          </a:xfrm>
        </p:spPr>
        <p:txBody>
          <a:bodyPr/>
          <a:lstStyle/>
          <a:p>
            <a:r>
              <a:rPr lang="uk-UA" sz="4800" smtClean="0">
                <a:latin typeface="Monotype Corsiva" pitchFamily="66" charset="0"/>
              </a:rPr>
              <a:t>Взаємодія позашкільної і вищої освіти в єдиній системі неперервної освіти – важливий педагогічний аспект підготовки молоді до життєдіяльності </a:t>
            </a:r>
            <a:br>
              <a:rPr lang="uk-UA" sz="4800" smtClean="0">
                <a:latin typeface="Monotype Corsiva" pitchFamily="66" charset="0"/>
              </a:rPr>
            </a:br>
            <a:r>
              <a:rPr lang="uk-UA" sz="4800" smtClean="0">
                <a:latin typeface="Monotype Corsiva" pitchFamily="66" charset="0"/>
              </a:rPr>
              <a:t>в умовах ринкової економіки.</a:t>
            </a:r>
            <a:endParaRPr lang="ru-RU" sz="4800" smtClean="0">
              <a:latin typeface="Monotype Corsiva" pitchFamily="66" charset="0"/>
            </a:endParaRPr>
          </a:p>
        </p:txBody>
      </p:sp>
      <p:pic>
        <p:nvPicPr>
          <p:cNvPr id="14339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587375" y="687388"/>
            <a:ext cx="82184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>
                <a:latin typeface="Monotype Corsiva" pitchFamily="66" charset="0"/>
              </a:rPr>
              <a:t>Розвиток особистості є головною 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передумовою подальшого розвитку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суспільства та основним показником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прогресу. Тому перспективою вважаємо 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поєднання у навчальному процесі зусиль 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науки як сфери, що продукує нові знання, 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і освіти як сфери, що олюднює знання і 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насамперед забезпечує індивідуальний</a:t>
            </a:r>
          </a:p>
          <a:p>
            <a:pPr algn="ctr"/>
            <a:r>
              <a:rPr lang="uk-UA" sz="4000">
                <a:latin typeface="Monotype Corsiva" pitchFamily="66" charset="0"/>
              </a:rPr>
              <a:t>розвиток людини.</a:t>
            </a:r>
            <a:endParaRPr lang="ru-RU" sz="4000">
              <a:latin typeface="Monotype Corsiva" pitchFamily="66" charset="0"/>
            </a:endParaRPr>
          </a:p>
        </p:txBody>
      </p:sp>
      <p:pic>
        <p:nvPicPr>
          <p:cNvPr id="15363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79388" y="1009650"/>
            <a:ext cx="8759825" cy="4325938"/>
          </a:xfrm>
        </p:spPr>
        <p:txBody>
          <a:bodyPr/>
          <a:lstStyle/>
          <a:p>
            <a:r>
              <a:rPr lang="uk-UA" sz="4800" b="1" smtClean="0">
                <a:latin typeface="Monotype Corsiva" pitchFamily="66" charset="0"/>
              </a:rPr>
              <a:t>Соціальне партнерство</a:t>
            </a:r>
            <a:r>
              <a:rPr lang="uk-UA" sz="4800" smtClean="0">
                <a:latin typeface="Monotype Corsiva" pitchFamily="66" charset="0"/>
              </a:rPr>
              <a:t> – спільно</a:t>
            </a:r>
            <a:br>
              <a:rPr lang="uk-UA" sz="4800" smtClean="0">
                <a:latin typeface="Monotype Corsiva" pitchFamily="66" charset="0"/>
              </a:rPr>
            </a:br>
            <a:r>
              <a:rPr lang="uk-UA" sz="4800" smtClean="0">
                <a:latin typeface="Monotype Corsiva" pitchFamily="66" charset="0"/>
              </a:rPr>
              <a:t>розподілена діяльність представників різних соціальних груп, результатом якої є позитивні ефекти, що приймаються усіма учасниками цієї діяльності. </a:t>
            </a:r>
            <a:endParaRPr lang="ru-RU" sz="4800" smtClean="0">
              <a:latin typeface="Monotype Corsiva" pitchFamily="66" charset="0"/>
            </a:endParaRPr>
          </a:p>
        </p:txBody>
      </p:sp>
      <p:pic>
        <p:nvPicPr>
          <p:cNvPr id="16387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844" y="641917"/>
            <a:ext cx="2361062" cy="10235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/>
              <a:t>ПНЗ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2321" y="641917"/>
            <a:ext cx="2361062" cy="10235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/>
              <a:t>ВНЗ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5216" y="1815153"/>
            <a:ext cx="3862317" cy="29620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 - Використовує кадрові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ресурси ВНЗ;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- Вирішує додаткові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освітні завдання;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- Розширює освітнє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середовище.</a:t>
            </a: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1693" y="1815152"/>
            <a:ext cx="3900988" cy="29620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 - Отримує студентів, що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вміють навчатися,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орієнтованих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отримання конкретного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/>
              <a:t> </a:t>
            </a:r>
            <a:r>
              <a:rPr lang="uk-UA" sz="2600" dirty="0"/>
              <a:t>   фаху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/>
          </a:p>
        </p:txBody>
      </p: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>
            <a:off x="3916906" y="1146412"/>
            <a:ext cx="1585415" cy="7296"/>
          </a:xfrm>
          <a:prstGeom prst="straightConnector1">
            <a:avLst/>
          </a:prstGeom>
          <a:ln w="146050">
            <a:solidFill>
              <a:schemeClr val="accent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 contour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4327525" y="4776788"/>
            <a:ext cx="763588" cy="661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3746" y="5492750"/>
            <a:ext cx="7055893" cy="90804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Виховання успішної особистості з активною життєвою позицією</a:t>
            </a:r>
            <a:endParaRPr lang="ru-RU" sz="2800" dirty="0"/>
          </a:p>
        </p:txBody>
      </p:sp>
      <p:pic>
        <p:nvPicPr>
          <p:cNvPr id="17427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6588" y="1223963"/>
            <a:ext cx="2351087" cy="1566862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413000" y="63500"/>
            <a:ext cx="3763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latin typeface="Calibri" pitchFamily="34" charset="0"/>
                <a:cs typeface="Times New Roman" pitchFamily="18" charset="0"/>
              </a:rPr>
              <a:t>Співпраця з ВНЗ</a:t>
            </a:r>
            <a:endParaRPr lang="ru-RU" sz="4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048000" y="766763"/>
            <a:ext cx="296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alibri" pitchFamily="34" charset="0"/>
                <a:cs typeface="Times New Roman" pitchFamily="18" charset="0"/>
              </a:rPr>
              <a:t>Дергачівський БДЮТ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37" name="Picture 2" descr="C:\Users\user\Desktop\Презент Т.И\Т.И\5.jpg"/>
          <p:cNvPicPr>
            <a:picLocks noChangeAspect="1" noChangeArrowheads="1"/>
          </p:cNvPicPr>
          <p:nvPr/>
        </p:nvPicPr>
        <p:blipFill>
          <a:blip r:embed="rId4"/>
          <a:srcRect l="75200" t="65749" r="3539" b="5901"/>
          <a:stretch>
            <a:fillRect/>
          </a:stretch>
        </p:blipFill>
        <p:spPr bwMode="auto">
          <a:xfrm>
            <a:off x="468313" y="18192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2850" y="181927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1900" y="420687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7675" y="420687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10"/>
          <p:cNvSpPr>
            <a:spLocks noChangeArrowheads="1"/>
          </p:cNvSpPr>
          <p:nvPr/>
        </p:nvSpPr>
        <p:spPr bwMode="auto">
          <a:xfrm>
            <a:off x="-41275" y="1225550"/>
            <a:ext cx="296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  <a:cs typeface="Times New Roman" pitchFamily="18" charset="0"/>
              </a:rPr>
              <a:t>ХНУ ім.В.Н.Каразіна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42" name="Прямоугольник 11"/>
          <p:cNvSpPr>
            <a:spLocks noChangeArrowheads="1"/>
          </p:cNvSpPr>
          <p:nvPr/>
        </p:nvSpPr>
        <p:spPr bwMode="auto">
          <a:xfrm>
            <a:off x="5783263" y="1225550"/>
            <a:ext cx="296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  <a:cs typeface="Times New Roman" pitchFamily="18" charset="0"/>
              </a:rPr>
              <a:t>ХНПУ ім.Г.С.Сковороди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43" name="Прямоугольник 12"/>
          <p:cNvSpPr>
            <a:spLocks noChangeArrowheads="1"/>
          </p:cNvSpPr>
          <p:nvPr/>
        </p:nvSpPr>
        <p:spPr bwMode="auto">
          <a:xfrm>
            <a:off x="5018088" y="6238875"/>
            <a:ext cx="296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  <a:cs typeface="Times New Roman" pitchFamily="18" charset="0"/>
              </a:rPr>
              <a:t>ХДЗВА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723900" y="6248400"/>
            <a:ext cx="296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  <a:cs typeface="Times New Roman" pitchFamily="18" charset="0"/>
              </a:rPr>
              <a:t>НТУ «ХПІ»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4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9788" y="350361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Прямоугольник 16"/>
          <p:cNvSpPr>
            <a:spLocks noChangeArrowheads="1"/>
          </p:cNvSpPr>
          <p:nvPr/>
        </p:nvSpPr>
        <p:spPr bwMode="auto">
          <a:xfrm>
            <a:off x="3187700" y="5448300"/>
            <a:ext cx="23399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  <a:cs typeface="Times New Roman" pitchFamily="18" charset="0"/>
              </a:rPr>
              <a:t>Центр краєзнавства імені академіка Г.П.Тронька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7" idx="3"/>
          </p:cNvCxnSpPr>
          <p:nvPr/>
        </p:nvCxnSpPr>
        <p:spPr>
          <a:xfrm flipH="1">
            <a:off x="2412531" y="2183642"/>
            <a:ext cx="764775" cy="607214"/>
          </a:xfrm>
          <a:prstGeom prst="straightConnector1">
            <a:avLst/>
          </a:prstGeom>
          <a:ln>
            <a:noFill/>
            <a:headEnd type="triangle"/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  <a:endCxn id="7" idx="3"/>
          </p:cNvCxnSpPr>
          <p:nvPr/>
        </p:nvCxnSpPr>
        <p:spPr>
          <a:xfrm flipH="1">
            <a:off x="2413000" y="2008188"/>
            <a:ext cx="763588" cy="782637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1"/>
            <a:endCxn id="4" idx="3"/>
          </p:cNvCxnSpPr>
          <p:nvPr/>
        </p:nvCxnSpPr>
        <p:spPr>
          <a:xfrm flipH="1" flipV="1">
            <a:off x="5527675" y="2008188"/>
            <a:ext cx="765175" cy="782637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352925" y="2790825"/>
            <a:ext cx="0" cy="784225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922588" y="2790825"/>
            <a:ext cx="885825" cy="141605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018088" y="2790825"/>
            <a:ext cx="765175" cy="141605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езент Т.И\Т.И\5.jpg"/>
          <p:cNvPicPr>
            <a:picLocks noChangeAspect="1" noChangeArrowheads="1"/>
          </p:cNvPicPr>
          <p:nvPr/>
        </p:nvPicPr>
        <p:blipFill>
          <a:blip r:embed="rId3"/>
          <a:srcRect l="75200" t="65749" r="3539" b="5901"/>
          <a:stretch>
            <a:fillRect/>
          </a:stretch>
        </p:blipFill>
        <p:spPr bwMode="auto">
          <a:xfrm>
            <a:off x="6948488" y="465296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user\Desktop\Презент Т.И\Т.И\5.jpg"/>
          <p:cNvPicPr>
            <a:picLocks noChangeAspect="1" noChangeArrowheads="1"/>
          </p:cNvPicPr>
          <p:nvPr/>
        </p:nvPicPr>
        <p:blipFill>
          <a:blip r:embed="rId3"/>
          <a:srcRect l="11414" t="23750" r="64961" b="35300"/>
          <a:stretch>
            <a:fillRect/>
          </a:stretch>
        </p:blipFill>
        <p:spPr bwMode="auto">
          <a:xfrm>
            <a:off x="395288" y="1700213"/>
            <a:ext cx="28813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user\Desktop\Новая папка (3)\КАР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620713"/>
            <a:ext cx="5329237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3779838" y="2133600"/>
            <a:ext cx="260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Історичний факультет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974725" y="0"/>
            <a:ext cx="787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>
                <a:latin typeface="Calibri" pitchFamily="34" charset="0"/>
              </a:rPr>
              <a:t>Зв</a:t>
            </a:r>
            <a:r>
              <a:rPr lang="en-US" sz="3200" b="1">
                <a:latin typeface="Calibri" pitchFamily="34" charset="0"/>
              </a:rPr>
              <a:t>’</a:t>
            </a:r>
            <a:r>
              <a:rPr lang="uk-UA" sz="3200" b="1">
                <a:latin typeface="Calibri" pitchFamily="34" charset="0"/>
              </a:rPr>
              <a:t>язки</a:t>
            </a:r>
            <a:r>
              <a:rPr lang="en-US" sz="3200" b="1">
                <a:latin typeface="Calibri" pitchFamily="34" charset="0"/>
              </a:rPr>
              <a:t> </a:t>
            </a:r>
            <a:r>
              <a:rPr lang="uk-UA" sz="3200" b="1">
                <a:latin typeface="Calibri" pitchFamily="34" charset="0"/>
              </a:rPr>
              <a:t>Дергачівського БДЮТ з</a:t>
            </a:r>
          </a:p>
          <a:p>
            <a:pPr algn="ctr"/>
            <a:r>
              <a:rPr lang="uk-UA" sz="3200" b="1">
                <a:latin typeface="Calibri" pitchFamily="34" charset="0"/>
              </a:rPr>
              <a:t> Харківським національним університетом</a:t>
            </a:r>
          </a:p>
          <a:p>
            <a:pPr algn="ctr"/>
            <a:r>
              <a:rPr lang="uk-UA" sz="3200" b="1">
                <a:latin typeface="Calibri" pitchFamily="34" charset="0"/>
              </a:rPr>
              <a:t> ім. В.Н. Каразіна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9463" name="Picture 6" descr="defau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484313"/>
            <a:ext cx="16573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24"/>
          <p:cNvSpPr txBox="1">
            <a:spLocks noChangeArrowheads="1"/>
          </p:cNvSpPr>
          <p:nvPr/>
        </p:nvSpPr>
        <p:spPr bwMode="auto">
          <a:xfrm>
            <a:off x="3708400" y="2708275"/>
            <a:ext cx="285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Філологічний факультет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465" name="TextBox 25"/>
          <p:cNvSpPr txBox="1">
            <a:spLocks noChangeArrowheads="1"/>
          </p:cNvSpPr>
          <p:nvPr/>
        </p:nvSpPr>
        <p:spPr bwMode="auto">
          <a:xfrm>
            <a:off x="3492500" y="3213100"/>
            <a:ext cx="2674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Біологічний факультет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466" name="TextBox 26"/>
          <p:cNvSpPr txBox="1">
            <a:spLocks noChangeArrowheads="1"/>
          </p:cNvSpPr>
          <p:nvPr/>
        </p:nvSpPr>
        <p:spPr bwMode="auto">
          <a:xfrm>
            <a:off x="5940425" y="3716338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Центр краєзнавства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467" name="TextBox 27"/>
          <p:cNvSpPr txBox="1">
            <a:spLocks noChangeArrowheads="1"/>
          </p:cNvSpPr>
          <p:nvPr/>
        </p:nvSpPr>
        <p:spPr bwMode="auto">
          <a:xfrm>
            <a:off x="5580063" y="4292600"/>
            <a:ext cx="3014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Механіко-математичний </a:t>
            </a:r>
          </a:p>
          <a:p>
            <a:r>
              <a:rPr lang="uk-UA" sz="2000" b="1">
                <a:latin typeface="Calibri" pitchFamily="34" charset="0"/>
              </a:rPr>
              <a:t>факультет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572000" y="5084763"/>
            <a:ext cx="266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Соціологічний факультет</a:t>
            </a:r>
            <a:endParaRPr lang="ru-RU" sz="2000" b="1" dirty="0">
              <a:latin typeface="+mj-lt"/>
            </a:endParaRPr>
          </a:p>
        </p:txBody>
      </p:sp>
      <p:sp>
        <p:nvSpPr>
          <p:cNvPr id="19469" name="TextBox 29"/>
          <p:cNvSpPr txBox="1">
            <a:spLocks noChangeArrowheads="1"/>
          </p:cNvSpPr>
          <p:nvPr/>
        </p:nvSpPr>
        <p:spPr bwMode="auto">
          <a:xfrm>
            <a:off x="1258888" y="5445125"/>
            <a:ext cx="2613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latin typeface="Calibri" pitchFamily="34" charset="0"/>
              </a:rPr>
              <a:t>Геолого-географічний</a:t>
            </a:r>
          </a:p>
          <a:p>
            <a:pPr algn="ctr"/>
            <a:r>
              <a:rPr lang="uk-UA" sz="2000" b="1">
                <a:latin typeface="Calibri" pitchFamily="34" charset="0"/>
              </a:rPr>
              <a:t> факультет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470" name="TextBox 30"/>
          <p:cNvSpPr txBox="1">
            <a:spLocks noChangeArrowheads="1"/>
          </p:cNvSpPr>
          <p:nvPr/>
        </p:nvSpPr>
        <p:spPr bwMode="auto">
          <a:xfrm>
            <a:off x="3995738" y="6021388"/>
            <a:ext cx="294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Філософський факультет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9471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1739900" y="279400"/>
            <a:ext cx="5548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Напрями співпраці </a:t>
            </a:r>
            <a:r>
              <a:rPr lang="uk-UA" sz="32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Дергачівського БДЮТ з ВНЗ: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909638" y="1679575"/>
            <a:ext cx="2170112" cy="4035425"/>
            <a:chOff x="720" y="1296"/>
            <a:chExt cx="1367" cy="2542"/>
          </a:xfrm>
        </p:grpSpPr>
        <p:sp>
          <p:nvSpPr>
            <p:cNvPr id="2051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1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1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1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1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2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052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052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2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2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2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2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052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 altLang="ru-RU">
                <a:latin typeface="Calibri" pitchFamily="34" charset="0"/>
              </a:endParaRPr>
            </a:p>
          </p:txBody>
        </p:sp>
        <p:sp>
          <p:nvSpPr>
            <p:cNvPr id="20523" name="Text Box 17"/>
            <p:cNvSpPr txBox="1">
              <a:spLocks noChangeArrowheads="1"/>
            </p:cNvSpPr>
            <p:nvPr/>
          </p:nvSpPr>
          <p:spPr bwMode="gray">
            <a:xfrm>
              <a:off x="768" y="1949"/>
              <a:ext cx="129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800">
                  <a:latin typeface="Calibri" pitchFamily="34" charset="0"/>
                </a:rPr>
                <a:t>навчально-методичний напрям</a:t>
              </a:r>
              <a:endParaRPr lang="en-US" altLang="ru-RU" sz="2800">
                <a:latin typeface="Calibri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3616325" y="1679575"/>
            <a:ext cx="2170113" cy="4035425"/>
            <a:chOff x="720" y="1296"/>
            <a:chExt cx="1367" cy="2542"/>
          </a:xfrm>
        </p:grpSpPr>
        <p:sp>
          <p:nvSpPr>
            <p:cNvPr id="2050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4" name="AutoShape 7"/>
            <p:cNvSpPr>
              <a:spLocks noChangeArrowheads="1"/>
            </p:cNvSpPr>
            <p:nvPr/>
          </p:nvSpPr>
          <p:spPr bwMode="gray">
            <a:xfrm>
              <a:off x="74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050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051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1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1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1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1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0508" name="Text Box 16"/>
            <p:cNvSpPr txBox="1">
              <a:spLocks noChangeArrowheads="1"/>
            </p:cNvSpPr>
            <p:nvPr/>
          </p:nvSpPr>
          <p:spPr bwMode="gray">
            <a:xfrm>
              <a:off x="1280" y="1354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altLang="ru-RU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altLang="ru-RU">
                <a:latin typeface="Calibri" pitchFamily="34" charset="0"/>
              </a:endParaRPr>
            </a:p>
          </p:txBody>
        </p:sp>
        <p:sp>
          <p:nvSpPr>
            <p:cNvPr id="20509" name="Text Box 17"/>
            <p:cNvSpPr txBox="1">
              <a:spLocks noChangeArrowheads="1"/>
            </p:cNvSpPr>
            <p:nvPr/>
          </p:nvSpPr>
          <p:spPr bwMode="gray">
            <a:xfrm>
              <a:off x="760" y="1949"/>
              <a:ext cx="1296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800">
                  <a:latin typeface="Calibri" pitchFamily="34" charset="0"/>
                </a:rPr>
                <a:t>науково-методичний напрям </a:t>
              </a:r>
              <a:endParaRPr lang="en-US" altLang="ru-RU" sz="2800">
                <a:latin typeface="Calibri" pitchFamily="34" charset="0"/>
              </a:endParaRPr>
            </a:p>
          </p:txBody>
        </p:sp>
      </p:grpSp>
      <p:grpSp>
        <p:nvGrpSpPr>
          <p:cNvPr id="20486" name="Group 3"/>
          <p:cNvGrpSpPr>
            <a:grpSpLocks/>
          </p:cNvGrpSpPr>
          <p:nvPr/>
        </p:nvGrpSpPr>
        <p:grpSpPr bwMode="auto">
          <a:xfrm>
            <a:off x="6254750" y="1709738"/>
            <a:ext cx="2279650" cy="4035425"/>
            <a:chOff x="666" y="1296"/>
            <a:chExt cx="1436" cy="2542"/>
          </a:xfrm>
        </p:grpSpPr>
        <p:sp>
          <p:nvSpPr>
            <p:cNvPr id="2048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049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049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0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0494" name="Text Box 16"/>
            <p:cNvSpPr txBox="1">
              <a:spLocks noChangeArrowheads="1"/>
            </p:cNvSpPr>
            <p:nvPr/>
          </p:nvSpPr>
          <p:spPr bwMode="gray">
            <a:xfrm>
              <a:off x="1280" y="13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altLang="ru-RU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 altLang="ru-RU">
                <a:latin typeface="Calibri" pitchFamily="34" charset="0"/>
              </a:endParaRPr>
            </a:p>
          </p:txBody>
        </p:sp>
        <p:sp>
          <p:nvSpPr>
            <p:cNvPr id="20495" name="Text Box 17"/>
            <p:cNvSpPr txBox="1">
              <a:spLocks noChangeArrowheads="1"/>
            </p:cNvSpPr>
            <p:nvPr/>
          </p:nvSpPr>
          <p:spPr bwMode="gray">
            <a:xfrm>
              <a:off x="666" y="1964"/>
              <a:ext cx="143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600">
                  <a:latin typeface="Calibri" pitchFamily="34" charset="0"/>
                </a:rPr>
                <a:t>проф-орієнтаційний напрям </a:t>
              </a:r>
              <a:endParaRPr lang="en-US" altLang="ru-RU" sz="26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b="1" dirty="0" smtClean="0">
                <a:latin typeface="+mn-lt"/>
              </a:rPr>
              <a:t>Форми співпраці навчально-методичного напряму</a:t>
            </a:r>
            <a:endParaRPr lang="en-US" altLang="ru-RU" sz="2800" b="1" dirty="0">
              <a:latin typeface="+mn-lt"/>
            </a:endParaRPr>
          </a:p>
        </p:txBody>
      </p:sp>
      <p:grpSp>
        <p:nvGrpSpPr>
          <p:cNvPr id="21507" name="Group 59"/>
          <p:cNvGrpSpPr>
            <a:grpSpLocks/>
          </p:cNvGrpSpPr>
          <p:nvPr/>
        </p:nvGrpSpPr>
        <p:grpSpPr bwMode="auto">
          <a:xfrm>
            <a:off x="-914400" y="1708150"/>
            <a:ext cx="9117013" cy="4475163"/>
            <a:chOff x="-576" y="1076"/>
            <a:chExt cx="5743" cy="2819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1396 w 21600"/>
                <a:gd name="T1" fmla="*/ 0 h 21600"/>
                <a:gd name="T2" fmla="*/ 21 w 21600"/>
                <a:gd name="T3" fmla="*/ 1375 h 21600"/>
                <a:gd name="T4" fmla="*/ 1396 w 21600"/>
                <a:gd name="T5" fmla="*/ 42 h 21600"/>
                <a:gd name="T6" fmla="*/ 2770 w 21600"/>
                <a:gd name="T7" fmla="*/ 1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0" name="AutoShape 13"/>
            <p:cNvSpPr>
              <a:spLocks noChangeArrowheads="1"/>
            </p:cNvSpPr>
            <p:nvPr/>
          </p:nvSpPr>
          <p:spPr bwMode="ltGray">
            <a:xfrm rot="5400000">
              <a:off x="-423" y="1312"/>
              <a:ext cx="2374" cy="2370"/>
            </a:xfrm>
            <a:custGeom>
              <a:avLst/>
              <a:gdLst>
                <a:gd name="T0" fmla="*/ 1187 w 21600"/>
                <a:gd name="T1" fmla="*/ 0 h 21600"/>
                <a:gd name="T2" fmla="*/ 553 w 21600"/>
                <a:gd name="T3" fmla="*/ 1192 h 21600"/>
                <a:gd name="T4" fmla="*/ 1187 w 21600"/>
                <a:gd name="T5" fmla="*/ 1103 h 21600"/>
                <a:gd name="T6" fmla="*/ 1821 w 21600"/>
                <a:gd name="T7" fmla="*/ 119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918" y="2261"/>
              <a:ext cx="9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Форми</a:t>
              </a:r>
              <a:endParaRPr lang="en-US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grpSp>
          <p:nvGrpSpPr>
            <p:cNvPr id="21512" name="Group 57"/>
            <p:cNvGrpSpPr>
              <a:grpSpLocks/>
            </p:cNvGrpSpPr>
            <p:nvPr/>
          </p:nvGrpSpPr>
          <p:grpSpPr bwMode="auto">
            <a:xfrm>
              <a:off x="1698" y="1076"/>
              <a:ext cx="3469" cy="1023"/>
              <a:chOff x="1698" y="1076"/>
              <a:chExt cx="3469" cy="1023"/>
            </a:xfrm>
          </p:grpSpPr>
          <p:sp>
            <p:nvSpPr>
              <p:cNvPr id="21523" name="AutoShape 21"/>
              <p:cNvSpPr>
                <a:spLocks noChangeArrowheads="1"/>
              </p:cNvSpPr>
              <p:nvPr/>
            </p:nvSpPr>
            <p:spPr bwMode="gray">
              <a:xfrm>
                <a:off x="1968" y="1076"/>
                <a:ext cx="3199" cy="102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1524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21527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28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29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30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31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1525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34192" name="Text Box 48"/>
              <p:cNvSpPr txBox="1">
                <a:spLocks noChangeArrowheads="1"/>
              </p:cNvSpPr>
              <p:nvPr/>
            </p:nvSpPr>
            <p:spPr bwMode="auto">
              <a:xfrm>
                <a:off x="2013" y="1189"/>
                <a:ext cx="3063" cy="8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поглиблене вивчення базових дисциплін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вихованцями </a:t>
                </a:r>
                <a:r>
                  <a:rPr lang="uk-UA" sz="2000" b="1" dirty="0">
                    <a:latin typeface="+mn-lt"/>
                  </a:rPr>
                  <a:t>гуртків «Основи </a:t>
                </a:r>
                <a:r>
                  <a:rPr lang="uk-UA" sz="2000" b="1" dirty="0">
                    <a:latin typeface="+mn-lt"/>
                  </a:rPr>
                  <a:t>науково-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дослідницької </a:t>
                </a:r>
                <a:r>
                  <a:rPr lang="uk-UA" sz="2000" b="1" dirty="0">
                    <a:latin typeface="+mn-lt"/>
                  </a:rPr>
                  <a:t>діяльності», керівниками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яких </a:t>
                </a:r>
                <a:r>
                  <a:rPr lang="uk-UA" sz="2000" b="1" dirty="0">
                    <a:latin typeface="+mn-lt"/>
                  </a:rPr>
                  <a:t>є викладачі ВНЗ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  <p:grpSp>
          <p:nvGrpSpPr>
            <p:cNvPr id="21513" name="Group 56"/>
            <p:cNvGrpSpPr>
              <a:grpSpLocks/>
            </p:cNvGrpSpPr>
            <p:nvPr/>
          </p:nvGrpSpPr>
          <p:grpSpPr bwMode="auto">
            <a:xfrm>
              <a:off x="1765" y="2827"/>
              <a:ext cx="3340" cy="792"/>
              <a:chOff x="1765" y="2827"/>
              <a:chExt cx="3340" cy="792"/>
            </a:xfrm>
          </p:grpSpPr>
          <p:sp>
            <p:nvSpPr>
              <p:cNvPr id="21514" name="AutoShape 14"/>
              <p:cNvSpPr>
                <a:spLocks noChangeArrowheads="1"/>
              </p:cNvSpPr>
              <p:nvPr/>
            </p:nvSpPr>
            <p:spPr bwMode="gray">
              <a:xfrm>
                <a:off x="2064" y="2827"/>
                <a:ext cx="3041" cy="79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1515" name="Group 15"/>
              <p:cNvGrpSpPr>
                <a:grpSpLocks/>
              </p:cNvGrpSpPr>
              <p:nvPr/>
            </p:nvGrpSpPr>
            <p:grpSpPr bwMode="auto">
              <a:xfrm>
                <a:off x="1765" y="3068"/>
                <a:ext cx="316" cy="316"/>
                <a:chOff x="1273" y="3427"/>
                <a:chExt cx="526" cy="526"/>
              </a:xfrm>
            </p:grpSpPr>
            <p:sp>
              <p:nvSpPr>
                <p:cNvPr id="21518" name="Oval 16"/>
                <p:cNvSpPr>
                  <a:spLocks noChangeArrowheads="1"/>
                </p:cNvSpPr>
                <p:nvPr/>
              </p:nvSpPr>
              <p:spPr bwMode="gray">
                <a:xfrm>
                  <a:off x="1273" y="3427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19" name="Oval 17"/>
                <p:cNvSpPr>
                  <a:spLocks noChangeArrowheads="1"/>
                </p:cNvSpPr>
                <p:nvPr/>
              </p:nvSpPr>
              <p:spPr bwMode="gray">
                <a:xfrm>
                  <a:off x="1309" y="3483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20" name="Oval 18"/>
                <p:cNvSpPr>
                  <a:spLocks noChangeArrowheads="1"/>
                </p:cNvSpPr>
                <p:nvPr/>
              </p:nvSpPr>
              <p:spPr bwMode="gray">
                <a:xfrm>
                  <a:off x="1319" y="3475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21" name="Oval 19"/>
                <p:cNvSpPr>
                  <a:spLocks noChangeArrowheads="1"/>
                </p:cNvSpPr>
                <p:nvPr/>
              </p:nvSpPr>
              <p:spPr bwMode="gray">
                <a:xfrm>
                  <a:off x="1283" y="3577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22" name="Oval 20"/>
                <p:cNvSpPr>
                  <a:spLocks noChangeArrowheads="1"/>
                </p:cNvSpPr>
                <p:nvPr/>
              </p:nvSpPr>
              <p:spPr bwMode="gray">
                <a:xfrm>
                  <a:off x="1319" y="3495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1516" name="Text Box 44"/>
              <p:cNvSpPr txBox="1">
                <a:spLocks noChangeArrowheads="1"/>
              </p:cNvSpPr>
              <p:nvPr/>
            </p:nvSpPr>
            <p:spPr bwMode="auto">
              <a:xfrm>
                <a:off x="1825" y="310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4193" name="Text Box 49"/>
              <p:cNvSpPr txBox="1">
                <a:spLocks noChangeArrowheads="1"/>
              </p:cNvSpPr>
              <p:nvPr/>
            </p:nvSpPr>
            <p:spPr bwMode="auto">
              <a:xfrm>
                <a:off x="2174" y="2918"/>
                <a:ext cx="2740" cy="6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особистісні зв’язки керівників </a:t>
                </a:r>
                <a:r>
                  <a:rPr lang="uk-UA" sz="2000" b="1" dirty="0">
                    <a:latin typeface="+mn-lt"/>
                  </a:rPr>
                  <a:t>гуртків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 </a:t>
                </a:r>
                <a:r>
                  <a:rPr lang="uk-UA" sz="2000" b="1" dirty="0">
                    <a:latin typeface="+mn-lt"/>
                  </a:rPr>
                  <a:t>та викладачів </a:t>
                </a:r>
                <a:r>
                  <a:rPr lang="uk-UA" sz="2000" b="1" dirty="0">
                    <a:latin typeface="+mn-lt"/>
                  </a:rPr>
                  <a:t>ВНЗ, </a:t>
                </a:r>
                <a:r>
                  <a:rPr lang="uk-UA" sz="2000" b="1" dirty="0">
                    <a:latin typeface="+mn-lt"/>
                  </a:rPr>
                  <a:t>з метою обміну </a:t>
                </a:r>
                <a:endParaRPr lang="uk-UA" sz="2000" b="1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2000" b="1" dirty="0">
                    <a:latin typeface="+mn-lt"/>
                  </a:rPr>
                  <a:t>досвідом</a:t>
                </a:r>
                <a:endParaRPr lang="en-US" altLang="ru-RU" sz="2000" b="1" dirty="0">
                  <a:latin typeface="+mn-lt"/>
                </a:endParaRPr>
              </a:p>
            </p:txBody>
          </p:sp>
        </p:grpSp>
      </p:grpSp>
      <p:pic>
        <p:nvPicPr>
          <p:cNvPr id="21508" name="Picture 4" descr="C:\Users\user\Desktop\Новая папка (3)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10429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</vt:lpstr>
      <vt:lpstr>Calibri Light</vt:lpstr>
      <vt:lpstr>Monotype Corsiva</vt:lpstr>
      <vt:lpstr>Times New Roman</vt:lpstr>
      <vt:lpstr>Тема Office</vt:lpstr>
      <vt:lpstr>Співпраця Дергачівського Будинку дитячої та юнацької творчості з ВНЗ: інноваційні шляхи розвитку соціального партнерства</vt:lpstr>
      <vt:lpstr>Взаємодія позашкільної і вищої освіти в єдиній системі неперервної освіти – важливий педагогічний аспект підготовки молоді до життєдіяльності  в умовах ринкової економіки.</vt:lpstr>
      <vt:lpstr>Слайд 3</vt:lpstr>
      <vt:lpstr>Соціальне партнерство – спільно розподілена діяльність представників різних соціальних груп, результатом якої є позитивні ефекти, що приймаються усіма учасниками цієї діяльності. </vt:lpstr>
      <vt:lpstr>Слайд 5</vt:lpstr>
      <vt:lpstr>Слайд 6</vt:lpstr>
      <vt:lpstr>Слайд 7</vt:lpstr>
      <vt:lpstr>Слайд 8</vt:lpstr>
      <vt:lpstr>Форми співпраці навчально-методичного напряму</vt:lpstr>
      <vt:lpstr>Форми співпраці науково-методичного напряму</vt:lpstr>
      <vt:lpstr>Форми співпраці профорієнтаційного напряму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Співпраця Дергачівського Будинку дитячої та юнацької творчості з ВНЗ: інноваційні шляхи розвитку соціального партнерства</dc:title>
  <dc:creator>RePack by Diakov</dc:creator>
  <cp:lastModifiedBy>User</cp:lastModifiedBy>
  <cp:revision>33</cp:revision>
  <dcterms:created xsi:type="dcterms:W3CDTF">2017-02-20T10:57:51Z</dcterms:created>
  <dcterms:modified xsi:type="dcterms:W3CDTF">2017-02-21T14:12:29Z</dcterms:modified>
</cp:coreProperties>
</file>