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6" r:id="rId1"/>
  </p:sldMasterIdLst>
  <p:sldIdLst>
    <p:sldId id="324" r:id="rId2"/>
    <p:sldId id="370" r:id="rId3"/>
    <p:sldId id="371" r:id="rId4"/>
    <p:sldId id="372" r:id="rId5"/>
    <p:sldId id="373" r:id="rId6"/>
    <p:sldId id="381" r:id="rId7"/>
    <p:sldId id="382" r:id="rId8"/>
    <p:sldId id="383" r:id="rId9"/>
    <p:sldId id="390" r:id="rId10"/>
    <p:sldId id="377" r:id="rId11"/>
    <p:sldId id="378" r:id="rId12"/>
    <p:sldId id="387" r:id="rId13"/>
    <p:sldId id="379" r:id="rId14"/>
    <p:sldId id="38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6666"/>
    <a:srgbClr val="A34353"/>
    <a:srgbClr val="277329"/>
    <a:srgbClr val="6D2D38"/>
    <a:srgbClr val="666633"/>
    <a:srgbClr val="008080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8C941-95B9-498A-9FFF-C39E9DAEDA92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0937F-8248-44E0-BFE4-F17C62D9E9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27C5F-DA95-4F5E-96A8-AFF13B2EAC8B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FF532-C2B2-4CF4-9ECE-47C1E4AA6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5AC57-3C27-4701-A959-9E0BB9294583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B6152-518B-4E54-97DD-00BFBDCA13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98155-A283-41B3-8A11-479CD4EA90D2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F6A6E-A7BE-4455-8539-DB7B007CFA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DD8E7-0452-4CC0-BEE9-1449EFE7C2C8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A3242-CD4B-4E99-B3FF-2B75FF608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D990B-5FE8-480A-B141-90D6DEFCA9C1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E1417-01E6-49A3-BA2F-4F065E9F6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A8648-57FA-4295-B8B6-D22670396959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79F54-4DAF-48DC-A344-11E57892EB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F0DCB-3FF9-4FC1-B2DA-E623C6F90446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207DF-324E-461E-8E5A-B19FD4E78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63653-D793-42B5-9474-70A1A7B1A456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A7237-0D62-4660-BD8B-85DC0B40F7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CE663-BBAA-4AAE-BD65-53EAD97F23FD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B7140-8959-4365-9444-0B235BE9B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99550-919A-4E34-859A-2BB7CC0E7B0C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61903-FC40-4BE4-B756-7D06586994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038865-0741-4309-A54D-8D5137566120}" type="datetimeFigureOut">
              <a:rPr lang="ru-RU"/>
              <a:pPr>
                <a:defRPr/>
              </a:pPr>
              <a:t>29.03.2017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A33CF2-21B1-4154-B4EE-0BCAF0EAE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77" r:id="rId4"/>
    <p:sldLayoutId id="2147484081" r:id="rId5"/>
    <p:sldLayoutId id="2147484076" r:id="rId6"/>
    <p:sldLayoutId id="2147484082" r:id="rId7"/>
    <p:sldLayoutId id="2147484083" r:id="rId8"/>
    <p:sldLayoutId id="2147484084" r:id="rId9"/>
    <p:sldLayoutId id="2147484075" r:id="rId10"/>
    <p:sldLayoutId id="214748408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548681"/>
            <a:ext cx="8458200" cy="4032447"/>
          </a:xfrm>
        </p:spPr>
        <p:txBody>
          <a:bodyPr/>
          <a:lstStyle/>
          <a:p>
            <a:pPr algn="ctr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ru-RU" sz="3300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3300" b="1" dirty="0" smtClean="0">
                <a:effectLst/>
                <a:latin typeface="Times New Roman"/>
                <a:ea typeface="Times New Roman"/>
              </a:rPr>
            </a:br>
            <a:r>
              <a:rPr lang="ru-RU" sz="2400" i="1" dirty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i="1" dirty="0"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uk-UA" sz="4400" b="1" i="1" cap="none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</a:t>
            </a:r>
            <a:br>
              <a:rPr lang="uk-UA" sz="4400" b="1" i="1" cap="none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200" b="1" cap="none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«НАУКОВІ </a:t>
            </a:r>
            <a:br>
              <a:rPr lang="uk-UA" sz="4200" b="1" cap="none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200" b="1" cap="none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ОБРІЇ ХАРКІВЩИНИ»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4868863"/>
            <a:ext cx="8443912" cy="1512887"/>
          </a:xfrm>
        </p:spPr>
        <p:txBody>
          <a:bodyPr>
            <a:normAutofit/>
          </a:bodyPr>
          <a:lstStyle/>
          <a:p>
            <a:pPr marL="2513013">
              <a:lnSpc>
                <a:spcPct val="90000"/>
              </a:lnSpc>
            </a:pPr>
            <a:endParaRPr lang="uk-UA" sz="2200" b="1" i="1" smtClean="0">
              <a:solidFill>
                <a:srgbClr val="443329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13013" algn="r">
              <a:lnSpc>
                <a:spcPct val="90000"/>
              </a:lnSpc>
              <a:spcBef>
                <a:spcPct val="0"/>
              </a:spcBef>
              <a:buClr>
                <a:srgbClr val="9BBB59"/>
              </a:buClr>
              <a:buSzPct val="95000"/>
            </a:pPr>
            <a:r>
              <a:rPr lang="uk-UA" altLang="ru-RU" b="1" i="1" smtClean="0">
                <a:solidFill>
                  <a:srgbClr val="523227"/>
                </a:solidFill>
                <a:latin typeface="Verdana" pitchFamily="34" charset="0"/>
              </a:rPr>
              <a:t>Луніна Вікторія Юріївна,  </a:t>
            </a:r>
          </a:p>
          <a:p>
            <a:pPr marL="2513013" algn="r">
              <a:lnSpc>
                <a:spcPct val="90000"/>
              </a:lnSpc>
              <a:spcBef>
                <a:spcPct val="0"/>
              </a:spcBef>
              <a:buClr>
                <a:srgbClr val="9BBB59"/>
              </a:buClr>
              <a:buSzPct val="95000"/>
            </a:pPr>
            <a:r>
              <a:rPr lang="uk-UA" altLang="ru-RU" b="1" i="1" smtClean="0">
                <a:solidFill>
                  <a:srgbClr val="523227"/>
                </a:solidFill>
                <a:latin typeface="Verdana" pitchFamily="34" charset="0"/>
              </a:rPr>
              <a:t>директор КЗ ХЦДЕД </a:t>
            </a:r>
          </a:p>
          <a:p>
            <a:pPr marL="2513013" algn="r">
              <a:lnSpc>
                <a:spcPct val="90000"/>
              </a:lnSpc>
              <a:spcBef>
                <a:spcPct val="0"/>
              </a:spcBef>
              <a:buClr>
                <a:srgbClr val="9BBB59"/>
              </a:buClr>
              <a:buSzPct val="95000"/>
            </a:pPr>
            <a:r>
              <a:rPr lang="uk-UA" altLang="ru-RU" b="1" i="1" smtClean="0">
                <a:solidFill>
                  <a:srgbClr val="523227"/>
                </a:solidFill>
                <a:latin typeface="Verdana" pitchFamily="34" charset="0"/>
              </a:rPr>
              <a:t>«Будинок учителя»</a:t>
            </a:r>
          </a:p>
          <a:p>
            <a:pPr marL="2513013">
              <a:lnSpc>
                <a:spcPct val="90000"/>
              </a:lnSpc>
            </a:pPr>
            <a:endParaRPr lang="ru-RU" sz="2200" smtClean="0">
              <a:solidFill>
                <a:srgbClr val="443329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обрії </a:t>
            </a:r>
            <a:r>
              <a:rPr lang="uk-UA" sz="2600" b="1" dirty="0" err="1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2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КЕРІВНИКИ </a:t>
            </a:r>
            <a:r>
              <a:rPr lang="uk-UA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ПРОЕКТУ</a:t>
            </a:r>
          </a:p>
          <a:p>
            <a:pPr marL="0" indent="0" algn="ctr" fontAlgn="auto">
              <a:lnSpc>
                <a:spcPct val="20000"/>
              </a:lnSpc>
              <a:spcAft>
                <a:spcPts val="0"/>
              </a:spcAft>
              <a:buFont typeface="Wingdings 2"/>
              <a:buNone/>
              <a:defRPr/>
            </a:pPr>
            <a:endParaRPr lang="uk-UA" sz="2800" b="1" i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88620" algn="just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uk-UA" sz="2600" b="1" dirty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Бабічев А.В., </a:t>
            </a:r>
            <a:r>
              <a:rPr lang="uk-UA" sz="2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директор Департаменту науки і освіти Харківської обласної державної адміністрації; </a:t>
            </a:r>
          </a:p>
          <a:p>
            <a:pPr marL="388620" algn="just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uk-UA" sz="2600" b="1" dirty="0">
                <a:solidFill>
                  <a:srgbClr val="B4DCF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b="1" dirty="0" err="1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Байназарова</a:t>
            </a:r>
            <a:r>
              <a:rPr lang="uk-UA" sz="2600" b="1" dirty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О.О., </a:t>
            </a:r>
            <a:r>
              <a:rPr lang="uk-UA" sz="2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заступник начальника управління освіти і науки Департаменту науки і освіти Харківської обласної державної адміністрації – начальник відділу дошкільної, загальної середньої, корекційної та позашкільної освіти; </a:t>
            </a:r>
          </a:p>
          <a:p>
            <a:pPr marL="388620" algn="just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uk-UA" sz="2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b="1" dirty="0" err="1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Бакіров</a:t>
            </a:r>
            <a:r>
              <a:rPr lang="uk-UA" sz="2600" b="1" dirty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В.С., </a:t>
            </a:r>
            <a:r>
              <a:rPr lang="uk-UA" sz="2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голова Ради ректорів вищих навчальних закладів ІІІ-І</a:t>
            </a:r>
            <a:r>
              <a:rPr lang="en-US" sz="2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рівнів акредитації, доктор соціологічних наук, професор, академік НАН України, </a:t>
            </a:r>
            <a:r>
              <a:rPr lang="uk-UA" sz="2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член-кореспондент НАПН </a:t>
            </a:r>
            <a:r>
              <a:rPr lang="uk-UA" sz="26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обрії </a:t>
            </a:r>
            <a:r>
              <a:rPr lang="uk-UA" sz="2600" b="1" dirty="0" err="1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827587"/>
          </a:xfrm>
        </p:spPr>
        <p:txBody>
          <a:bodyPr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33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КЕРІВНИКИ </a:t>
            </a:r>
            <a:r>
              <a:rPr lang="uk-UA" sz="33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ПРОЕКТУ</a:t>
            </a:r>
          </a:p>
          <a:p>
            <a:pPr marL="0" indent="0" algn="ctr" fontAlgn="auto">
              <a:lnSpc>
                <a:spcPct val="40000"/>
              </a:lnSpc>
              <a:spcAft>
                <a:spcPts val="0"/>
              </a:spcAft>
              <a:buFont typeface="Wingdings 2"/>
              <a:buNone/>
              <a:defRPr/>
            </a:pPr>
            <a:endParaRPr lang="uk-UA" sz="3300" b="1" i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88620" algn="just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uk-UA" sz="2600" b="1" dirty="0" smtClean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Бєлова </a:t>
            </a:r>
            <a:r>
              <a:rPr lang="uk-UA" sz="2600" b="1" dirty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Л.О., </a:t>
            </a:r>
            <a:r>
              <a:rPr lang="uk-UA" sz="2600" b="1" dirty="0">
                <a:solidFill>
                  <a:srgbClr val="B4DCF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голова Харківського університетського консорціуму, доктор соціологічних наук, професор;</a:t>
            </a:r>
          </a:p>
          <a:p>
            <a:pPr marL="388620" algn="just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uk-UA" sz="2600" b="1" dirty="0" err="1" smtClean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Деменко</a:t>
            </a:r>
            <a:r>
              <a:rPr lang="uk-UA" sz="2600" b="1" dirty="0" smtClean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b="1" dirty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О.І., </a:t>
            </a:r>
            <a:r>
              <a:rPr lang="uk-UA" sz="2600" b="1" dirty="0">
                <a:solidFill>
                  <a:srgbClr val="B4DCF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директор Департаменту освіти Харківської міської ради; </a:t>
            </a:r>
            <a:endParaRPr lang="uk-UA" sz="2600" b="1" dirty="0" smtClean="0">
              <a:solidFill>
                <a:srgbClr val="B4DCF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88620" algn="just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uk-UA" sz="2600" b="1" dirty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Покроєва Л.Д., </a:t>
            </a:r>
            <a:r>
              <a:rPr lang="uk-UA" sz="2600" b="1" dirty="0">
                <a:solidFill>
                  <a:srgbClr val="B4DCF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ректор Комунального вищого навчального закладу «Харківська академія неперервної освіти», кандидат педагогічних наук, </a:t>
            </a:r>
            <a:r>
              <a:rPr lang="uk-UA" sz="2600" b="1" dirty="0" smtClean="0">
                <a:solidFill>
                  <a:srgbClr val="B4DCF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доцент;</a:t>
            </a:r>
            <a:endParaRPr lang="uk-UA" sz="2600" b="1" dirty="0">
              <a:solidFill>
                <a:srgbClr val="B4DCFA">
                  <a:lumMod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88620" algn="just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uk-UA" sz="2600" b="1" dirty="0" smtClean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Луніна </a:t>
            </a:r>
            <a:r>
              <a:rPr lang="uk-UA" sz="2600" b="1" dirty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В.Ю., </a:t>
            </a:r>
            <a:r>
              <a:rPr lang="uk-UA" sz="2600" b="1" dirty="0">
                <a:solidFill>
                  <a:srgbClr val="B4DCFA">
                    <a:lumMod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директор Комунального закладу «Харківський центр дослідницько-експериментальної діяльності «Будинок учителя» Харківської обласної ради» </a:t>
            </a:r>
          </a:p>
          <a:p>
            <a:pPr marL="45720" indent="0" algn="just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обрії </a:t>
            </a:r>
            <a:r>
              <a:rPr lang="uk-UA" sz="2600" b="1" dirty="0" err="1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554163"/>
            <a:ext cx="8424862" cy="5043487"/>
          </a:xfrm>
        </p:spPr>
        <p:txBody>
          <a:bodyPr>
            <a:normAutofit fontScale="92500"/>
          </a:bodyPr>
          <a:lstStyle/>
          <a:p>
            <a:pPr algn="ctr" fontAlgn="auto">
              <a:spcAft>
                <a:spcPts val="0"/>
              </a:spcAft>
              <a:buClr>
                <a:srgbClr val="F0A22E"/>
              </a:buClr>
              <a:buFont typeface="Wingdings 2"/>
              <a:buChar char=""/>
              <a:defRPr/>
            </a:pPr>
            <a:r>
              <a:rPr lang="uk-UA" sz="3100" b="1" i="1" dirty="0" smtClean="0">
                <a:solidFill>
                  <a:srgbClr val="FBEEC9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СПІВВИКОНАВЦІ ПРОЕКТУ: </a:t>
            </a:r>
            <a:endParaRPr lang="uk-UA" sz="3100" b="1" i="1" dirty="0">
              <a:solidFill>
                <a:srgbClr val="FBEEC9">
                  <a:lumMod val="1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auto">
              <a:lnSpc>
                <a:spcPct val="20000"/>
              </a:lnSpc>
              <a:spcAft>
                <a:spcPts val="0"/>
              </a:spcAft>
              <a:buClr>
                <a:srgbClr val="F0A22E"/>
              </a:buClr>
              <a:buFont typeface="Wingdings 2"/>
              <a:buNone/>
              <a:defRPr/>
            </a:pPr>
            <a:endParaRPr lang="uk-UA" sz="3100" b="1" i="1" dirty="0">
              <a:solidFill>
                <a:srgbClr val="FBEEC9">
                  <a:lumMod val="1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8620" algn="just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Науково-методичний центр професійно-технічної освіти Харківської області (Русланова Т.О.); </a:t>
            </a:r>
          </a:p>
          <a:p>
            <a:pPr marL="388620" algn="just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КЗ «Харківська обласна станція юних туристів»                 (</a:t>
            </a:r>
            <a:r>
              <a:rPr lang="uk-UA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Редіна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В.А.); </a:t>
            </a:r>
          </a:p>
          <a:p>
            <a:pPr marL="388620" algn="just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КЗ «Харківський обласний Палац дитячої та юнацької творчості» (Федосєєва С.В.); </a:t>
            </a:r>
          </a:p>
          <a:p>
            <a:pPr marL="388620" algn="just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Навчальний центр «</a:t>
            </a:r>
            <a:r>
              <a:rPr lang="uk-UA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ЛандауЦентр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(Круглова В.В.); </a:t>
            </a:r>
          </a:p>
          <a:p>
            <a:pPr marL="388620" algn="just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ищі навчальні заклади та наукові установи м. Харкова; </a:t>
            </a:r>
          </a:p>
          <a:p>
            <a:pPr marL="388620" algn="just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ісцеві органи управління освітою; </a:t>
            </a:r>
          </a:p>
          <a:p>
            <a:pPr marL="388620" algn="just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ерівники підприємств м. Харкова та Харківської області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обрії </a:t>
            </a:r>
            <a:r>
              <a:rPr lang="uk-UA" sz="2600" b="1" dirty="0" err="1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6831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2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ОЧІКУВАНІ </a:t>
            </a:r>
            <a:r>
              <a:rPr lang="uk-UA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РЕЗУЛЬТАТИ</a:t>
            </a:r>
          </a:p>
          <a:p>
            <a:pPr marL="0" indent="0" algn="ctr" fontAlgn="auto">
              <a:lnSpc>
                <a:spcPct val="50000"/>
              </a:lnSpc>
              <a:spcAft>
                <a:spcPts val="0"/>
              </a:spcAft>
              <a:buFont typeface="Wingdings 2"/>
              <a:buNone/>
              <a:defRPr/>
            </a:pPr>
            <a:endParaRPr lang="uk-UA" sz="2800" b="1" i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88620" algn="just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єднання зусиль педагогічних, науково-педагогічних працівників навчальних закладів усіх типів і рівнів, фахівців наукових установ та підприємців                                     для реалізації визначених завдань, побудови ефективної системи щодо формування наукового світогляду дітей                    і молоді Харківської області; </a:t>
            </a:r>
          </a:p>
          <a:p>
            <a:pPr marL="388620" algn="just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створення організаційно-педагогічних умов для комплексного набуття дітьми й молоддю міцних наукових знань і навичок дослідницької діяльності тощо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 2"/>
              <a:buNone/>
              <a:defRPr/>
            </a:pPr>
            <a:endParaRPr lang="uk-UA" sz="6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 2"/>
              <a:buNone/>
              <a:defRPr/>
            </a:pPr>
            <a:r>
              <a:rPr lang="uk-UA" sz="6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Дякую </a:t>
            </a:r>
            <a:r>
              <a:rPr lang="uk-UA" sz="6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увагу!</a:t>
            </a:r>
            <a:endParaRPr lang="ru-RU" sz="6000" b="1" dirty="0">
              <a:solidFill>
                <a:schemeClr val="accent2">
                  <a:lumMod val="50000"/>
                </a:schemeClr>
              </a:solidFill>
              <a:latin typeface="Trebuchet MS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обрії </a:t>
            </a:r>
            <a:r>
              <a:rPr lang="uk-UA" sz="2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557338"/>
            <a:ext cx="8785225" cy="4967287"/>
          </a:xfrm>
        </p:spPr>
        <p:txBody>
          <a:bodyPr>
            <a:normAutofit/>
          </a:bodyPr>
          <a:lstStyle/>
          <a:p>
            <a:pPr algn="ctr"/>
            <a:r>
              <a:rPr lang="uk-UA" sz="2800" b="1" i="1" smtClean="0">
                <a:solidFill>
                  <a:srgbClr val="2A20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АКТУАЛЬНІСТЬ ПРОЕКТУ</a:t>
            </a:r>
          </a:p>
          <a:p>
            <a:pPr algn="ctr">
              <a:lnSpc>
                <a:spcPct val="50000"/>
              </a:lnSpc>
              <a:buFont typeface="Wingdings 2" pitchFamily="18" charset="2"/>
              <a:buNone/>
            </a:pPr>
            <a:endParaRPr lang="uk-UA" sz="2800" b="1" i="1" smtClean="0">
              <a:solidFill>
                <a:srgbClr val="2A200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300"/>
              </a:spcAft>
              <a:buClr>
                <a:srgbClr val="C3260C"/>
              </a:buClr>
              <a:buSzPct val="130000"/>
              <a:buFont typeface="Wingdings 2" pitchFamily="18" charset="2"/>
              <a:buNone/>
            </a:pPr>
            <a:r>
              <a:rPr lang="en-US" sz="2800" b="1" smtClean="0">
                <a:solidFill>
                  <a:srgbClr val="523227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b="1" smtClean="0">
                <a:solidFill>
                  <a:srgbClr val="523227"/>
                </a:solidFill>
                <a:latin typeface="Times New Roman" pitchFamily="18" charset="0"/>
                <a:cs typeface="Times New Roman" pitchFamily="18" charset="0"/>
              </a:rPr>
              <a:t>зумовлена</a:t>
            </a:r>
            <a:r>
              <a:rPr lang="en-US" sz="2800" b="1" smtClean="0">
                <a:solidFill>
                  <a:srgbClr val="52322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smtClean="0">
                <a:solidFill>
                  <a:srgbClr val="523227"/>
                </a:solidFill>
                <a:latin typeface="Times New Roman" pitchFamily="18" charset="0"/>
                <a:cs typeface="Times New Roman" pitchFamily="18" charset="0"/>
              </a:rPr>
              <a:t>необхідністю забезпечення неперервності та наступності в підготовці молодого покоління із широким науковим світоглядом, здатністю швидко опановувати сучасні технології</a:t>
            </a:r>
            <a:r>
              <a:rPr lang="en-US" sz="2800" b="1" smtClean="0">
                <a:solidFill>
                  <a:srgbClr val="52322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smtClean="0">
                <a:solidFill>
                  <a:srgbClr val="523227"/>
                </a:solidFill>
                <a:latin typeface="Times New Roman" pitchFamily="18" charset="0"/>
                <a:cs typeface="Times New Roman" pitchFamily="18" charset="0"/>
              </a:rPr>
              <a:t>й застосовувати наявні знання в умовах стрімкого розвитку всіх галузей виробництва</a:t>
            </a:r>
            <a:endParaRPr lang="ru-RU" sz="2800" b="1" smtClean="0">
              <a:solidFill>
                <a:srgbClr val="52322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обрії </a:t>
            </a:r>
            <a:r>
              <a:rPr lang="uk-UA" sz="2600" b="1" dirty="0" err="1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554163"/>
            <a:ext cx="8353425" cy="4525962"/>
          </a:xfrm>
        </p:spPr>
        <p:txBody>
          <a:bodyPr>
            <a:normAutofit/>
          </a:bodyPr>
          <a:lstStyle/>
          <a:p>
            <a:pPr algn="ctr"/>
            <a:r>
              <a:rPr lang="uk-UA" sz="2800" b="1" i="1" smtClean="0">
                <a:solidFill>
                  <a:srgbClr val="2A20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ПІДСТАВИ ДЛЯ РОЗРОБЛЕННЯ ПРОЕКТУ</a:t>
            </a:r>
          </a:p>
          <a:p>
            <a:pPr algn="ctr">
              <a:lnSpc>
                <a:spcPct val="50000"/>
              </a:lnSpc>
              <a:buFont typeface="Wingdings 2" pitchFamily="18" charset="2"/>
              <a:buNone/>
            </a:pPr>
            <a:endParaRPr lang="uk-UA" sz="2800" b="1" i="1" smtClean="0">
              <a:solidFill>
                <a:srgbClr val="2A200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300"/>
              </a:spcAft>
              <a:buClr>
                <a:srgbClr val="C3260C"/>
              </a:buClr>
              <a:buSzPct val="130000"/>
              <a:buFont typeface="Wingdings" pitchFamily="2" charset="2"/>
              <a:buChar char="ü"/>
            </a:pPr>
            <a:r>
              <a:rPr lang="uk-UA" sz="2800" b="1" smtClean="0">
                <a:solidFill>
                  <a:srgbClr val="523227"/>
                </a:solidFill>
                <a:latin typeface="Times New Roman" pitchFamily="18" charset="0"/>
                <a:cs typeface="Times New Roman" pitchFamily="18" charset="0"/>
              </a:rPr>
              <a:t>нагальна потреба в широкому залученні наукових ресурсів до формування дослідницьких навичок у дітей і молоді; </a:t>
            </a:r>
          </a:p>
          <a:p>
            <a:pPr algn="just">
              <a:lnSpc>
                <a:spcPct val="50000"/>
              </a:lnSpc>
              <a:spcAft>
                <a:spcPts val="300"/>
              </a:spcAft>
              <a:buClr>
                <a:srgbClr val="C3260C"/>
              </a:buClr>
              <a:buSzPct val="130000"/>
              <a:buFont typeface="Wingdings 2" pitchFamily="18" charset="2"/>
              <a:buNone/>
            </a:pPr>
            <a:endParaRPr lang="uk-UA" sz="2800" b="1" smtClean="0">
              <a:solidFill>
                <a:srgbClr val="523227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300"/>
              </a:spcAft>
              <a:buClr>
                <a:srgbClr val="C3260C"/>
              </a:buClr>
              <a:buSzPct val="130000"/>
              <a:buFont typeface="Wingdings" pitchFamily="2" charset="2"/>
              <a:buChar char="ü"/>
            </a:pPr>
            <a:r>
              <a:rPr lang="uk-UA" sz="2800" b="1" smtClean="0">
                <a:solidFill>
                  <a:srgbClr val="523227"/>
                </a:solidFill>
                <a:latin typeface="Times New Roman" pitchFamily="18" charset="0"/>
                <a:cs typeface="Times New Roman" pitchFamily="18" charset="0"/>
              </a:rPr>
              <a:t>досвід </a:t>
            </a:r>
            <a:r>
              <a:rPr lang="ru-RU" sz="2800" b="1" smtClean="0">
                <a:solidFill>
                  <a:srgbClr val="523227"/>
                </a:solidFill>
                <a:latin typeface="Times New Roman" pitchFamily="18" charset="0"/>
                <a:cs typeface="Times New Roman" pitchFamily="18" charset="0"/>
              </a:rPr>
              <a:t>науково-</a:t>
            </a:r>
            <a:r>
              <a:rPr lang="uk-UA" sz="2800" b="1" smtClean="0">
                <a:solidFill>
                  <a:srgbClr val="523227"/>
                </a:solidFill>
                <a:latin typeface="Times New Roman" pitchFamily="18" charset="0"/>
                <a:cs typeface="Times New Roman" pitchFamily="18" charset="0"/>
              </a:rPr>
              <a:t>педагогічної спільноти Харківської області</a:t>
            </a:r>
            <a:endParaRPr lang="ru-RU" sz="2800" b="1" smtClean="0">
              <a:solidFill>
                <a:srgbClr val="523227"/>
              </a:solidFill>
              <a:latin typeface="Trebuchet MS" pitchFamily="34" charset="0"/>
            </a:endParaRP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обрії </a:t>
            </a:r>
            <a:r>
              <a:rPr lang="uk-UA" sz="2600" b="1" dirty="0" err="1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1554163"/>
            <a:ext cx="7993062" cy="4525962"/>
          </a:xfrm>
        </p:spPr>
        <p:txBody>
          <a:bodyPr>
            <a:normAutofit/>
          </a:bodyPr>
          <a:lstStyle/>
          <a:p>
            <a:pPr algn="ctr"/>
            <a:r>
              <a:rPr lang="uk-UA" sz="2800" b="1" i="1" smtClean="0">
                <a:solidFill>
                  <a:srgbClr val="2A20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МЕТА ПРОЕКТУ</a:t>
            </a:r>
          </a:p>
          <a:p>
            <a:pPr algn="ctr">
              <a:lnSpc>
                <a:spcPct val="50000"/>
              </a:lnSpc>
              <a:buFont typeface="Wingdings 2" pitchFamily="18" charset="2"/>
              <a:buNone/>
            </a:pPr>
            <a:endParaRPr lang="uk-UA" sz="2800" b="1" i="1" smtClean="0">
              <a:solidFill>
                <a:srgbClr val="2A200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300"/>
              </a:spcAft>
              <a:buClr>
                <a:srgbClr val="C3260C"/>
              </a:buClr>
              <a:buSzPct val="130000"/>
              <a:buFont typeface="Wingdings 2" pitchFamily="18" charset="2"/>
              <a:buNone/>
            </a:pPr>
            <a:r>
              <a:rPr lang="uk-UA" sz="2800" b="1" smtClean="0">
                <a:solidFill>
                  <a:srgbClr val="523227"/>
                </a:solidFill>
                <a:latin typeface="Times New Roman" pitchFamily="18" charset="0"/>
                <a:cs typeface="Times New Roman" pitchFamily="18" charset="0"/>
              </a:rPr>
              <a:t>	створення системи роботи щодо формування наукового світогляду дітей дошкільного віку, учнівської та студентської молоді Харківської області як майбутніх фахівців у різних галузях виробництва</a:t>
            </a:r>
            <a:endParaRPr lang="ru-RU" sz="2800" b="1" smtClean="0">
              <a:solidFill>
                <a:srgbClr val="523227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обрії </a:t>
            </a:r>
            <a:r>
              <a:rPr lang="uk-UA" sz="2600" b="1" dirty="0" err="1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412875"/>
            <a:ext cx="8515350" cy="511175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sz="2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ЗАВДАННЯ </a:t>
            </a:r>
            <a:r>
              <a:rPr lang="uk-UA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ПРОЕКТУ</a:t>
            </a:r>
          </a:p>
          <a:p>
            <a:pPr marL="0" indent="0" algn="ctr" fontAlgn="auto">
              <a:lnSpc>
                <a:spcPct val="30000"/>
              </a:lnSpc>
              <a:spcAft>
                <a:spcPts val="0"/>
              </a:spcAft>
              <a:buFont typeface="Wingdings 2"/>
              <a:buNone/>
              <a:defRPr/>
            </a:pPr>
            <a:endParaRPr lang="uk-UA" sz="2800" b="1" i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88620" algn="just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популяризація 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наукових знань та науково-дослідницької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діяльності; </a:t>
            </a:r>
            <a:endParaRPr lang="uk-UA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88620" algn="just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сприяння 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формуванню наукового стилю мислення дітей                    і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молоді; </a:t>
            </a:r>
            <a:endParaRPr lang="uk-UA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88620" algn="just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формування 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навичок дослідницької діяльності дітей                                 і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молоді; </a:t>
            </a:r>
            <a:endParaRPr lang="uk-UA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88620" algn="just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удосконалення </a:t>
            </a: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професійної майстерності педагогічних                         і науково-педагогічних працівників щодо організації дослідницько-експериментальної 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uk-UA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4124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обрії </a:t>
            </a:r>
            <a:r>
              <a:rPr lang="uk-UA" sz="2600" b="1" dirty="0" err="1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18434" name="Объект 4"/>
          <p:cNvSpPr>
            <a:spLocks noGrp="1"/>
          </p:cNvSpPr>
          <p:nvPr>
            <p:ph sz="half" idx="1"/>
          </p:nvPr>
        </p:nvSpPr>
        <p:spPr>
          <a:xfrm>
            <a:off x="250825" y="1298575"/>
            <a:ext cx="2665413" cy="55594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276600" y="1916113"/>
            <a:ext cx="5715000" cy="4408487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Clr>
                <a:srgbClr val="F0A22E"/>
              </a:buClr>
              <a:buFont typeface="Wingdings 2"/>
              <a:buChar char=""/>
              <a:defRPr/>
            </a:pPr>
            <a:r>
              <a:rPr lang="uk-UA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ЗМІСТОВІ ЛІНІЇ </a:t>
            </a:r>
            <a:r>
              <a:rPr lang="uk-UA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</a:t>
            </a:r>
          </a:p>
          <a:p>
            <a:pPr marL="0" indent="0" algn="ctr" fontAlgn="auto">
              <a:spcAft>
                <a:spcPts val="0"/>
              </a:spcAft>
              <a:buClr>
                <a:srgbClr val="F0A22E"/>
              </a:buClr>
              <a:buFont typeface="Wingdings 2"/>
              <a:buNone/>
              <a:defRPr/>
            </a:pPr>
            <a:endParaRPr lang="ru-RU" i="1" dirty="0">
              <a:solidFill>
                <a:schemeClr val="bg2">
                  <a:lumMod val="10000"/>
                </a:schemeClr>
              </a:solidFill>
            </a:endParaRPr>
          </a:p>
          <a:p>
            <a:pPr marL="45720" indent="0" algn="ctr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 2"/>
              <a:buNone/>
              <a:defRPr/>
            </a:pP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І. Мала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академія наук України 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як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науково-освітній ресурс; </a:t>
            </a:r>
          </a:p>
          <a:p>
            <a:pPr marL="45720" indent="0" algn="ctr" fontAlgn="auto">
              <a:lnSpc>
                <a:spcPct val="50000"/>
              </a:lnSpc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 2"/>
              <a:buNone/>
              <a:defRPr/>
            </a:pPr>
            <a:endParaRPr lang="uk-UA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 2"/>
              <a:buNone/>
              <a:defRPr/>
            </a:pP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ІІ. Популяризація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наукових знань 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теоретичний та </a:t>
            </a:r>
            <a:r>
              <a:rPr lang="uk-UA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практичний блоки)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1843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298575"/>
            <a:ext cx="2665413" cy="553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обрії </a:t>
            </a:r>
            <a:r>
              <a:rPr lang="uk-UA" sz="2600" b="1" dirty="0" err="1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68313" y="2205038"/>
          <a:ext cx="82804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/>
              </a:tblGrid>
              <a:tr h="115212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30000"/>
                        </a:lnSpc>
                        <a:buFont typeface="Wingdings" panose="05000000000000000000" pitchFamily="2" charset="2"/>
                        <a:buNone/>
                      </a:pPr>
                      <a:endParaRPr kumimoji="0" lang="uk-UA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457200" indent="-457200" algn="just">
                        <a:buFont typeface="Wingdings" panose="05000000000000000000" pitchFamily="2" charset="2"/>
                        <a:buChar char="ü"/>
                      </a:pPr>
                      <a:r>
                        <a:rPr kumimoji="0" lang="uk-UA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вихованці, учні, студенти; 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856206">
                <a:tc>
                  <a:txBody>
                    <a:bodyPr/>
                    <a:lstStyle/>
                    <a:p>
                      <a:pPr marL="457200" indent="-457200" algn="just">
                        <a:buFont typeface="Wingdings" panose="05000000000000000000" pitchFamily="2" charset="2"/>
                        <a:buChar char="ü"/>
                      </a:pPr>
                      <a:r>
                        <a:rPr kumimoji="0" lang="uk-UA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педагогічні та науково-педагогічні працівники дошкільних, загальноосвітніх, позашкільних, професійно-технічних, вищих навчальних закладів і наукових установ; </a:t>
                      </a:r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259568">
                <a:tc>
                  <a:txBody>
                    <a:bodyPr/>
                    <a:lstStyle/>
                    <a:p>
                      <a:pPr marL="45720" marR="0" lvl="0" indent="0" algn="just" defTabSz="914400" rtl="0" eaLnBrk="1" fontAlgn="auto" latinLnBrk="0" hangingPunct="1">
                        <a:lnSpc>
                          <a:spcPct val="3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F14124">
                            <a:lumMod val="75000"/>
                          </a:srgbClr>
                        </a:buClr>
                        <a:buSzPct val="13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uk-UA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502920" marR="0" lvl="0" indent="-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F14124">
                            <a:lumMod val="75000"/>
                          </a:srgbClr>
                        </a:buClr>
                        <a:buSzPct val="130000"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uk-UA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фахівці підприємств</a:t>
                      </a:r>
                    </a:p>
                    <a:p>
                      <a:pPr algn="just"/>
                      <a:endParaRPr lang="ru-RU" sz="2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03350" y="1168400"/>
            <a:ext cx="6697663" cy="8255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uk-UA" sz="2800" b="1" i="1" kern="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Char char=""/>
              <a:defRPr/>
            </a:pPr>
            <a:r>
              <a:rPr lang="uk-UA" sz="2800" b="1" i="1" kern="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УЧАСНИКИ ПРОЕКТУ</a:t>
            </a:r>
            <a:endParaRPr lang="ru-RU" sz="2800" i="1" kern="0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838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обрії </a:t>
            </a:r>
            <a:r>
              <a:rPr lang="uk-UA" sz="2600" b="1" dirty="0" err="1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557338"/>
            <a:ext cx="8883650" cy="4967287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Clr>
                <a:srgbClr val="F0A22E"/>
              </a:buClr>
              <a:buFont typeface="Wingdings 2"/>
              <a:buChar char=""/>
              <a:defRPr/>
            </a:pPr>
            <a:r>
              <a:rPr lang="uk-UA" sz="2800" b="1" i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ЗА </a:t>
            </a:r>
            <a:r>
              <a:rPr lang="uk-UA" sz="2800" b="1" i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ПРОЕКТОМ</a:t>
            </a:r>
          </a:p>
          <a:p>
            <a:pPr marL="0" indent="0" algn="ctr" fontAlgn="auto">
              <a:lnSpc>
                <a:spcPct val="30000"/>
              </a:lnSpc>
              <a:spcAft>
                <a:spcPts val="0"/>
              </a:spcAft>
              <a:buClr>
                <a:srgbClr val="F0A22E"/>
              </a:buClr>
              <a:buFont typeface="Wingdings 2"/>
              <a:buNone/>
              <a:defRPr/>
            </a:pPr>
            <a:endParaRPr lang="uk-UA" sz="2800" b="1" i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8620" algn="just" fontAlgn="auto">
              <a:lnSpc>
                <a:spcPct val="50000"/>
              </a:lnSpc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uk-UA" sz="28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Термін реалізації заходів проекту: 2017-2019 рр.</a:t>
            </a:r>
          </a:p>
          <a:p>
            <a:pPr marL="45720" indent="0" algn="just" fontAlgn="auto">
              <a:lnSpc>
                <a:spcPct val="50000"/>
              </a:lnSpc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 2"/>
              <a:buNone/>
              <a:defRPr/>
            </a:pPr>
            <a:r>
              <a:rPr lang="uk-UA" sz="28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800" b="1" dirty="0" smtClean="0">
              <a:solidFill>
                <a:srgbClr val="A5644E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88620" fontAlgn="auto">
              <a:lnSpc>
                <a:spcPct val="50000"/>
              </a:lnSpc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defRPr/>
            </a:pPr>
            <a:r>
              <a:rPr lang="uk-UA" sz="2800" b="1" u="sng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Пропозиці</a:t>
            </a:r>
            <a:r>
              <a:rPr lang="uk-UA" sz="2800" b="1" u="sng" dirty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uk-UA" sz="2800" b="1" u="sng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щодо заходів надіслали: </a:t>
            </a:r>
          </a:p>
          <a:p>
            <a:pPr marL="388620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Tx/>
              <a:buChar char="-"/>
              <a:defRPr/>
            </a:pPr>
            <a:r>
              <a:rPr lang="uk-UA" sz="24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Північно-Східний науковий центр НАН і МОН України;</a:t>
            </a:r>
          </a:p>
          <a:p>
            <a:pPr marL="388620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Tx/>
              <a:buChar char="-"/>
              <a:defRPr/>
            </a:pPr>
            <a:r>
              <a:rPr lang="uk-UA" sz="24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КВНЗ «Харківська академія неперервної освіти»; </a:t>
            </a:r>
          </a:p>
          <a:p>
            <a:pPr marL="388620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Tx/>
              <a:buChar char="-"/>
              <a:defRPr/>
            </a:pPr>
            <a:r>
              <a:rPr lang="uk-UA" sz="24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КЗ ХЦДЕД «Будинок учителя»; </a:t>
            </a:r>
          </a:p>
          <a:p>
            <a:pPr marL="388620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Tx/>
              <a:buChar char="-"/>
              <a:defRPr/>
            </a:pPr>
            <a:r>
              <a:rPr lang="uk-UA" sz="24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КЗ </a:t>
            </a:r>
            <a:r>
              <a:rPr lang="uk-UA" sz="2400" b="1" dirty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«Харківська обласна станція юних </a:t>
            </a:r>
            <a:r>
              <a:rPr lang="uk-UA" sz="24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туристів»; </a:t>
            </a:r>
          </a:p>
          <a:p>
            <a:pPr marL="388620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Tx/>
              <a:buChar char="-"/>
              <a:defRPr/>
            </a:pPr>
            <a:r>
              <a:rPr lang="uk-UA" sz="24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Навчальний </a:t>
            </a:r>
            <a:r>
              <a:rPr lang="uk-UA" sz="2400" b="1" dirty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центр «</a:t>
            </a:r>
            <a:r>
              <a:rPr lang="uk-UA" sz="2400" b="1" dirty="0" err="1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ЛандауЦентр</a:t>
            </a:r>
            <a:r>
              <a:rPr lang="uk-UA" sz="24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»; </a:t>
            </a:r>
          </a:p>
          <a:p>
            <a:pPr marL="388620" fontAlgn="auto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Tx/>
              <a:buChar char="-"/>
              <a:defRPr/>
            </a:pPr>
            <a:r>
              <a:rPr lang="uk-UA" sz="2400" b="1" dirty="0" smtClean="0">
                <a:solidFill>
                  <a:srgbClr val="A5644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Харківська державна наукова бібліотека ім. В.Г. Короленка</a:t>
            </a:r>
            <a:endParaRPr lang="uk-UA" sz="2400" b="1" dirty="0">
              <a:solidFill>
                <a:srgbClr val="A5644E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fontAlgn="auto">
              <a:lnSpc>
                <a:spcPct val="50000"/>
              </a:lnSpc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 2"/>
              <a:buNone/>
              <a:defRPr/>
            </a:pPr>
            <a:endParaRPr lang="uk-UA" sz="2800" b="1" dirty="0" smtClean="0">
              <a:solidFill>
                <a:srgbClr val="A5644E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88620" fontAlgn="auto">
              <a:lnSpc>
                <a:spcPct val="50000"/>
              </a:lnSpc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Wingdings" panose="05000000000000000000" pitchFamily="2" charset="2"/>
              <a:buChar char="ü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884096" cy="67471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проект «наукові </a:t>
            </a:r>
            <a:r>
              <a:rPr lang="uk-UA" sz="2600" b="1" dirty="0" smtClean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обрії</a:t>
            </a:r>
            <a:r>
              <a:rPr lang="en-US" sz="2600" b="1" dirty="0" smtClean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b="1" dirty="0" err="1" smtClean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харківщини</a:t>
            </a:r>
            <a:r>
              <a:rPr lang="uk-UA" sz="2600" b="1" dirty="0">
                <a:solidFill>
                  <a:srgbClr val="A5644E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554163"/>
            <a:ext cx="8883650" cy="5183187"/>
          </a:xfrm>
        </p:spPr>
        <p:txBody>
          <a:bodyPr>
            <a:normAutofit/>
          </a:bodyPr>
          <a:lstStyle/>
          <a:p>
            <a:pPr algn="ctr">
              <a:buClr>
                <a:srgbClr val="F0A22E"/>
              </a:buClr>
            </a:pPr>
            <a:r>
              <a:rPr lang="uk-UA" sz="2800" b="1" i="1" smtClean="0">
                <a:solidFill>
                  <a:srgbClr val="2A200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ЗАХОДИ ЗА ПРОЕКТОМ</a:t>
            </a:r>
          </a:p>
          <a:p>
            <a:pPr algn="ctr">
              <a:lnSpc>
                <a:spcPct val="115000"/>
              </a:lnSpc>
              <a:spcBef>
                <a:spcPct val="0"/>
              </a:spcBef>
              <a:buClrTx/>
              <a:buSzTx/>
              <a:buFont typeface="Wingdings 2" pitchFamily="18" charset="2"/>
              <a:buNone/>
            </a:pPr>
            <a:r>
              <a:rPr lang="uk-UA" sz="2200" b="1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І напрям. Мала академія наук України як науково-освітній ресурс</a:t>
            </a:r>
            <a:endParaRPr lang="ru-RU" sz="2200" smtClean="0">
              <a:solidFill>
                <a:srgbClr val="262626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graphicFrame>
        <p:nvGraphicFramePr>
          <p:cNvPr id="21541" name="Group 37"/>
          <p:cNvGraphicFramePr>
            <a:graphicFrameLocks noGrp="1"/>
          </p:cNvGraphicFramePr>
          <p:nvPr/>
        </p:nvGraphicFramePr>
        <p:xfrm>
          <a:off x="179388" y="2565400"/>
          <a:ext cx="8812212" cy="4124325"/>
        </p:xfrm>
        <a:graphic>
          <a:graphicData uri="http://schemas.openxmlformats.org/drawingml/2006/table">
            <a:tbl>
              <a:tblPr/>
              <a:tblGrid>
                <a:gridCol w="2203450"/>
                <a:gridCol w="2203450"/>
                <a:gridCol w="2201862"/>
                <a:gridCol w="2203450"/>
              </a:tblGrid>
              <a:tr h="769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Зміст роботи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Учасники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Термін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Відповідальні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7363"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Заходи обласного рівня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18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Функціонування виїзних мобільних студій популярної науки і техніки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Учні та вихованці ДНЗ, ЗНЗ, НЗ інтернатного типу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Протягом терміну реалізації проекту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КЗ ХЦДЕД «Будинок учителя»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  <a:tr h="487363"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Заходи міського, районного рівнів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0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28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Забезпечення роботи наукових товариств учнів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Учні ЗНЗ, ПНЗ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Протягом терміну реалізації проекту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Департамент освіти Харківської міської ради, місцеві органи управління освітою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495</Words>
  <Application>Microsoft Office PowerPoint</Application>
  <PresentationFormat>Экран (4:3)</PresentationFormat>
  <Paragraphs>86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14</vt:i4>
      </vt:variant>
    </vt:vector>
  </HeadingPairs>
  <TitlesOfParts>
    <vt:vector size="32" baseType="lpstr">
      <vt:lpstr>Franklin Gothic Book</vt:lpstr>
      <vt:lpstr>Arial</vt:lpstr>
      <vt:lpstr>Franklin Gothic Medium</vt:lpstr>
      <vt:lpstr>Wingdings 2</vt:lpstr>
      <vt:lpstr>Calibri</vt:lpstr>
      <vt:lpstr>Times New Roman</vt:lpstr>
      <vt:lpstr>Verdana</vt:lpstr>
      <vt:lpstr>Trebuchet MS</vt:lpstr>
      <vt:lpstr>Wingdings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*</cp:lastModifiedBy>
  <cp:revision>106</cp:revision>
  <dcterms:created xsi:type="dcterms:W3CDTF">2014-11-20T20:08:19Z</dcterms:created>
  <dcterms:modified xsi:type="dcterms:W3CDTF">2017-03-29T03:07:35Z</dcterms:modified>
</cp:coreProperties>
</file>