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charts/chart14.xml" ContentType="application/vnd.openxmlformats-officedocument.drawingml.char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82" r:id="rId3"/>
    <p:sldId id="283" r:id="rId4"/>
    <p:sldId id="284" r:id="rId5"/>
    <p:sldId id="285" r:id="rId6"/>
    <p:sldId id="286" r:id="rId7"/>
    <p:sldId id="287" r:id="rId8"/>
    <p:sldId id="288" r:id="rId9"/>
    <p:sldId id="289" r:id="rId10"/>
    <p:sldId id="290" r:id="rId11"/>
    <p:sldId id="291" r:id="rId12"/>
    <p:sldId id="263" r:id="rId13"/>
    <p:sldId id="265" r:id="rId14"/>
    <p:sldId id="266" r:id="rId15"/>
    <p:sldId id="267" r:id="rId16"/>
    <p:sldId id="268" r:id="rId17"/>
    <p:sldId id="257" r:id="rId18"/>
    <p:sldId id="270" r:id="rId19"/>
    <p:sldId id="269" r:id="rId20"/>
    <p:sldId id="273" r:id="rId21"/>
    <p:sldId id="275" r:id="rId22"/>
    <p:sldId id="258" r:id="rId23"/>
    <p:sldId id="260" r:id="rId24"/>
    <p:sldId id="281" r:id="rId25"/>
    <p:sldId id="272"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197" autoAdjust="0"/>
  </p:normalViewPr>
  <p:slideViewPr>
    <p:cSldViewPr>
      <p:cViewPr varScale="1">
        <p:scale>
          <a:sx n="62" d="100"/>
          <a:sy n="62" d="100"/>
        </p:scale>
        <p:origin x="-1500"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10.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7.03.10\&#1075;&#1088;&#1072;&#1092;&#1110;&#1082;&#1080;.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7.03.10\&#1075;&#1088;&#1072;&#1092;&#1110;&#1082;&#1080;.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7.03.10\&#1075;&#1088;&#1072;&#1092;&#1110;&#1082;&#1080;.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7.03.10\&#1075;&#1088;&#1072;&#1092;&#1110;&#1082;&#1080;.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Office_Excel5.xlsx"/></Relationships>
</file>

<file path=ppt/charts/_rels/chart6.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1084;&#1086;&#1080;%20%20&#1076;&#1086;&#1082;&#1091;&#1084;&#1077;&#1085;&#1090;&#1099;\&#1052;&#1110;&#1088;&#1086;&#1096;&#1085;&#1080;&#1082;\&#1050;&#1086;&#1083;&#1077;&#1075;&#1110;&#1111;%20&#1044;&#1053;&#1110;&#1054;%20&#1061;&#1054;&#1044;&#1040;\2016.25.03\&#1075;&#1088;&#1072;&#1092;&#1110;&#1082;&#108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hPercent val="65"/>
      <c:depthPercent val="100"/>
      <c:rAngAx val="1"/>
    </c:view3D>
    <c:floor>
      <c:spPr>
        <a:noFill/>
        <a:ln w="25400">
          <a:noFill/>
        </a:ln>
      </c:spPr>
    </c:floor>
    <c:sideWall>
      <c:spPr>
        <a:noFill/>
        <a:ln w="25400">
          <a:noFill/>
        </a:ln>
      </c:spPr>
    </c:sideWall>
    <c:backWall>
      <c:spPr>
        <a:noFill/>
        <a:ln w="25400">
          <a:noFill/>
        </a:ln>
      </c:spPr>
    </c:backWall>
    <c:plotArea>
      <c:layout>
        <c:manualLayout>
          <c:layoutTarget val="inner"/>
          <c:xMode val="edge"/>
          <c:yMode val="edge"/>
          <c:x val="2.4074074074074105E-2"/>
          <c:y val="3.117505995203837E-2"/>
          <c:w val="0.96005291005290949"/>
          <c:h val="0.82973621103117579"/>
        </c:manualLayout>
      </c:layout>
      <c:bar3DChart>
        <c:barDir val="col"/>
        <c:grouping val="clustered"/>
        <c:ser>
          <c:idx val="0"/>
          <c:order val="0"/>
          <c:tx>
            <c:strRef>
              <c:f>Sheet1!$A$2</c:f>
              <c:strCache>
                <c:ptCount val="1"/>
              </c:strCache>
            </c:strRef>
          </c:tx>
          <c:spPr>
            <a:solidFill>
              <a:schemeClr val="accent1"/>
            </a:solidFill>
            <a:ln w="17608">
              <a:solidFill>
                <a:schemeClr val="tx1"/>
              </a:solidFill>
              <a:prstDash val="solid"/>
            </a:ln>
          </c:spPr>
          <c:dPt>
            <c:idx val="0"/>
            <c:spPr>
              <a:solidFill>
                <a:srgbClr val="FFFF00"/>
              </a:solidFill>
              <a:ln w="17608">
                <a:solidFill>
                  <a:schemeClr val="tx1"/>
                </a:solidFill>
                <a:prstDash val="solid"/>
              </a:ln>
            </c:spPr>
          </c:dPt>
          <c:dPt>
            <c:idx val="1"/>
            <c:spPr>
              <a:solidFill>
                <a:srgbClr val="00FF00"/>
              </a:solidFill>
              <a:ln w="17608">
                <a:solidFill>
                  <a:schemeClr val="tx1"/>
                </a:solidFill>
                <a:prstDash val="solid"/>
              </a:ln>
            </c:spPr>
          </c:dPt>
          <c:dPt>
            <c:idx val="2"/>
            <c:spPr>
              <a:solidFill>
                <a:srgbClr val="00FFFF"/>
              </a:solidFill>
              <a:ln w="17608">
                <a:solidFill>
                  <a:schemeClr val="tx1"/>
                </a:solidFill>
                <a:prstDash val="solid"/>
              </a:ln>
            </c:spPr>
          </c:dPt>
          <c:dLbls>
            <c:dLbl>
              <c:idx val="0"/>
              <c:layout>
                <c:manualLayout>
                  <c:x val="2.0128937007874045E-2"/>
                  <c:y val="-1.1041888345037981E-2"/>
                </c:manualLayout>
              </c:layout>
              <c:tx>
                <c:rich>
                  <a:bodyPr/>
                  <a:lstStyle/>
                  <a:p>
                    <a:pPr>
                      <a:defRPr sz="3882" b="1" i="0" u="none" strike="noStrike" baseline="0">
                        <a:solidFill>
                          <a:schemeClr val="tx1"/>
                        </a:solidFill>
                        <a:latin typeface="Times New Roman"/>
                        <a:ea typeface="Times New Roman"/>
                        <a:cs typeface="Times New Roman"/>
                      </a:defRPr>
                    </a:pPr>
                    <a:r>
                      <a:rPr lang="ru-RU"/>
                      <a:t>796</a:t>
                    </a:r>
                  </a:p>
                </c:rich>
              </c:tx>
              <c:spPr>
                <a:noFill/>
                <a:ln w="35216">
                  <a:noFill/>
                </a:ln>
              </c:spPr>
            </c:dLbl>
            <c:dLbl>
              <c:idx val="1"/>
              <c:layout>
                <c:manualLayout>
                  <c:x val="2.0517388451443647E-2"/>
                  <c:y val="-2.2886252394126411E-2"/>
                </c:manualLayout>
              </c:layout>
              <c:tx>
                <c:rich>
                  <a:bodyPr/>
                  <a:lstStyle/>
                  <a:p>
                    <a:pPr>
                      <a:defRPr sz="3882" b="1" i="0" u="none" strike="noStrike" baseline="0">
                        <a:solidFill>
                          <a:schemeClr val="tx1"/>
                        </a:solidFill>
                        <a:latin typeface="Arial"/>
                        <a:ea typeface="Arial"/>
                        <a:cs typeface="Arial"/>
                      </a:defRPr>
                    </a:pPr>
                    <a:r>
                      <a:rPr lang="ru-RU"/>
                      <a:t>801</a:t>
                    </a:r>
                  </a:p>
                </c:rich>
              </c:tx>
              <c:spPr>
                <a:noFill/>
                <a:ln w="35216">
                  <a:noFill/>
                </a:ln>
              </c:spPr>
            </c:dLbl>
            <c:dLbl>
              <c:idx val="2"/>
              <c:layout>
                <c:manualLayout>
                  <c:x val="9.0594925634295931E-4"/>
                  <c:y val="0.1148480173086471"/>
                </c:manualLayout>
              </c:layout>
              <c:tx>
                <c:rich>
                  <a:bodyPr/>
                  <a:lstStyle/>
                  <a:p>
                    <a:pPr>
                      <a:defRPr sz="3882" b="1" i="0" u="none" strike="noStrike" baseline="0">
                        <a:solidFill>
                          <a:schemeClr val="tx1"/>
                        </a:solidFill>
                        <a:latin typeface="Arial"/>
                        <a:ea typeface="Arial"/>
                        <a:cs typeface="Arial"/>
                      </a:defRPr>
                    </a:pPr>
                    <a:r>
                      <a:rPr lang="ru-RU"/>
                      <a:t>936</a:t>
                    </a:r>
                  </a:p>
                </c:rich>
              </c:tx>
              <c:spPr>
                <a:noFill/>
                <a:ln w="35216">
                  <a:noFill/>
                </a:ln>
              </c:spPr>
            </c:dLbl>
            <c:spPr>
              <a:noFill/>
              <a:ln w="35216">
                <a:noFill/>
              </a:ln>
            </c:spPr>
            <c:txPr>
              <a:bodyPr/>
              <a:lstStyle/>
              <a:p>
                <a:pPr>
                  <a:defRPr sz="2496" b="1" i="0" u="none" strike="noStrike" baseline="0">
                    <a:solidFill>
                      <a:schemeClr val="tx1"/>
                    </a:solidFill>
                    <a:latin typeface="Arial"/>
                    <a:ea typeface="Arial"/>
                    <a:cs typeface="Arial"/>
                  </a:defRPr>
                </a:pPr>
                <a:endParaRPr lang="ru-RU"/>
              </a:p>
            </c:txPr>
            <c:showVal val="1"/>
          </c:dLbls>
          <c:cat>
            <c:numRef>
              <c:f>Sheet1!$B$1:$D$1</c:f>
              <c:numCache>
                <c:formatCode>General</c:formatCode>
                <c:ptCount val="3"/>
                <c:pt idx="0">
                  <c:v>2014</c:v>
                </c:pt>
                <c:pt idx="1">
                  <c:v>2015</c:v>
                </c:pt>
                <c:pt idx="2">
                  <c:v>2016</c:v>
                </c:pt>
              </c:numCache>
            </c:numRef>
          </c:cat>
          <c:val>
            <c:numRef>
              <c:f>Sheet1!$B$2:$D$2</c:f>
              <c:numCache>
                <c:formatCode>General</c:formatCode>
                <c:ptCount val="3"/>
                <c:pt idx="0">
                  <c:v>796</c:v>
                </c:pt>
                <c:pt idx="1">
                  <c:v>801</c:v>
                </c:pt>
                <c:pt idx="2">
                  <c:v>936</c:v>
                </c:pt>
              </c:numCache>
            </c:numRef>
          </c:val>
        </c:ser>
        <c:gapDepth val="0"/>
        <c:shape val="box"/>
        <c:axId val="77504512"/>
        <c:axId val="77506048"/>
        <c:axId val="0"/>
      </c:bar3DChart>
      <c:catAx>
        <c:axId val="77504512"/>
        <c:scaling>
          <c:orientation val="minMax"/>
        </c:scaling>
        <c:axPos val="b"/>
        <c:numFmt formatCode="General" sourceLinked="1"/>
        <c:tickLblPos val="low"/>
        <c:spPr>
          <a:ln w="4402">
            <a:solidFill>
              <a:schemeClr val="tx1"/>
            </a:solidFill>
            <a:prstDash val="solid"/>
          </a:ln>
        </c:spPr>
        <c:txPr>
          <a:bodyPr rot="0" vert="horz"/>
          <a:lstStyle/>
          <a:p>
            <a:pPr>
              <a:defRPr sz="2496" b="1" i="0" u="none" strike="noStrike" baseline="0">
                <a:solidFill>
                  <a:schemeClr val="tx1"/>
                </a:solidFill>
                <a:latin typeface="Arial"/>
                <a:ea typeface="Arial"/>
                <a:cs typeface="Arial"/>
              </a:defRPr>
            </a:pPr>
            <a:endParaRPr lang="ru-RU"/>
          </a:p>
        </c:txPr>
        <c:crossAx val="77506048"/>
        <c:crosses val="autoZero"/>
        <c:auto val="1"/>
        <c:lblAlgn val="ctr"/>
        <c:lblOffset val="100"/>
        <c:tickLblSkip val="1"/>
        <c:tickMarkSkip val="1"/>
      </c:catAx>
      <c:valAx>
        <c:axId val="77506048"/>
        <c:scaling>
          <c:orientation val="minMax"/>
        </c:scaling>
        <c:delete val="1"/>
        <c:axPos val="l"/>
        <c:numFmt formatCode="General" sourceLinked="1"/>
        <c:tickLblPos val="none"/>
        <c:crossAx val="77504512"/>
        <c:crosses val="autoZero"/>
        <c:crossBetween val="between"/>
      </c:valAx>
      <c:spPr>
        <a:noFill/>
        <a:ln w="35216">
          <a:noFill/>
        </a:ln>
      </c:spPr>
    </c:plotArea>
    <c:plotVisOnly val="1"/>
    <c:dispBlanksAs val="gap"/>
  </c:chart>
  <c:spPr>
    <a:noFill/>
    <a:ln>
      <a:noFill/>
    </a:ln>
  </c:spPr>
  <c:txPr>
    <a:bodyPr/>
    <a:lstStyle/>
    <a:p>
      <a:pPr>
        <a:defRPr sz="2496" b="1" i="0" u="none" strike="noStrike" baseline="0">
          <a:solidFill>
            <a:schemeClr val="tx1"/>
          </a:solidFill>
          <a:latin typeface="Arial"/>
          <a:ea typeface="Arial"/>
          <a:cs typeface="Arial"/>
        </a:defRPr>
      </a:pPr>
      <a:endParaRPr lang="ru-RU"/>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u="sng" dirty="0" err="1">
                <a:solidFill>
                  <a:srgbClr val="FFFF00"/>
                </a:solidFill>
                <a:effectLst>
                  <a:outerShdw blurRad="38100" dist="38100" dir="2700000" algn="tl">
                    <a:srgbClr val="000000">
                      <a:alpha val="43137"/>
                    </a:srgbClr>
                  </a:outerShdw>
                </a:effectLst>
              </a:rPr>
              <a:t>Кошти</a:t>
            </a:r>
            <a:r>
              <a:rPr lang="ru-RU" u="sng" dirty="0">
                <a:solidFill>
                  <a:srgbClr val="FFFF00"/>
                </a:solidFill>
                <a:effectLst>
                  <a:outerShdw blurRad="38100" dist="38100" dir="2700000" algn="tl">
                    <a:srgbClr val="000000">
                      <a:alpha val="43137"/>
                    </a:srgbClr>
                  </a:outerShdw>
                </a:effectLst>
              </a:rPr>
              <a:t> у фонд </a:t>
            </a:r>
            <a:r>
              <a:rPr lang="ru-RU" u="sng" dirty="0" err="1">
                <a:solidFill>
                  <a:srgbClr val="FFFF00"/>
                </a:solidFill>
                <a:effectLst>
                  <a:outerShdw blurRad="38100" dist="38100" dir="2700000" algn="tl">
                    <a:srgbClr val="000000">
                      <a:alpha val="43137"/>
                    </a:srgbClr>
                  </a:outerShdw>
                </a:effectLst>
              </a:rPr>
              <a:t>школи</a:t>
            </a:r>
            <a:endParaRPr lang="ru-RU" u="sng" dirty="0">
              <a:solidFill>
                <a:srgbClr val="FFFF00"/>
              </a:solidFill>
              <a:effectLst>
                <a:outerShdw blurRad="38100" dist="38100" dir="2700000" algn="tl">
                  <a:srgbClr val="000000">
                    <a:alpha val="43137"/>
                  </a:srgbClr>
                </a:outerShdw>
              </a:effectLst>
            </a:endParaRPr>
          </a:p>
        </c:rich>
      </c:tx>
      <c:layout/>
    </c:title>
    <c:view3D>
      <c:rAngAx val="1"/>
    </c:view3D>
    <c:floor>
      <c:spPr>
        <a:noFill/>
        <a:ln w="9525">
          <a:noFill/>
        </a:ln>
      </c:spPr>
    </c:floor>
    <c:plotArea>
      <c:layout/>
      <c:bar3DChart>
        <c:barDir val="bar"/>
        <c:grouping val="clustered"/>
        <c:ser>
          <c:idx val="0"/>
          <c:order val="0"/>
          <c:tx>
            <c:strRef>
              <c:f>Лист4!$B$17</c:f>
              <c:strCache>
                <c:ptCount val="1"/>
                <c:pt idx="0">
                  <c:v>2007</c:v>
                </c:pt>
              </c:strCache>
            </c:strRef>
          </c:tx>
          <c:spPr>
            <a:solidFill>
              <a:srgbClr val="00B0F0"/>
            </a:solidFill>
          </c:spPr>
          <c:cat>
            <c:strRef>
              <c:f>Лист4!$A$18:$A$21</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Лист4!$B$18:$B$21</c:f>
              <c:numCache>
                <c:formatCode>0</c:formatCode>
                <c:ptCount val="4"/>
                <c:pt idx="0">
                  <c:v>11.9</c:v>
                </c:pt>
                <c:pt idx="1">
                  <c:v>0.70000000000000062</c:v>
                </c:pt>
                <c:pt idx="2">
                  <c:v>32.800000000000004</c:v>
                </c:pt>
                <c:pt idx="3">
                  <c:v>51.9</c:v>
                </c:pt>
              </c:numCache>
            </c:numRef>
          </c:val>
        </c:ser>
        <c:ser>
          <c:idx val="1"/>
          <c:order val="1"/>
          <c:tx>
            <c:strRef>
              <c:f>Лист4!$C$17</c:f>
              <c:strCache>
                <c:ptCount val="1"/>
                <c:pt idx="0">
                  <c:v>2009</c:v>
                </c:pt>
              </c:strCache>
            </c:strRef>
          </c:tx>
          <c:spPr>
            <a:solidFill>
              <a:srgbClr val="FF0000"/>
            </a:solidFill>
          </c:spPr>
          <c:cat>
            <c:strRef>
              <c:f>Лист4!$A$18:$A$21</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Лист4!$C$18:$C$21</c:f>
              <c:numCache>
                <c:formatCode>0</c:formatCode>
                <c:ptCount val="4"/>
                <c:pt idx="0">
                  <c:v>11.8</c:v>
                </c:pt>
                <c:pt idx="1">
                  <c:v>1.7</c:v>
                </c:pt>
                <c:pt idx="2">
                  <c:v>30.9</c:v>
                </c:pt>
                <c:pt idx="3">
                  <c:v>55</c:v>
                </c:pt>
              </c:numCache>
            </c:numRef>
          </c:val>
        </c:ser>
        <c:ser>
          <c:idx val="2"/>
          <c:order val="2"/>
          <c:tx>
            <c:strRef>
              <c:f>Лист4!$D$17</c:f>
              <c:strCache>
                <c:ptCount val="1"/>
                <c:pt idx="0">
                  <c:v>2015</c:v>
                </c:pt>
              </c:strCache>
            </c:strRef>
          </c:tx>
          <c:spPr>
            <a:solidFill>
              <a:srgbClr val="FFC000"/>
            </a:solidFill>
          </c:spPr>
          <c:cat>
            <c:strRef>
              <c:f>Лист4!$A$18:$A$21</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Лист4!$D$18:$D$21</c:f>
              <c:numCache>
                <c:formatCode>0</c:formatCode>
                <c:ptCount val="4"/>
                <c:pt idx="0">
                  <c:v>9.6</c:v>
                </c:pt>
                <c:pt idx="1">
                  <c:v>1.8</c:v>
                </c:pt>
                <c:pt idx="2">
                  <c:v>31.6</c:v>
                </c:pt>
                <c:pt idx="3">
                  <c:v>54.3</c:v>
                </c:pt>
              </c:numCache>
            </c:numRef>
          </c:val>
        </c:ser>
        <c:dLbls>
          <c:showVal val="1"/>
        </c:dLbls>
        <c:shape val="box"/>
        <c:axId val="99149312"/>
        <c:axId val="99150848"/>
        <c:axId val="0"/>
      </c:bar3DChart>
      <c:catAx>
        <c:axId val="99149312"/>
        <c:scaling>
          <c:orientation val="minMax"/>
        </c:scaling>
        <c:delete val="1"/>
        <c:axPos val="l"/>
        <c:tickLblPos val="none"/>
        <c:crossAx val="99150848"/>
        <c:crosses val="autoZero"/>
        <c:auto val="1"/>
        <c:lblAlgn val="ctr"/>
        <c:lblOffset val="100"/>
      </c:catAx>
      <c:valAx>
        <c:axId val="99150848"/>
        <c:scaling>
          <c:orientation val="minMax"/>
        </c:scaling>
        <c:delete val="1"/>
        <c:axPos val="b"/>
        <c:numFmt formatCode="0" sourceLinked="1"/>
        <c:tickLblPos val="none"/>
        <c:crossAx val="99149312"/>
        <c:crosses val="autoZero"/>
        <c:crossBetween val="between"/>
      </c:valAx>
    </c:plotArea>
    <c:plotVisOnly val="1"/>
  </c:chart>
  <c:spPr>
    <a:noFill/>
    <a:ln>
      <a:noFill/>
    </a:ln>
  </c:spPr>
  <c:txPr>
    <a:bodyPr/>
    <a:lstStyle/>
    <a:p>
      <a:pPr>
        <a:defRPr sz="1400" b="1">
          <a:latin typeface="Times New Roman" pitchFamily="18" charset="0"/>
          <a:cs typeface="Times New Roman" pitchFamily="18" charset="0"/>
        </a:defRPr>
      </a:pPr>
      <a:endParaRPr lang="ru-RU"/>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800"/>
            </a:pPr>
            <a:r>
              <a:rPr lang="ru-RU" sz="1800" u="sng" dirty="0" err="1">
                <a:solidFill>
                  <a:srgbClr val="FFFF00"/>
                </a:solidFill>
                <a:effectLst>
                  <a:outerShdw blurRad="38100" dist="38100" dir="2700000" algn="tl">
                    <a:srgbClr val="000000">
                      <a:alpha val="43137"/>
                    </a:srgbClr>
                  </a:outerShdw>
                </a:effectLst>
              </a:rPr>
              <a:t>Кошти</a:t>
            </a:r>
            <a:r>
              <a:rPr lang="ru-RU" sz="1800" u="sng" dirty="0">
                <a:solidFill>
                  <a:srgbClr val="FFFF00"/>
                </a:solidFill>
                <a:effectLst>
                  <a:outerShdw blurRad="38100" dist="38100" dir="2700000" algn="tl">
                    <a:srgbClr val="000000">
                      <a:alpha val="43137"/>
                    </a:srgbClr>
                  </a:outerShdw>
                </a:effectLst>
              </a:rPr>
              <a:t> на </a:t>
            </a:r>
            <a:r>
              <a:rPr lang="ru-RU" sz="1800" u="sng" dirty="0" err="1">
                <a:solidFill>
                  <a:srgbClr val="FFFF00"/>
                </a:solidFill>
                <a:effectLst>
                  <a:outerShdw blurRad="38100" dist="38100" dir="2700000" algn="tl">
                    <a:srgbClr val="000000">
                      <a:alpha val="43137"/>
                    </a:srgbClr>
                  </a:outerShdw>
                </a:effectLst>
              </a:rPr>
              <a:t>квіти</a:t>
            </a:r>
            <a:r>
              <a:rPr lang="ru-RU" sz="1800" u="sng" dirty="0">
                <a:solidFill>
                  <a:srgbClr val="FFFF00"/>
                </a:solidFill>
                <a:effectLst>
                  <a:outerShdw blurRad="38100" dist="38100" dir="2700000" algn="tl">
                    <a:srgbClr val="000000">
                      <a:alpha val="43137"/>
                    </a:srgbClr>
                  </a:outerShdw>
                </a:effectLst>
              </a:rPr>
              <a:t> </a:t>
            </a:r>
            <a:r>
              <a:rPr lang="ru-RU" sz="1800" u="sng" dirty="0" err="1">
                <a:solidFill>
                  <a:srgbClr val="FFFF00"/>
                </a:solidFill>
                <a:effectLst>
                  <a:outerShdw blurRad="38100" dist="38100" dir="2700000" algn="tl">
                    <a:srgbClr val="000000">
                      <a:alpha val="43137"/>
                    </a:srgbClr>
                  </a:outerShdw>
                </a:effectLst>
              </a:rPr>
              <a:t>або</a:t>
            </a:r>
            <a:r>
              <a:rPr lang="ru-RU" sz="1800" u="sng" dirty="0">
                <a:solidFill>
                  <a:srgbClr val="FFFF00"/>
                </a:solidFill>
                <a:effectLst>
                  <a:outerShdw blurRad="38100" dist="38100" dir="2700000" algn="tl">
                    <a:srgbClr val="000000">
                      <a:alpha val="43137"/>
                    </a:srgbClr>
                  </a:outerShdw>
                </a:effectLst>
              </a:rPr>
              <a:t> </a:t>
            </a:r>
            <a:r>
              <a:rPr lang="ru-RU" sz="1800" u="sng" dirty="0" err="1">
                <a:solidFill>
                  <a:srgbClr val="FFFF00"/>
                </a:solidFill>
                <a:effectLst>
                  <a:outerShdw blurRad="38100" dist="38100" dir="2700000" algn="tl">
                    <a:srgbClr val="000000">
                      <a:alpha val="43137"/>
                    </a:srgbClr>
                  </a:outerShdw>
                </a:effectLst>
              </a:rPr>
              <a:t>подарунки</a:t>
            </a:r>
            <a:endParaRPr lang="ru-RU" sz="1800" u="sng" dirty="0">
              <a:solidFill>
                <a:srgbClr val="FFFF00"/>
              </a:solidFill>
              <a:effectLst>
                <a:outerShdw blurRad="38100" dist="38100" dir="2700000" algn="tl">
                  <a:srgbClr val="000000">
                    <a:alpha val="43137"/>
                  </a:srgbClr>
                </a:outerShdw>
              </a:effectLst>
            </a:endParaRPr>
          </a:p>
        </c:rich>
      </c:tx>
      <c:layout/>
    </c:title>
    <c:view3D>
      <c:rAngAx val="1"/>
    </c:view3D>
    <c:floor>
      <c:spPr>
        <a:noFill/>
        <a:ln w="9525">
          <a:noFill/>
        </a:ln>
      </c:spPr>
    </c:floor>
    <c:plotArea>
      <c:layout/>
      <c:bar3DChart>
        <c:barDir val="bar"/>
        <c:grouping val="clustered"/>
        <c:ser>
          <c:idx val="0"/>
          <c:order val="0"/>
          <c:tx>
            <c:strRef>
              <c:f>Лист4!$B$27</c:f>
              <c:strCache>
                <c:ptCount val="1"/>
                <c:pt idx="0">
                  <c:v>2007</c:v>
                </c:pt>
              </c:strCache>
            </c:strRef>
          </c:tx>
          <c:spPr>
            <a:solidFill>
              <a:srgbClr val="00B0F0"/>
            </a:solidFill>
          </c:spPr>
          <c:cat>
            <c:strRef>
              <c:f>Лист4!$A$28:$A$31</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Лист4!$B$28:$B$31</c:f>
              <c:numCache>
                <c:formatCode>0</c:formatCode>
                <c:ptCount val="4"/>
                <c:pt idx="0">
                  <c:v>15.7</c:v>
                </c:pt>
                <c:pt idx="1">
                  <c:v>0.8</c:v>
                </c:pt>
                <c:pt idx="2">
                  <c:v>48.9</c:v>
                </c:pt>
                <c:pt idx="3">
                  <c:v>32.1</c:v>
                </c:pt>
              </c:numCache>
            </c:numRef>
          </c:val>
        </c:ser>
        <c:ser>
          <c:idx val="1"/>
          <c:order val="1"/>
          <c:tx>
            <c:strRef>
              <c:f>Лист4!$C$27</c:f>
              <c:strCache>
                <c:ptCount val="1"/>
                <c:pt idx="0">
                  <c:v>2009</c:v>
                </c:pt>
              </c:strCache>
            </c:strRef>
          </c:tx>
          <c:spPr>
            <a:solidFill>
              <a:srgbClr val="FF0000"/>
            </a:solidFill>
          </c:spPr>
          <c:cat>
            <c:strRef>
              <c:f>Лист4!$A$28:$A$31</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Лист4!$C$28:$C$31</c:f>
              <c:numCache>
                <c:formatCode>0</c:formatCode>
                <c:ptCount val="4"/>
                <c:pt idx="0">
                  <c:v>14.9</c:v>
                </c:pt>
                <c:pt idx="1">
                  <c:v>1.3</c:v>
                </c:pt>
                <c:pt idx="2">
                  <c:v>52.9</c:v>
                </c:pt>
                <c:pt idx="3">
                  <c:v>29.9</c:v>
                </c:pt>
              </c:numCache>
            </c:numRef>
          </c:val>
        </c:ser>
        <c:ser>
          <c:idx val="2"/>
          <c:order val="2"/>
          <c:tx>
            <c:strRef>
              <c:f>Лист4!$D$27</c:f>
              <c:strCache>
                <c:ptCount val="1"/>
                <c:pt idx="0">
                  <c:v>2015</c:v>
                </c:pt>
              </c:strCache>
            </c:strRef>
          </c:tx>
          <c:spPr>
            <a:solidFill>
              <a:srgbClr val="FFC000"/>
            </a:solidFill>
          </c:spPr>
          <c:cat>
            <c:strRef>
              <c:f>Лист4!$A$28:$A$31</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Лист4!$D$28:$D$31</c:f>
              <c:numCache>
                <c:formatCode>0</c:formatCode>
                <c:ptCount val="4"/>
                <c:pt idx="0">
                  <c:v>16.8</c:v>
                </c:pt>
                <c:pt idx="1">
                  <c:v>1.1000000000000001</c:v>
                </c:pt>
                <c:pt idx="2">
                  <c:v>44.4</c:v>
                </c:pt>
                <c:pt idx="3">
                  <c:v>35.5</c:v>
                </c:pt>
              </c:numCache>
            </c:numRef>
          </c:val>
        </c:ser>
        <c:dLbls>
          <c:showVal val="1"/>
        </c:dLbls>
        <c:shape val="box"/>
        <c:axId val="99190272"/>
        <c:axId val="99191808"/>
        <c:axId val="0"/>
      </c:bar3DChart>
      <c:catAx>
        <c:axId val="99190272"/>
        <c:scaling>
          <c:orientation val="minMax"/>
        </c:scaling>
        <c:axPos val="l"/>
        <c:tickLblPos val="nextTo"/>
        <c:txPr>
          <a:bodyPr/>
          <a:lstStyle/>
          <a:p>
            <a:pPr>
              <a:defRPr sz="1500"/>
            </a:pPr>
            <a:endParaRPr lang="ru-RU"/>
          </a:p>
        </c:txPr>
        <c:crossAx val="99191808"/>
        <c:crosses val="autoZero"/>
        <c:auto val="1"/>
        <c:lblAlgn val="ctr"/>
        <c:lblOffset val="100"/>
      </c:catAx>
      <c:valAx>
        <c:axId val="99191808"/>
        <c:scaling>
          <c:orientation val="minMax"/>
        </c:scaling>
        <c:delete val="1"/>
        <c:axPos val="b"/>
        <c:numFmt formatCode="0" sourceLinked="1"/>
        <c:tickLblPos val="none"/>
        <c:crossAx val="99190272"/>
        <c:crosses val="autoZero"/>
        <c:crossBetween val="between"/>
      </c:valAx>
    </c:plotArea>
    <c:plotVisOnly val="1"/>
  </c:chart>
  <c:spPr>
    <a:noFill/>
    <a:ln>
      <a:noFill/>
    </a:ln>
  </c:spPr>
  <c:txPr>
    <a:bodyPr/>
    <a:lstStyle/>
    <a:p>
      <a:pPr>
        <a:defRPr sz="1200" b="1">
          <a:latin typeface="Times New Roman" pitchFamily="18" charset="0"/>
          <a:cs typeface="Times New Roman" pitchFamily="18" charset="0"/>
        </a:defRPr>
      </a:pPr>
      <a:endParaRPr lang="ru-RU"/>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700"/>
            </a:pPr>
            <a:r>
              <a:rPr lang="ru-RU" sz="1700" u="sng" dirty="0">
                <a:solidFill>
                  <a:srgbClr val="FFFF00"/>
                </a:solidFill>
                <a:effectLst>
                  <a:outerShdw blurRad="38100" dist="38100" dir="2700000" algn="tl">
                    <a:srgbClr val="000000">
                      <a:alpha val="43137"/>
                    </a:srgbClr>
                  </a:outerShdw>
                </a:effectLst>
              </a:rPr>
              <a:t>Плата за </a:t>
            </a:r>
            <a:r>
              <a:rPr lang="ru-RU" sz="1700" u="sng" dirty="0" err="1">
                <a:solidFill>
                  <a:srgbClr val="FFFF00"/>
                </a:solidFill>
                <a:effectLst>
                  <a:outerShdw blurRad="38100" dist="38100" dir="2700000" algn="tl">
                    <a:srgbClr val="000000">
                      <a:alpha val="43137"/>
                    </a:srgbClr>
                  </a:outerShdw>
                </a:effectLst>
              </a:rPr>
              <a:t>прийом</a:t>
            </a:r>
            <a:r>
              <a:rPr lang="ru-RU" sz="1700" u="sng" dirty="0">
                <a:solidFill>
                  <a:srgbClr val="FFFF00"/>
                </a:solidFill>
                <a:effectLst>
                  <a:outerShdw blurRad="38100" dist="38100" dir="2700000" algn="tl">
                    <a:srgbClr val="000000">
                      <a:alpha val="43137"/>
                    </a:srgbClr>
                  </a:outerShdw>
                </a:effectLst>
              </a:rPr>
              <a:t> до </a:t>
            </a:r>
            <a:r>
              <a:rPr lang="ru-RU" sz="1700" u="sng" dirty="0" err="1">
                <a:solidFill>
                  <a:srgbClr val="FFFF00"/>
                </a:solidFill>
                <a:effectLst>
                  <a:outerShdw blurRad="38100" dist="38100" dir="2700000" algn="tl">
                    <a:srgbClr val="000000">
                      <a:alpha val="43137"/>
                    </a:srgbClr>
                  </a:outerShdw>
                </a:effectLst>
              </a:rPr>
              <a:t>школи</a:t>
            </a:r>
            <a:endParaRPr lang="ru-RU" sz="1700" u="sng" dirty="0">
              <a:solidFill>
                <a:srgbClr val="FFFF00"/>
              </a:solidFill>
              <a:effectLst>
                <a:outerShdw blurRad="38100" dist="38100" dir="2700000" algn="tl">
                  <a:srgbClr val="000000">
                    <a:alpha val="43137"/>
                  </a:srgbClr>
                </a:outerShdw>
              </a:effectLst>
            </a:endParaRPr>
          </a:p>
        </c:rich>
      </c:tx>
      <c:layout/>
    </c:title>
    <c:view3D>
      <c:rAngAx val="1"/>
    </c:view3D>
    <c:floor>
      <c:spPr>
        <a:noFill/>
        <a:ln w="9525">
          <a:noFill/>
        </a:ln>
      </c:spPr>
    </c:floor>
    <c:plotArea>
      <c:layout/>
      <c:bar3DChart>
        <c:barDir val="bar"/>
        <c:grouping val="clustered"/>
        <c:ser>
          <c:idx val="0"/>
          <c:order val="0"/>
          <c:tx>
            <c:strRef>
              <c:f>Лист4!$B$39</c:f>
              <c:strCache>
                <c:ptCount val="1"/>
                <c:pt idx="0">
                  <c:v>2007</c:v>
                </c:pt>
              </c:strCache>
            </c:strRef>
          </c:tx>
          <c:spPr>
            <a:solidFill>
              <a:srgbClr val="00B0F0"/>
            </a:solidFill>
          </c:spPr>
          <c:cat>
            <c:strRef>
              <c:f>Лист4!$A$40:$A$43</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Лист4!$B$40:$B$43</c:f>
              <c:numCache>
                <c:formatCode>0</c:formatCode>
                <c:ptCount val="4"/>
                <c:pt idx="0">
                  <c:v>88.8</c:v>
                </c:pt>
                <c:pt idx="1">
                  <c:v>2.2000000000000002</c:v>
                </c:pt>
                <c:pt idx="2">
                  <c:v>2.2000000000000002</c:v>
                </c:pt>
                <c:pt idx="3">
                  <c:v>6.9</c:v>
                </c:pt>
              </c:numCache>
            </c:numRef>
          </c:val>
        </c:ser>
        <c:ser>
          <c:idx val="1"/>
          <c:order val="1"/>
          <c:tx>
            <c:strRef>
              <c:f>Лист4!$C$39</c:f>
              <c:strCache>
                <c:ptCount val="1"/>
                <c:pt idx="0">
                  <c:v>2009</c:v>
                </c:pt>
              </c:strCache>
            </c:strRef>
          </c:tx>
          <c:spPr>
            <a:solidFill>
              <a:srgbClr val="FF0000"/>
            </a:solidFill>
          </c:spPr>
          <c:cat>
            <c:strRef>
              <c:f>Лист4!$A$40:$A$43</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Лист4!$C$40:$C$43</c:f>
              <c:numCache>
                <c:formatCode>0</c:formatCode>
                <c:ptCount val="4"/>
                <c:pt idx="0">
                  <c:v>80.599999999999994</c:v>
                </c:pt>
                <c:pt idx="1">
                  <c:v>2.5</c:v>
                </c:pt>
                <c:pt idx="2">
                  <c:v>3.9</c:v>
                </c:pt>
                <c:pt idx="3">
                  <c:v>11.3</c:v>
                </c:pt>
              </c:numCache>
            </c:numRef>
          </c:val>
        </c:ser>
        <c:ser>
          <c:idx val="2"/>
          <c:order val="2"/>
          <c:tx>
            <c:strRef>
              <c:f>Лист4!$D$39</c:f>
              <c:strCache>
                <c:ptCount val="1"/>
                <c:pt idx="0">
                  <c:v>2015</c:v>
                </c:pt>
              </c:strCache>
            </c:strRef>
          </c:tx>
          <c:spPr>
            <a:solidFill>
              <a:srgbClr val="FFC000"/>
            </a:solidFill>
          </c:spPr>
          <c:cat>
            <c:strRef>
              <c:f>Лист4!$A$40:$A$43</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Лист4!$D$40:$D$43</c:f>
              <c:numCache>
                <c:formatCode>0</c:formatCode>
                <c:ptCount val="4"/>
                <c:pt idx="0">
                  <c:v>75.599999999999994</c:v>
                </c:pt>
                <c:pt idx="1">
                  <c:v>2.8</c:v>
                </c:pt>
                <c:pt idx="2">
                  <c:v>5.9</c:v>
                </c:pt>
                <c:pt idx="3">
                  <c:v>12.8</c:v>
                </c:pt>
              </c:numCache>
            </c:numRef>
          </c:val>
        </c:ser>
        <c:dLbls>
          <c:showVal val="1"/>
        </c:dLbls>
        <c:shape val="box"/>
        <c:axId val="99251712"/>
        <c:axId val="99253248"/>
        <c:axId val="0"/>
      </c:bar3DChart>
      <c:catAx>
        <c:axId val="99251712"/>
        <c:scaling>
          <c:orientation val="minMax"/>
        </c:scaling>
        <c:delete val="1"/>
        <c:axPos val="l"/>
        <c:tickLblPos val="none"/>
        <c:crossAx val="99253248"/>
        <c:crosses val="autoZero"/>
        <c:auto val="1"/>
        <c:lblAlgn val="ctr"/>
        <c:lblOffset val="100"/>
      </c:catAx>
      <c:valAx>
        <c:axId val="99253248"/>
        <c:scaling>
          <c:orientation val="minMax"/>
        </c:scaling>
        <c:delete val="1"/>
        <c:axPos val="b"/>
        <c:numFmt formatCode="0" sourceLinked="1"/>
        <c:tickLblPos val="none"/>
        <c:crossAx val="99251712"/>
        <c:crosses val="autoZero"/>
        <c:crossBetween val="between"/>
      </c:valAx>
    </c:plotArea>
    <c:plotVisOnly val="1"/>
  </c:chart>
  <c:spPr>
    <a:noFill/>
    <a:ln>
      <a:noFill/>
    </a:ln>
  </c:spPr>
  <c:txPr>
    <a:bodyPr/>
    <a:lstStyle/>
    <a:p>
      <a:pPr>
        <a:defRPr sz="1200" b="1">
          <a:latin typeface="Times New Roman" pitchFamily="18" charset="0"/>
          <a:cs typeface="Times New Roman" pitchFamily="18" charset="0"/>
        </a:defRPr>
      </a:pPr>
      <a:endParaRPr lang="ru-RU"/>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a:t>Протоколи про адміністративні корупційні правопорушення</a:t>
            </a:r>
          </a:p>
        </c:rich>
      </c:tx>
      <c:layout/>
    </c:title>
    <c:view3D>
      <c:rAngAx val="1"/>
    </c:view3D>
    <c:floor>
      <c:spPr>
        <a:noFill/>
        <a:ln w="9525">
          <a:noFill/>
        </a:ln>
      </c:spPr>
    </c:floor>
    <c:sideWall>
      <c:spPr>
        <a:noFill/>
        <a:ln w="25400">
          <a:noFill/>
        </a:ln>
      </c:spPr>
    </c:sideWall>
    <c:backWall>
      <c:spPr>
        <a:noFill/>
        <a:ln w="25400">
          <a:noFill/>
        </a:ln>
      </c:spPr>
    </c:backWall>
    <c:plotArea>
      <c:layout>
        <c:manualLayout>
          <c:layoutTarget val="inner"/>
          <c:xMode val="edge"/>
          <c:yMode val="edge"/>
          <c:x val="2.7777777777777835E-3"/>
          <c:y val="0.2137037037037037"/>
          <c:w val="0.99166666666666659"/>
          <c:h val="0.58716061533974917"/>
        </c:manualLayout>
      </c:layout>
      <c:bar3DChart>
        <c:barDir val="col"/>
        <c:grouping val="clustered"/>
        <c:ser>
          <c:idx val="0"/>
          <c:order val="0"/>
          <c:spPr>
            <a:solidFill>
              <a:srgbClr val="FFFF00"/>
            </a:solidFill>
          </c:spPr>
          <c:cat>
            <c:strRef>
              <c:f>Лист5!$A$6:$A$8</c:f>
              <c:strCache>
                <c:ptCount val="3"/>
                <c:pt idx="0">
                  <c:v>2014 р.</c:v>
                </c:pt>
                <c:pt idx="1">
                  <c:v>2015 р.</c:v>
                </c:pt>
                <c:pt idx="2">
                  <c:v>2016 р.</c:v>
                </c:pt>
              </c:strCache>
            </c:strRef>
          </c:cat>
          <c:val>
            <c:numRef>
              <c:f>Лист5!$B$6:$B$8</c:f>
              <c:numCache>
                <c:formatCode>General</c:formatCode>
                <c:ptCount val="3"/>
                <c:pt idx="0">
                  <c:v>173</c:v>
                </c:pt>
                <c:pt idx="1">
                  <c:v>115</c:v>
                </c:pt>
                <c:pt idx="2">
                  <c:v>146</c:v>
                </c:pt>
              </c:numCache>
            </c:numRef>
          </c:val>
        </c:ser>
        <c:dLbls>
          <c:showVal val="1"/>
        </c:dLbls>
        <c:shape val="box"/>
        <c:axId val="99607680"/>
        <c:axId val="99609216"/>
        <c:axId val="0"/>
      </c:bar3DChart>
      <c:catAx>
        <c:axId val="99607680"/>
        <c:scaling>
          <c:orientation val="minMax"/>
        </c:scaling>
        <c:axPos val="b"/>
        <c:tickLblPos val="nextTo"/>
        <c:crossAx val="99609216"/>
        <c:crosses val="autoZero"/>
        <c:auto val="1"/>
        <c:lblAlgn val="ctr"/>
        <c:lblOffset val="100"/>
      </c:catAx>
      <c:valAx>
        <c:axId val="99609216"/>
        <c:scaling>
          <c:orientation val="minMax"/>
        </c:scaling>
        <c:delete val="1"/>
        <c:axPos val="l"/>
        <c:numFmt formatCode="General" sourceLinked="1"/>
        <c:tickLblPos val="none"/>
        <c:crossAx val="99607680"/>
        <c:crosses val="autoZero"/>
        <c:crossBetween val="between"/>
      </c:valAx>
    </c:plotArea>
    <c:plotVisOnly val="1"/>
  </c:chart>
  <c:spPr>
    <a:noFill/>
    <a:ln>
      <a:noFill/>
    </a:ln>
  </c:spPr>
  <c:txPr>
    <a:bodyPr/>
    <a:lstStyle/>
    <a:p>
      <a:pPr>
        <a:defRPr sz="1600" b="1">
          <a:latin typeface="Times New Roman" pitchFamily="18" charset="0"/>
          <a:cs typeface="Times New Roman" pitchFamily="18" charset="0"/>
        </a:defRPr>
      </a:pPr>
      <a:endParaRPr lang="ru-RU"/>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a:t>Особи притягнуті судом до адміністративної відповідальності за корупційні правопорушення</a:t>
            </a:r>
          </a:p>
        </c:rich>
      </c:tx>
      <c:layout/>
    </c:title>
    <c:view3D>
      <c:rAngAx val="1"/>
    </c:view3D>
    <c:floor>
      <c:spPr>
        <a:noFill/>
        <a:ln w="9525">
          <a:noFill/>
        </a:ln>
      </c:spPr>
    </c:floor>
    <c:sideWall>
      <c:spPr>
        <a:noFill/>
        <a:ln>
          <a:noFill/>
        </a:ln>
      </c:spPr>
    </c:sideWall>
    <c:backWall>
      <c:spPr>
        <a:noFill/>
        <a:ln>
          <a:noFill/>
        </a:ln>
      </c:spPr>
    </c:backWall>
    <c:plotArea>
      <c:layout/>
      <c:bar3DChart>
        <c:barDir val="col"/>
        <c:grouping val="clustered"/>
        <c:ser>
          <c:idx val="0"/>
          <c:order val="0"/>
          <c:spPr>
            <a:solidFill>
              <a:srgbClr val="00B0F0"/>
            </a:solidFill>
          </c:spPr>
          <c:cat>
            <c:strRef>
              <c:f>Лист5!$A$23:$A$25</c:f>
              <c:strCache>
                <c:ptCount val="3"/>
                <c:pt idx="0">
                  <c:v>2014 р.</c:v>
                </c:pt>
                <c:pt idx="1">
                  <c:v>2015 р.</c:v>
                </c:pt>
                <c:pt idx="2">
                  <c:v>2016 р.</c:v>
                </c:pt>
              </c:strCache>
            </c:strRef>
          </c:cat>
          <c:val>
            <c:numRef>
              <c:f>Лист5!$B$23:$B$25</c:f>
              <c:numCache>
                <c:formatCode>General</c:formatCode>
                <c:ptCount val="3"/>
                <c:pt idx="0">
                  <c:v>143</c:v>
                </c:pt>
                <c:pt idx="1">
                  <c:v>93</c:v>
                </c:pt>
                <c:pt idx="2">
                  <c:v>83</c:v>
                </c:pt>
              </c:numCache>
            </c:numRef>
          </c:val>
        </c:ser>
        <c:dLbls>
          <c:showVal val="1"/>
        </c:dLbls>
        <c:shape val="box"/>
        <c:axId val="99736192"/>
        <c:axId val="99742080"/>
        <c:axId val="0"/>
      </c:bar3DChart>
      <c:catAx>
        <c:axId val="99736192"/>
        <c:scaling>
          <c:orientation val="minMax"/>
        </c:scaling>
        <c:axPos val="b"/>
        <c:tickLblPos val="nextTo"/>
        <c:crossAx val="99742080"/>
        <c:crosses val="autoZero"/>
        <c:auto val="1"/>
        <c:lblAlgn val="ctr"/>
        <c:lblOffset val="100"/>
      </c:catAx>
      <c:valAx>
        <c:axId val="99742080"/>
        <c:scaling>
          <c:orientation val="minMax"/>
        </c:scaling>
        <c:delete val="1"/>
        <c:axPos val="l"/>
        <c:numFmt formatCode="General" sourceLinked="1"/>
        <c:tickLblPos val="none"/>
        <c:crossAx val="99736192"/>
        <c:crosses val="autoZero"/>
        <c:crossBetween val="between"/>
      </c:valAx>
    </c:plotArea>
    <c:plotVisOnly val="1"/>
  </c:chart>
  <c:spPr>
    <a:noFill/>
    <a:ln>
      <a:noFill/>
    </a:ln>
  </c:spPr>
  <c:txPr>
    <a:bodyPr/>
    <a:lstStyle/>
    <a:p>
      <a:pPr>
        <a:defRPr sz="1600" b="1">
          <a:latin typeface="Times New Roman" pitchFamily="18" charset="0"/>
          <a:cs typeface="Times New Roman" pitchFamily="18" charset="0"/>
        </a:defRPr>
      </a:pPr>
      <a:endParaRPr lang="ru-RU"/>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a:t>Обвинувальні акти за кримінальні корупційні злочини</a:t>
            </a:r>
          </a:p>
        </c:rich>
      </c:tx>
      <c:layout/>
    </c:title>
    <c:view3D>
      <c:rAngAx val="1"/>
    </c:view3D>
    <c:floor>
      <c:spPr>
        <a:noFill/>
        <a:ln w="9525">
          <a:noFill/>
        </a:ln>
      </c:spPr>
    </c:floor>
    <c:plotArea>
      <c:layout/>
      <c:bar3DChart>
        <c:barDir val="col"/>
        <c:grouping val="clustered"/>
        <c:ser>
          <c:idx val="0"/>
          <c:order val="0"/>
          <c:spPr>
            <a:solidFill>
              <a:srgbClr val="FFFF00"/>
            </a:solidFill>
          </c:spPr>
          <c:cat>
            <c:strRef>
              <c:f>Лист6!$A$5:$A$7</c:f>
              <c:strCache>
                <c:ptCount val="3"/>
                <c:pt idx="0">
                  <c:v>2014 р.</c:v>
                </c:pt>
                <c:pt idx="1">
                  <c:v>2015 р.</c:v>
                </c:pt>
                <c:pt idx="2">
                  <c:v>2016 р.</c:v>
                </c:pt>
              </c:strCache>
            </c:strRef>
          </c:cat>
          <c:val>
            <c:numRef>
              <c:f>Лист6!$B$5:$B$7</c:f>
              <c:numCache>
                <c:formatCode>General</c:formatCode>
                <c:ptCount val="3"/>
                <c:pt idx="0">
                  <c:v>191</c:v>
                </c:pt>
                <c:pt idx="1">
                  <c:v>138</c:v>
                </c:pt>
                <c:pt idx="2">
                  <c:v>136</c:v>
                </c:pt>
              </c:numCache>
            </c:numRef>
          </c:val>
        </c:ser>
        <c:dLbls>
          <c:showVal val="1"/>
        </c:dLbls>
        <c:shape val="box"/>
        <c:axId val="99752192"/>
        <c:axId val="99807232"/>
        <c:axId val="0"/>
      </c:bar3DChart>
      <c:catAx>
        <c:axId val="99752192"/>
        <c:scaling>
          <c:orientation val="minMax"/>
        </c:scaling>
        <c:axPos val="b"/>
        <c:tickLblPos val="nextTo"/>
        <c:crossAx val="99807232"/>
        <c:crosses val="autoZero"/>
        <c:auto val="1"/>
        <c:lblAlgn val="ctr"/>
        <c:lblOffset val="100"/>
      </c:catAx>
      <c:valAx>
        <c:axId val="99807232"/>
        <c:scaling>
          <c:orientation val="minMax"/>
        </c:scaling>
        <c:delete val="1"/>
        <c:axPos val="l"/>
        <c:numFmt formatCode="General" sourceLinked="1"/>
        <c:tickLblPos val="none"/>
        <c:crossAx val="99752192"/>
        <c:crosses val="autoZero"/>
        <c:crossBetween val="between"/>
      </c:valAx>
    </c:plotArea>
    <c:plotVisOnly val="1"/>
  </c:chart>
  <c:spPr>
    <a:noFill/>
    <a:ln>
      <a:noFill/>
    </a:ln>
  </c:spPr>
  <c:txPr>
    <a:bodyPr/>
    <a:lstStyle/>
    <a:p>
      <a:pPr>
        <a:defRPr sz="1800" b="1">
          <a:latin typeface="Times New Roman" pitchFamily="18" charset="0"/>
          <a:cs typeface="Times New Roman" pitchFamily="18" charset="0"/>
        </a:defRPr>
      </a:pPr>
      <a:endParaRPr lang="ru-RU"/>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a:t>Особи, притягнуті до кримінальної відповідальності за корупційні злочини</a:t>
            </a:r>
          </a:p>
        </c:rich>
      </c:tx>
      <c:layout/>
    </c:title>
    <c:view3D>
      <c:rAngAx val="1"/>
    </c:view3D>
    <c:floor>
      <c:spPr>
        <a:noFill/>
        <a:ln w="9525">
          <a:noFill/>
        </a:ln>
      </c:spPr>
    </c:floor>
    <c:sideWall>
      <c:spPr>
        <a:noFill/>
        <a:ln w="25400">
          <a:noFill/>
        </a:ln>
      </c:spPr>
    </c:sideWall>
    <c:backWall>
      <c:spPr>
        <a:noFill/>
        <a:ln w="25400">
          <a:noFill/>
        </a:ln>
      </c:spPr>
    </c:backWall>
    <c:plotArea>
      <c:layout/>
      <c:bar3DChart>
        <c:barDir val="col"/>
        <c:grouping val="clustered"/>
        <c:ser>
          <c:idx val="0"/>
          <c:order val="0"/>
          <c:spPr>
            <a:solidFill>
              <a:srgbClr val="00B0F0"/>
            </a:solidFill>
          </c:spPr>
          <c:dLbls>
            <c:txPr>
              <a:bodyPr/>
              <a:lstStyle/>
              <a:p>
                <a:pPr>
                  <a:defRPr sz="2000" b="1"/>
                </a:pPr>
                <a:endParaRPr lang="ru-RU"/>
              </a:p>
            </c:txPr>
            <c:showVal val="1"/>
          </c:dLbls>
          <c:cat>
            <c:strRef>
              <c:f>Лист6!$A$25:$A$27</c:f>
              <c:strCache>
                <c:ptCount val="3"/>
                <c:pt idx="0">
                  <c:v>2014 р.</c:v>
                </c:pt>
                <c:pt idx="1">
                  <c:v>2015 р.</c:v>
                </c:pt>
                <c:pt idx="2">
                  <c:v>2016 р.</c:v>
                </c:pt>
              </c:strCache>
            </c:strRef>
          </c:cat>
          <c:val>
            <c:numRef>
              <c:f>Лист6!$B$25:$B$27</c:f>
              <c:numCache>
                <c:formatCode>General</c:formatCode>
                <c:ptCount val="3"/>
                <c:pt idx="0">
                  <c:v>127</c:v>
                </c:pt>
                <c:pt idx="1">
                  <c:v>116</c:v>
                </c:pt>
                <c:pt idx="2">
                  <c:v>125</c:v>
                </c:pt>
              </c:numCache>
            </c:numRef>
          </c:val>
        </c:ser>
        <c:dLbls>
          <c:showVal val="1"/>
        </c:dLbls>
        <c:shape val="box"/>
        <c:axId val="99840000"/>
        <c:axId val="99841536"/>
        <c:axId val="0"/>
      </c:bar3DChart>
      <c:catAx>
        <c:axId val="99840000"/>
        <c:scaling>
          <c:orientation val="minMax"/>
        </c:scaling>
        <c:axPos val="b"/>
        <c:tickLblPos val="nextTo"/>
        <c:txPr>
          <a:bodyPr/>
          <a:lstStyle/>
          <a:p>
            <a:pPr>
              <a:defRPr b="1"/>
            </a:pPr>
            <a:endParaRPr lang="ru-RU"/>
          </a:p>
        </c:txPr>
        <c:crossAx val="99841536"/>
        <c:crosses val="autoZero"/>
        <c:auto val="1"/>
        <c:lblAlgn val="ctr"/>
        <c:lblOffset val="100"/>
      </c:catAx>
      <c:valAx>
        <c:axId val="99841536"/>
        <c:scaling>
          <c:orientation val="minMax"/>
        </c:scaling>
        <c:delete val="1"/>
        <c:axPos val="l"/>
        <c:numFmt formatCode="General" sourceLinked="1"/>
        <c:tickLblPos val="none"/>
        <c:crossAx val="99840000"/>
        <c:crosses val="autoZero"/>
        <c:crossBetween val="between"/>
      </c:valAx>
    </c:plotArea>
    <c:plotVisOnly val="1"/>
  </c:chart>
  <c:spPr>
    <a:noFill/>
    <a:ln>
      <a:noFill/>
    </a:ln>
  </c:spPr>
  <c:txPr>
    <a:bodyPr/>
    <a:lstStyle/>
    <a:p>
      <a:pPr>
        <a:defRPr sz="1800">
          <a:latin typeface="Times New Roman" pitchFamily="18" charset="0"/>
          <a:cs typeface="Times New Roman" pitchFamily="18" charset="0"/>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hPercent val="75"/>
      <c:depthPercent val="100"/>
      <c:rAngAx val="1"/>
    </c:view3D>
    <c:floor>
      <c:spPr>
        <a:noFill/>
        <a:ln w="3175">
          <a:solidFill>
            <a:schemeClr val="tx1"/>
          </a:solidFill>
          <a:prstDash val="solid"/>
        </a:ln>
      </c:spPr>
    </c:floor>
    <c:sideWall>
      <c:spPr>
        <a:noFill/>
        <a:ln w="25400">
          <a:noFill/>
        </a:ln>
      </c:spPr>
    </c:sideWall>
    <c:backWall>
      <c:spPr>
        <a:noFill/>
        <a:ln w="25400">
          <a:noFill/>
        </a:ln>
      </c:spPr>
    </c:backWall>
    <c:plotArea>
      <c:layout>
        <c:manualLayout>
          <c:layoutTarget val="inner"/>
          <c:xMode val="edge"/>
          <c:yMode val="edge"/>
          <c:x val="2.4811898512685955E-2"/>
          <c:y val="2.7919197600300014E-2"/>
          <c:w val="0.94970264654418324"/>
          <c:h val="0.71800393700787468"/>
        </c:manualLayout>
      </c:layout>
      <c:bar3DChart>
        <c:barDir val="col"/>
        <c:grouping val="clustered"/>
        <c:ser>
          <c:idx val="0"/>
          <c:order val="0"/>
          <c:tx>
            <c:strRef>
              <c:f>Sheet1!$A$2</c:f>
              <c:strCache>
                <c:ptCount val="1"/>
                <c:pt idx="0">
                  <c:v>Заяви та клопотання</c:v>
                </c:pt>
              </c:strCache>
            </c:strRef>
          </c:tx>
          <c:spPr>
            <a:solidFill>
              <a:srgbClr val="99CC00"/>
            </a:solidFill>
            <a:ln w="13459">
              <a:solidFill>
                <a:schemeClr val="tx1"/>
              </a:solidFill>
              <a:prstDash val="solid"/>
            </a:ln>
          </c:spPr>
          <c:dLbls>
            <c:dLbl>
              <c:idx val="0"/>
              <c:layout>
                <c:manualLayout>
                  <c:x val="7.3891076115485607E-3"/>
                  <c:y val="-4.0008618325694384E-3"/>
                </c:manualLayout>
              </c:layout>
              <c:showVal val="1"/>
            </c:dLbl>
            <c:dLbl>
              <c:idx val="1"/>
              <c:layout>
                <c:manualLayout>
                  <c:x val="8.9575678040245115E-3"/>
                  <c:y val="8.5869863282015259E-4"/>
                </c:manualLayout>
              </c:layout>
              <c:showVal val="1"/>
            </c:dLbl>
            <c:dLbl>
              <c:idx val="2"/>
              <c:layout>
                <c:manualLayout>
                  <c:x val="3.6795713035870556E-3"/>
                  <c:y val="8.0209190269126842E-4"/>
                </c:manualLayout>
              </c:layout>
              <c:showVal val="1"/>
            </c:dLbl>
            <c:spPr>
              <a:noFill/>
              <a:ln w="26918">
                <a:noFill/>
              </a:ln>
            </c:spPr>
            <c:txPr>
              <a:bodyPr/>
              <a:lstStyle/>
              <a:p>
                <a:pPr>
                  <a:defRPr sz="2331" b="1" i="0" u="none" strike="noStrike" baseline="0">
                    <a:solidFill>
                      <a:schemeClr val="tx1"/>
                    </a:solidFill>
                    <a:latin typeface="Arial"/>
                    <a:ea typeface="Arial"/>
                    <a:cs typeface="Arial"/>
                  </a:defRPr>
                </a:pPr>
                <a:endParaRPr lang="ru-RU"/>
              </a:p>
            </c:txPr>
            <c:showVal val="1"/>
          </c:dLbls>
          <c:cat>
            <c:numRef>
              <c:f>Sheet1!$B$1:$D$1</c:f>
              <c:numCache>
                <c:formatCode>General</c:formatCode>
                <c:ptCount val="3"/>
                <c:pt idx="0">
                  <c:v>2014</c:v>
                </c:pt>
                <c:pt idx="1">
                  <c:v>2015</c:v>
                </c:pt>
                <c:pt idx="2">
                  <c:v>2016</c:v>
                </c:pt>
              </c:numCache>
            </c:numRef>
          </c:cat>
          <c:val>
            <c:numRef>
              <c:f>Sheet1!$B$2:$D$2</c:f>
              <c:numCache>
                <c:formatCode>General</c:formatCode>
                <c:ptCount val="3"/>
                <c:pt idx="0">
                  <c:v>673</c:v>
                </c:pt>
                <c:pt idx="1">
                  <c:v>610</c:v>
                </c:pt>
                <c:pt idx="2">
                  <c:v>787</c:v>
                </c:pt>
              </c:numCache>
            </c:numRef>
          </c:val>
        </c:ser>
        <c:ser>
          <c:idx val="1"/>
          <c:order val="1"/>
          <c:tx>
            <c:strRef>
              <c:f>Sheet1!$A$3</c:f>
              <c:strCache>
                <c:ptCount val="1"/>
                <c:pt idx="0">
                  <c:v>Скарги</c:v>
                </c:pt>
              </c:strCache>
            </c:strRef>
          </c:tx>
          <c:spPr>
            <a:solidFill>
              <a:srgbClr val="33CCCC"/>
            </a:solidFill>
            <a:ln w="13459">
              <a:solidFill>
                <a:schemeClr val="tx1"/>
              </a:solidFill>
              <a:prstDash val="solid"/>
            </a:ln>
          </c:spPr>
          <c:dLbls>
            <c:dLbl>
              <c:idx val="0"/>
              <c:layout>
                <c:manualLayout>
                  <c:x val="2.8078521434820648E-3"/>
                  <c:y val="2.4953970305950589E-3"/>
                </c:manualLayout>
              </c:layout>
              <c:showVal val="1"/>
            </c:dLbl>
            <c:dLbl>
              <c:idx val="1"/>
              <c:layout>
                <c:manualLayout>
                  <c:x val="5.5062335958005375E-3"/>
                  <c:y val="-3.1339366161319443E-4"/>
                </c:manualLayout>
              </c:layout>
              <c:showVal val="1"/>
            </c:dLbl>
            <c:dLbl>
              <c:idx val="2"/>
              <c:layout>
                <c:manualLayout>
                  <c:x val="1.5282370953630801E-2"/>
                  <c:y val="-1.5189799036314502E-2"/>
                </c:manualLayout>
              </c:layout>
              <c:showVal val="1"/>
            </c:dLbl>
            <c:spPr>
              <a:noFill/>
              <a:ln w="26918">
                <a:noFill/>
              </a:ln>
            </c:spPr>
            <c:txPr>
              <a:bodyPr/>
              <a:lstStyle/>
              <a:p>
                <a:pPr>
                  <a:defRPr sz="2331" b="1" i="0" u="none" strike="noStrike" baseline="0">
                    <a:solidFill>
                      <a:schemeClr val="tx1"/>
                    </a:solidFill>
                    <a:latin typeface="Arial"/>
                    <a:ea typeface="Arial"/>
                    <a:cs typeface="Arial"/>
                  </a:defRPr>
                </a:pPr>
                <a:endParaRPr lang="ru-RU"/>
              </a:p>
            </c:txPr>
            <c:showVal val="1"/>
          </c:dLbls>
          <c:cat>
            <c:numRef>
              <c:f>Sheet1!$B$1:$D$1</c:f>
              <c:numCache>
                <c:formatCode>General</c:formatCode>
                <c:ptCount val="3"/>
                <c:pt idx="0">
                  <c:v>2014</c:v>
                </c:pt>
                <c:pt idx="1">
                  <c:v>2015</c:v>
                </c:pt>
                <c:pt idx="2">
                  <c:v>2016</c:v>
                </c:pt>
              </c:numCache>
            </c:numRef>
          </c:cat>
          <c:val>
            <c:numRef>
              <c:f>Sheet1!$B$3:$D$3</c:f>
              <c:numCache>
                <c:formatCode>General</c:formatCode>
                <c:ptCount val="3"/>
                <c:pt idx="0">
                  <c:v>113</c:v>
                </c:pt>
                <c:pt idx="1">
                  <c:v>161</c:v>
                </c:pt>
                <c:pt idx="2">
                  <c:v>110</c:v>
                </c:pt>
              </c:numCache>
            </c:numRef>
          </c:val>
        </c:ser>
        <c:ser>
          <c:idx val="2"/>
          <c:order val="2"/>
          <c:tx>
            <c:strRef>
              <c:f>Sheet1!$A$4</c:f>
              <c:strCache>
                <c:ptCount val="1"/>
                <c:pt idx="0">
                  <c:v>Пропозиції (зауваження)</c:v>
                </c:pt>
              </c:strCache>
            </c:strRef>
          </c:tx>
          <c:spPr>
            <a:solidFill>
              <a:srgbClr val="FF0000"/>
            </a:solidFill>
            <a:ln w="13459">
              <a:solidFill>
                <a:schemeClr val="tx1"/>
              </a:solidFill>
              <a:prstDash val="solid"/>
            </a:ln>
          </c:spPr>
          <c:dLbls>
            <c:dLbl>
              <c:idx val="0"/>
              <c:layout>
                <c:manualLayout>
                  <c:x val="1.4614938757655295E-2"/>
                  <c:y val="3.0994633133544875E-3"/>
                </c:manualLayout>
              </c:layout>
              <c:showVal val="1"/>
            </c:dLbl>
            <c:dLbl>
              <c:idx val="1"/>
              <c:layout>
                <c:manualLayout>
                  <c:x val="8.8542213473315756E-3"/>
                  <c:y val="3.8860814040035142E-3"/>
                </c:manualLayout>
              </c:layout>
              <c:showVal val="1"/>
            </c:dLbl>
            <c:dLbl>
              <c:idx val="2"/>
              <c:layout>
                <c:manualLayout>
                  <c:x val="1.1132436570428696E-2"/>
                  <c:y val="-2.7596270615426848E-3"/>
                </c:manualLayout>
              </c:layout>
              <c:showVal val="1"/>
            </c:dLbl>
            <c:spPr>
              <a:noFill/>
              <a:ln w="26918">
                <a:noFill/>
              </a:ln>
            </c:spPr>
            <c:txPr>
              <a:bodyPr/>
              <a:lstStyle/>
              <a:p>
                <a:pPr>
                  <a:defRPr sz="2331" b="1" i="0" u="none" strike="noStrike" baseline="0">
                    <a:solidFill>
                      <a:schemeClr val="tx1"/>
                    </a:solidFill>
                    <a:latin typeface="Arial"/>
                    <a:ea typeface="Arial"/>
                    <a:cs typeface="Arial"/>
                  </a:defRPr>
                </a:pPr>
                <a:endParaRPr lang="ru-RU"/>
              </a:p>
            </c:txPr>
            <c:showVal val="1"/>
          </c:dLbls>
          <c:cat>
            <c:numRef>
              <c:f>Sheet1!$B$1:$D$1</c:f>
              <c:numCache>
                <c:formatCode>General</c:formatCode>
                <c:ptCount val="3"/>
                <c:pt idx="0">
                  <c:v>2014</c:v>
                </c:pt>
                <c:pt idx="1">
                  <c:v>2015</c:v>
                </c:pt>
                <c:pt idx="2">
                  <c:v>2016</c:v>
                </c:pt>
              </c:numCache>
            </c:numRef>
          </c:cat>
          <c:val>
            <c:numRef>
              <c:f>Sheet1!$B$4:$D$4</c:f>
              <c:numCache>
                <c:formatCode>General</c:formatCode>
                <c:ptCount val="3"/>
                <c:pt idx="0">
                  <c:v>10</c:v>
                </c:pt>
                <c:pt idx="1">
                  <c:v>30</c:v>
                </c:pt>
                <c:pt idx="2">
                  <c:v>39</c:v>
                </c:pt>
              </c:numCache>
            </c:numRef>
          </c:val>
        </c:ser>
        <c:gapDepth val="0"/>
        <c:shape val="box"/>
        <c:axId val="62850944"/>
        <c:axId val="62852480"/>
        <c:axId val="0"/>
      </c:bar3DChart>
      <c:catAx>
        <c:axId val="62850944"/>
        <c:scaling>
          <c:orientation val="minMax"/>
        </c:scaling>
        <c:axPos val="b"/>
        <c:numFmt formatCode="General" sourceLinked="1"/>
        <c:tickLblPos val="low"/>
        <c:spPr>
          <a:ln w="3365">
            <a:solidFill>
              <a:schemeClr val="tx1"/>
            </a:solidFill>
            <a:prstDash val="solid"/>
          </a:ln>
        </c:spPr>
        <c:txPr>
          <a:bodyPr rot="0" vert="horz"/>
          <a:lstStyle/>
          <a:p>
            <a:pPr>
              <a:defRPr sz="2331" b="1" i="0" u="none" strike="noStrike" baseline="0">
                <a:solidFill>
                  <a:schemeClr val="tx1"/>
                </a:solidFill>
                <a:latin typeface="Arial"/>
                <a:ea typeface="Arial"/>
                <a:cs typeface="Arial"/>
              </a:defRPr>
            </a:pPr>
            <a:endParaRPr lang="ru-RU"/>
          </a:p>
        </c:txPr>
        <c:crossAx val="62852480"/>
        <c:crosses val="autoZero"/>
        <c:auto val="1"/>
        <c:lblAlgn val="ctr"/>
        <c:lblOffset val="100"/>
        <c:tickLblSkip val="1"/>
        <c:tickMarkSkip val="1"/>
      </c:catAx>
      <c:valAx>
        <c:axId val="62852480"/>
        <c:scaling>
          <c:orientation val="minMax"/>
        </c:scaling>
        <c:delete val="1"/>
        <c:axPos val="l"/>
        <c:numFmt formatCode="General" sourceLinked="1"/>
        <c:tickLblPos val="none"/>
        <c:crossAx val="62850944"/>
        <c:crosses val="autoZero"/>
        <c:crossBetween val="between"/>
      </c:valAx>
      <c:spPr>
        <a:noFill/>
        <a:ln w="26918">
          <a:noFill/>
        </a:ln>
      </c:spPr>
    </c:plotArea>
    <c:legend>
      <c:legendPos val="b"/>
      <c:layout>
        <c:manualLayout>
          <c:xMode val="edge"/>
          <c:yMode val="edge"/>
          <c:x val="0.05"/>
          <c:y val="0.87161079865016933"/>
          <c:w val="0.9"/>
          <c:h val="6.4637649460484101E-2"/>
        </c:manualLayout>
      </c:layout>
      <c:spPr>
        <a:noFill/>
        <a:ln w="3365">
          <a:solidFill>
            <a:schemeClr val="tx1"/>
          </a:solidFill>
          <a:prstDash val="solid"/>
        </a:ln>
      </c:spPr>
      <c:txPr>
        <a:bodyPr/>
        <a:lstStyle/>
        <a:p>
          <a:pPr>
            <a:defRPr sz="2000" b="1" i="0" u="none" strike="noStrike" baseline="0">
              <a:solidFill>
                <a:schemeClr val="tx1"/>
              </a:solidFill>
              <a:latin typeface="Times New Roman" pitchFamily="18" charset="0"/>
              <a:ea typeface="Arial"/>
              <a:cs typeface="Times New Roman" pitchFamily="18" charset="0"/>
            </a:defRPr>
          </a:pPr>
          <a:endParaRPr lang="ru-RU"/>
        </a:p>
      </c:txPr>
    </c:legend>
    <c:plotVisOnly val="1"/>
    <c:dispBlanksAs val="gap"/>
  </c:chart>
  <c:spPr>
    <a:noFill/>
    <a:ln>
      <a:noFill/>
    </a:ln>
  </c:spPr>
  <c:txPr>
    <a:bodyPr/>
    <a:lstStyle/>
    <a:p>
      <a:pPr>
        <a:defRPr sz="2331" b="1" i="0" u="none" strike="noStrike" baseline="0">
          <a:solidFill>
            <a:schemeClr val="tx1"/>
          </a:solidFill>
          <a:latin typeface="Arial"/>
          <a:ea typeface="Arial"/>
          <a:cs typeface="Arial"/>
        </a:defRPr>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hPercent val="102"/>
      <c:depthPercent val="100"/>
      <c:rAngAx val="1"/>
    </c:view3D>
    <c:floor>
      <c:spPr>
        <a:noFill/>
        <a:ln w="25400">
          <a:noFill/>
        </a:ln>
      </c:spPr>
    </c:floor>
    <c:sideWall>
      <c:spPr>
        <a:noFill/>
        <a:ln w="25400">
          <a:noFill/>
        </a:ln>
      </c:spPr>
    </c:sideWall>
    <c:backWall>
      <c:spPr>
        <a:noFill/>
        <a:ln w="25400">
          <a:noFill/>
        </a:ln>
      </c:spPr>
    </c:backWall>
    <c:plotArea>
      <c:layout>
        <c:manualLayout>
          <c:layoutTarget val="inner"/>
          <c:xMode val="edge"/>
          <c:yMode val="edge"/>
          <c:x val="0"/>
          <c:y val="3.5971223021582746E-2"/>
          <c:w val="0.97579363517060425"/>
          <c:h val="0.65048783253945208"/>
        </c:manualLayout>
      </c:layout>
      <c:bar3DChart>
        <c:barDir val="col"/>
        <c:grouping val="clustered"/>
        <c:ser>
          <c:idx val="0"/>
          <c:order val="0"/>
          <c:tx>
            <c:strRef>
              <c:f>Sheet1!$A$2</c:f>
              <c:strCache>
                <c:ptCount val="1"/>
                <c:pt idx="0">
                  <c:v>Вирішено позитивно</c:v>
                </c:pt>
              </c:strCache>
            </c:strRef>
          </c:tx>
          <c:spPr>
            <a:solidFill>
              <a:srgbClr val="FFFF00"/>
            </a:solidFill>
            <a:ln w="17608">
              <a:solidFill>
                <a:schemeClr val="tx1"/>
              </a:solidFill>
              <a:prstDash val="solid"/>
            </a:ln>
          </c:spPr>
          <c:dLbls>
            <c:dLbl>
              <c:idx val="0"/>
              <c:layout>
                <c:manualLayout>
                  <c:x val="2.9308836395450574E-4"/>
                  <c:y val="3.2861864489161217E-3"/>
                </c:manualLayout>
              </c:layout>
              <c:tx>
                <c:rich>
                  <a:bodyPr/>
                  <a:lstStyle/>
                  <a:p>
                    <a:pPr>
                      <a:defRPr sz="3882" b="1" i="0" u="none" strike="noStrike" baseline="0">
                        <a:solidFill>
                          <a:schemeClr val="tx1"/>
                        </a:solidFill>
                        <a:latin typeface="Times New Roman"/>
                        <a:ea typeface="Times New Roman"/>
                        <a:cs typeface="Times New Roman"/>
                      </a:defRPr>
                    </a:pPr>
                    <a:r>
                      <a:rPr lang="ru-RU"/>
                      <a:t>431</a:t>
                    </a:r>
                  </a:p>
                </c:rich>
              </c:tx>
              <c:spPr>
                <a:noFill/>
                <a:ln w="35216">
                  <a:noFill/>
                </a:ln>
              </c:spPr>
            </c:dLbl>
            <c:spPr>
              <a:noFill/>
              <a:ln w="35216">
                <a:noFill/>
              </a:ln>
            </c:spPr>
            <c:txPr>
              <a:bodyPr/>
              <a:lstStyle/>
              <a:p>
                <a:pPr>
                  <a:defRPr sz="2496" b="1" i="0" u="none" strike="noStrike" baseline="0">
                    <a:solidFill>
                      <a:schemeClr val="tx1"/>
                    </a:solidFill>
                    <a:latin typeface="Arial"/>
                    <a:ea typeface="Arial"/>
                    <a:cs typeface="Arial"/>
                  </a:defRPr>
                </a:pPr>
                <a:endParaRPr lang="ru-RU"/>
              </a:p>
            </c:txPr>
            <c:showVal val="1"/>
          </c:dLbls>
          <c:cat>
            <c:numRef>
              <c:f>Sheet1!$B$1:$B$1</c:f>
              <c:numCache>
                <c:formatCode>General</c:formatCode>
                <c:ptCount val="1"/>
                <c:pt idx="0">
                  <c:v>2016</c:v>
                </c:pt>
              </c:numCache>
            </c:numRef>
          </c:cat>
          <c:val>
            <c:numRef>
              <c:f>Sheet1!$B$2:$B$2</c:f>
              <c:numCache>
                <c:formatCode>General</c:formatCode>
                <c:ptCount val="1"/>
                <c:pt idx="0">
                  <c:v>431</c:v>
                </c:pt>
              </c:numCache>
            </c:numRef>
          </c:val>
        </c:ser>
        <c:ser>
          <c:idx val="1"/>
          <c:order val="1"/>
          <c:tx>
            <c:strRef>
              <c:f>Sheet1!$A$3</c:f>
              <c:strCache>
                <c:ptCount val="1"/>
                <c:pt idx="0">
                  <c:v>Надано роз'яснення</c:v>
                </c:pt>
              </c:strCache>
            </c:strRef>
          </c:tx>
          <c:spPr>
            <a:solidFill>
              <a:srgbClr val="00FF00"/>
            </a:solidFill>
            <a:ln w="17608">
              <a:solidFill>
                <a:schemeClr val="tx1"/>
              </a:solidFill>
              <a:prstDash val="solid"/>
            </a:ln>
          </c:spPr>
          <c:dLbls>
            <c:dLbl>
              <c:idx val="0"/>
              <c:layout>
                <c:manualLayout>
                  <c:x val="2.1056649168853896E-2"/>
                  <c:y val="1.360390136418135E-2"/>
                </c:manualLayout>
              </c:layout>
              <c:tx>
                <c:rich>
                  <a:bodyPr/>
                  <a:lstStyle/>
                  <a:p>
                    <a:pPr>
                      <a:defRPr sz="3882" b="1" i="0" u="none" strike="noStrike" baseline="0">
                        <a:solidFill>
                          <a:schemeClr val="tx1"/>
                        </a:solidFill>
                        <a:latin typeface="Times New Roman"/>
                        <a:ea typeface="Times New Roman"/>
                        <a:cs typeface="Times New Roman"/>
                      </a:defRPr>
                    </a:pPr>
                    <a:r>
                      <a:rPr lang="ru-RU"/>
                      <a:t>448</a:t>
                    </a:r>
                  </a:p>
                </c:rich>
              </c:tx>
              <c:spPr>
                <a:noFill/>
                <a:ln w="35216">
                  <a:noFill/>
                </a:ln>
              </c:spPr>
            </c:dLbl>
            <c:spPr>
              <a:noFill/>
              <a:ln w="35216">
                <a:noFill/>
              </a:ln>
            </c:spPr>
            <c:txPr>
              <a:bodyPr/>
              <a:lstStyle/>
              <a:p>
                <a:pPr>
                  <a:defRPr sz="2496" b="1" i="0" u="none" strike="noStrike" baseline="0">
                    <a:solidFill>
                      <a:schemeClr val="tx1"/>
                    </a:solidFill>
                    <a:latin typeface="Arial"/>
                    <a:ea typeface="Arial"/>
                    <a:cs typeface="Arial"/>
                  </a:defRPr>
                </a:pPr>
                <a:endParaRPr lang="ru-RU"/>
              </a:p>
            </c:txPr>
            <c:showVal val="1"/>
          </c:dLbls>
          <c:cat>
            <c:numRef>
              <c:f>Sheet1!$B$1:$B$1</c:f>
              <c:numCache>
                <c:formatCode>General</c:formatCode>
                <c:ptCount val="1"/>
                <c:pt idx="0">
                  <c:v>2016</c:v>
                </c:pt>
              </c:numCache>
            </c:numRef>
          </c:cat>
          <c:val>
            <c:numRef>
              <c:f>Sheet1!$B$3:$B$3</c:f>
              <c:numCache>
                <c:formatCode>General</c:formatCode>
                <c:ptCount val="1"/>
                <c:pt idx="0">
                  <c:v>448</c:v>
                </c:pt>
              </c:numCache>
            </c:numRef>
          </c:val>
        </c:ser>
        <c:ser>
          <c:idx val="2"/>
          <c:order val="2"/>
          <c:tx>
            <c:strRef>
              <c:f>Sheet1!$A$4</c:f>
              <c:strCache>
                <c:ptCount val="1"/>
                <c:pt idx="0">
                  <c:v>Надіслано за належністю, ст 7 ЗУ "Про звернення громадян"</c:v>
                </c:pt>
              </c:strCache>
            </c:strRef>
          </c:tx>
          <c:spPr>
            <a:solidFill>
              <a:srgbClr val="00FFFF"/>
            </a:solidFill>
            <a:ln w="17608">
              <a:solidFill>
                <a:schemeClr val="tx1"/>
              </a:solidFill>
              <a:prstDash val="solid"/>
            </a:ln>
          </c:spPr>
          <c:dLbls>
            <c:dLbl>
              <c:idx val="0"/>
              <c:layout>
                <c:manualLayout>
                  <c:x val="4.7299868766404168E-3"/>
                  <c:y val="-1.8003305142412766E-2"/>
                </c:manualLayout>
              </c:layout>
              <c:tx>
                <c:rich>
                  <a:bodyPr/>
                  <a:lstStyle/>
                  <a:p>
                    <a:pPr>
                      <a:defRPr sz="3882" b="1" i="0" u="none" strike="noStrike" baseline="0">
                        <a:solidFill>
                          <a:schemeClr val="tx1"/>
                        </a:solidFill>
                        <a:latin typeface="Times New Roman"/>
                        <a:ea typeface="Times New Roman"/>
                        <a:cs typeface="Times New Roman"/>
                      </a:defRPr>
                    </a:pPr>
                    <a:r>
                      <a:rPr lang="ru-RU"/>
                      <a:t>31</a:t>
                    </a:r>
                  </a:p>
                </c:rich>
              </c:tx>
              <c:spPr>
                <a:noFill/>
                <a:ln w="35216">
                  <a:noFill/>
                </a:ln>
              </c:spPr>
            </c:dLbl>
            <c:spPr>
              <a:noFill/>
              <a:ln w="35216">
                <a:noFill/>
              </a:ln>
            </c:spPr>
            <c:txPr>
              <a:bodyPr/>
              <a:lstStyle/>
              <a:p>
                <a:pPr>
                  <a:defRPr sz="2496" b="1" i="0" u="none" strike="noStrike" baseline="0">
                    <a:solidFill>
                      <a:schemeClr val="tx1"/>
                    </a:solidFill>
                    <a:latin typeface="Arial"/>
                    <a:ea typeface="Arial"/>
                    <a:cs typeface="Arial"/>
                  </a:defRPr>
                </a:pPr>
                <a:endParaRPr lang="ru-RU"/>
              </a:p>
            </c:txPr>
            <c:showVal val="1"/>
          </c:dLbls>
          <c:cat>
            <c:numRef>
              <c:f>Sheet1!$B$1:$B$1</c:f>
              <c:numCache>
                <c:formatCode>General</c:formatCode>
                <c:ptCount val="1"/>
                <c:pt idx="0">
                  <c:v>2016</c:v>
                </c:pt>
              </c:numCache>
            </c:numRef>
          </c:cat>
          <c:val>
            <c:numRef>
              <c:f>Sheet1!$B$4:$B$4</c:f>
              <c:numCache>
                <c:formatCode>General</c:formatCode>
                <c:ptCount val="1"/>
                <c:pt idx="0">
                  <c:v>31</c:v>
                </c:pt>
              </c:numCache>
            </c:numRef>
          </c:val>
        </c:ser>
        <c:ser>
          <c:idx val="3"/>
          <c:order val="3"/>
          <c:tx>
            <c:strRef>
              <c:f>Sheet1!$A$5</c:f>
              <c:strCache>
                <c:ptCount val="1"/>
                <c:pt idx="0">
                  <c:v>Не підлягають розгляду, ст. 8 і 17 ЗУ "Про звернення громадян"</c:v>
                </c:pt>
              </c:strCache>
            </c:strRef>
          </c:tx>
          <c:spPr>
            <a:solidFill>
              <a:srgbClr val="FF00FF"/>
            </a:solidFill>
            <a:ln w="17608">
              <a:solidFill>
                <a:schemeClr val="tx1"/>
              </a:solidFill>
              <a:prstDash val="solid"/>
            </a:ln>
          </c:spPr>
          <c:dLbls>
            <c:dLbl>
              <c:idx val="0"/>
              <c:layout>
                <c:manualLayout>
                  <c:x val="2.3311023622047244E-2"/>
                  <c:y val="-1.2946761284469083E-2"/>
                </c:manualLayout>
              </c:layout>
              <c:tx>
                <c:rich>
                  <a:bodyPr/>
                  <a:lstStyle/>
                  <a:p>
                    <a:pPr>
                      <a:defRPr sz="3882" b="1" i="0" u="none" strike="noStrike" baseline="0">
                        <a:solidFill>
                          <a:schemeClr val="tx1"/>
                        </a:solidFill>
                        <a:latin typeface="Times New Roman"/>
                        <a:ea typeface="Times New Roman"/>
                        <a:cs typeface="Times New Roman"/>
                      </a:defRPr>
                    </a:pPr>
                    <a:r>
                      <a:rPr lang="ru-RU"/>
                      <a:t>26</a:t>
                    </a:r>
                  </a:p>
                </c:rich>
              </c:tx>
              <c:spPr>
                <a:noFill/>
                <a:ln w="35216">
                  <a:noFill/>
                </a:ln>
              </c:spPr>
            </c:dLbl>
            <c:spPr>
              <a:noFill/>
              <a:ln w="35216">
                <a:noFill/>
              </a:ln>
            </c:spPr>
            <c:txPr>
              <a:bodyPr/>
              <a:lstStyle/>
              <a:p>
                <a:pPr>
                  <a:defRPr sz="2496" b="1" i="0" u="none" strike="noStrike" baseline="0">
                    <a:solidFill>
                      <a:schemeClr val="tx1"/>
                    </a:solidFill>
                    <a:latin typeface="Arial"/>
                    <a:ea typeface="Arial"/>
                    <a:cs typeface="Arial"/>
                  </a:defRPr>
                </a:pPr>
                <a:endParaRPr lang="ru-RU"/>
              </a:p>
            </c:txPr>
            <c:showVal val="1"/>
          </c:dLbls>
          <c:cat>
            <c:numRef>
              <c:f>Sheet1!$B$1:$B$1</c:f>
              <c:numCache>
                <c:formatCode>General</c:formatCode>
                <c:ptCount val="1"/>
                <c:pt idx="0">
                  <c:v>2016</c:v>
                </c:pt>
              </c:numCache>
            </c:numRef>
          </c:cat>
          <c:val>
            <c:numRef>
              <c:f>Sheet1!$B$5:$B$5</c:f>
              <c:numCache>
                <c:formatCode>General</c:formatCode>
                <c:ptCount val="1"/>
                <c:pt idx="0">
                  <c:v>26</c:v>
                </c:pt>
              </c:numCache>
            </c:numRef>
          </c:val>
        </c:ser>
        <c:gapDepth val="0"/>
        <c:shape val="box"/>
        <c:axId val="132289664"/>
        <c:axId val="132291200"/>
        <c:axId val="0"/>
      </c:bar3DChart>
      <c:catAx>
        <c:axId val="132289664"/>
        <c:scaling>
          <c:orientation val="minMax"/>
        </c:scaling>
        <c:axPos val="b"/>
        <c:numFmt formatCode="General" sourceLinked="1"/>
        <c:tickLblPos val="low"/>
        <c:spPr>
          <a:ln w="4402">
            <a:solidFill>
              <a:schemeClr val="tx1"/>
            </a:solidFill>
            <a:prstDash val="solid"/>
          </a:ln>
        </c:spPr>
        <c:txPr>
          <a:bodyPr rot="0" vert="horz"/>
          <a:lstStyle/>
          <a:p>
            <a:pPr>
              <a:defRPr sz="2496" b="1" i="0" u="none" strike="noStrike" baseline="0">
                <a:solidFill>
                  <a:schemeClr val="tx1"/>
                </a:solidFill>
                <a:latin typeface="Arial"/>
                <a:ea typeface="Arial"/>
                <a:cs typeface="Arial"/>
              </a:defRPr>
            </a:pPr>
            <a:endParaRPr lang="ru-RU"/>
          </a:p>
        </c:txPr>
        <c:crossAx val="132291200"/>
        <c:crosses val="autoZero"/>
        <c:auto val="1"/>
        <c:lblAlgn val="ctr"/>
        <c:lblOffset val="100"/>
        <c:tickLblSkip val="1"/>
        <c:tickMarkSkip val="1"/>
      </c:catAx>
      <c:valAx>
        <c:axId val="132291200"/>
        <c:scaling>
          <c:orientation val="minMax"/>
        </c:scaling>
        <c:delete val="1"/>
        <c:axPos val="l"/>
        <c:numFmt formatCode="General" sourceLinked="1"/>
        <c:tickLblPos val="none"/>
        <c:crossAx val="132289664"/>
        <c:crosses val="autoZero"/>
        <c:crossBetween val="between"/>
      </c:valAx>
      <c:spPr>
        <a:noFill/>
        <a:ln w="35216">
          <a:noFill/>
        </a:ln>
      </c:spPr>
    </c:plotArea>
    <c:legend>
      <c:legendPos val="b"/>
      <c:layout>
        <c:manualLayout>
          <c:xMode val="edge"/>
          <c:yMode val="edge"/>
          <c:x val="0"/>
          <c:y val="0.75219062894915978"/>
          <c:w val="0.96788823272090985"/>
          <c:h val="0.23429571303587066"/>
        </c:manualLayout>
      </c:layout>
      <c:spPr>
        <a:noFill/>
        <a:ln w="4402">
          <a:noFill/>
          <a:prstDash val="solid"/>
        </a:ln>
      </c:spPr>
      <c:txPr>
        <a:bodyPr/>
        <a:lstStyle/>
        <a:p>
          <a:pPr>
            <a:defRPr sz="1782" b="1" i="0" u="none" strike="noStrike" baseline="0">
              <a:solidFill>
                <a:schemeClr val="tx1"/>
              </a:solidFill>
              <a:latin typeface="Arial"/>
              <a:ea typeface="Arial"/>
              <a:cs typeface="Arial"/>
            </a:defRPr>
          </a:pPr>
          <a:endParaRPr lang="ru-RU"/>
        </a:p>
      </c:txPr>
    </c:legend>
    <c:plotVisOnly val="1"/>
    <c:dispBlanksAs val="gap"/>
  </c:chart>
  <c:spPr>
    <a:noFill/>
    <a:ln>
      <a:noFill/>
    </a:ln>
  </c:spPr>
  <c:txPr>
    <a:bodyPr/>
    <a:lstStyle/>
    <a:p>
      <a:pPr>
        <a:defRPr sz="2496" b="1" i="0" u="none" strike="noStrike" baseline="0">
          <a:solidFill>
            <a:schemeClr val="tx1"/>
          </a:solidFill>
          <a:latin typeface="Arial"/>
          <a:ea typeface="Arial"/>
          <a:cs typeface="Arial"/>
        </a:defRPr>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Y val="220"/>
      <c:perspective val="0"/>
    </c:view3D>
    <c:plotArea>
      <c:layout>
        <c:manualLayout>
          <c:layoutTarget val="inner"/>
          <c:xMode val="edge"/>
          <c:yMode val="edge"/>
          <c:x val="3.3569444444444443E-2"/>
          <c:y val="0"/>
          <c:w val="0.93373042432195952"/>
          <c:h val="0.55954290166026022"/>
        </c:manualLayout>
      </c:layout>
      <c:pie3DChart>
        <c:varyColors val="1"/>
        <c:ser>
          <c:idx val="0"/>
          <c:order val="0"/>
          <c:tx>
            <c:strRef>
              <c:f>Sheet1!$A$2</c:f>
              <c:strCache>
                <c:ptCount val="1"/>
                <c:pt idx="0">
                  <c:v>Восток</c:v>
                </c:pt>
              </c:strCache>
            </c:strRef>
          </c:tx>
          <c:spPr>
            <a:solidFill>
              <a:schemeClr val="accent1"/>
            </a:solidFill>
            <a:ln w="19103">
              <a:solidFill>
                <a:schemeClr val="tx1"/>
              </a:solidFill>
              <a:prstDash val="solid"/>
            </a:ln>
          </c:spPr>
          <c:dPt>
            <c:idx val="1"/>
            <c:spPr>
              <a:solidFill>
                <a:srgbClr val="FFCC99"/>
              </a:solidFill>
              <a:ln w="19103">
                <a:solidFill>
                  <a:schemeClr val="tx1"/>
                </a:solidFill>
                <a:prstDash val="solid"/>
              </a:ln>
            </c:spPr>
          </c:dPt>
          <c:dPt>
            <c:idx val="2"/>
            <c:spPr>
              <a:solidFill>
                <a:srgbClr val="CC99FF"/>
              </a:solidFill>
              <a:ln w="19103">
                <a:solidFill>
                  <a:schemeClr val="tx1"/>
                </a:solidFill>
                <a:prstDash val="solid"/>
              </a:ln>
            </c:spPr>
          </c:dPt>
          <c:dPt>
            <c:idx val="3"/>
            <c:spPr>
              <a:solidFill>
                <a:srgbClr val="808000"/>
              </a:solidFill>
              <a:ln w="19103">
                <a:solidFill>
                  <a:schemeClr val="tx1"/>
                </a:solidFill>
                <a:prstDash val="solid"/>
              </a:ln>
            </c:spPr>
          </c:dPt>
          <c:dPt>
            <c:idx val="4"/>
            <c:spPr>
              <a:solidFill>
                <a:srgbClr val="FF00FF"/>
              </a:solidFill>
              <a:ln w="19103">
                <a:solidFill>
                  <a:schemeClr val="tx1"/>
                </a:solidFill>
                <a:prstDash val="solid"/>
              </a:ln>
            </c:spPr>
          </c:dPt>
          <c:dPt>
            <c:idx val="5"/>
            <c:spPr>
              <a:solidFill>
                <a:schemeClr val="bg2"/>
              </a:solidFill>
              <a:ln w="19103">
                <a:solidFill>
                  <a:schemeClr val="tx1"/>
                </a:solidFill>
                <a:prstDash val="solid"/>
              </a:ln>
            </c:spPr>
          </c:dPt>
          <c:dPt>
            <c:idx val="6"/>
            <c:spPr>
              <a:solidFill>
                <a:srgbClr val="FF6600"/>
              </a:solidFill>
              <a:ln w="19103">
                <a:solidFill>
                  <a:schemeClr val="tx1"/>
                </a:solidFill>
                <a:prstDash val="solid"/>
              </a:ln>
            </c:spPr>
          </c:dPt>
          <c:dPt>
            <c:idx val="7"/>
            <c:spPr>
              <a:solidFill>
                <a:srgbClr val="00FFFF"/>
              </a:solidFill>
              <a:ln w="19103">
                <a:solidFill>
                  <a:schemeClr val="tx1"/>
                </a:solidFill>
                <a:prstDash val="solid"/>
              </a:ln>
            </c:spPr>
          </c:dPt>
          <c:dPt>
            <c:idx val="8"/>
            <c:spPr>
              <a:solidFill>
                <a:srgbClr val="00FF00"/>
              </a:solidFill>
              <a:ln w="19103">
                <a:solidFill>
                  <a:schemeClr val="tx1"/>
                </a:solidFill>
                <a:prstDash val="solid"/>
              </a:ln>
            </c:spPr>
          </c:dPt>
          <c:dPt>
            <c:idx val="9"/>
            <c:spPr>
              <a:solidFill>
                <a:schemeClr val="hlink"/>
              </a:solidFill>
              <a:ln w="19103">
                <a:solidFill>
                  <a:schemeClr val="tx1"/>
                </a:solidFill>
                <a:prstDash val="solid"/>
              </a:ln>
            </c:spPr>
          </c:dPt>
          <c:dPt>
            <c:idx val="10"/>
            <c:spPr>
              <a:solidFill>
                <a:srgbClr val="FFFF00"/>
              </a:solidFill>
              <a:ln w="19103">
                <a:solidFill>
                  <a:schemeClr val="tx1"/>
                </a:solidFill>
                <a:prstDash val="solid"/>
              </a:ln>
            </c:spPr>
          </c:dPt>
          <c:dPt>
            <c:idx val="11"/>
            <c:spPr>
              <a:solidFill>
                <a:schemeClr val="accent2"/>
              </a:solidFill>
              <a:ln w="19103">
                <a:solidFill>
                  <a:schemeClr val="tx1"/>
                </a:solidFill>
                <a:prstDash val="solid"/>
              </a:ln>
            </c:spPr>
          </c:dPt>
          <c:dPt>
            <c:idx val="12"/>
            <c:spPr>
              <a:solidFill>
                <a:srgbClr val="FF0000"/>
              </a:solidFill>
              <a:ln w="19103">
                <a:solidFill>
                  <a:schemeClr val="tx1"/>
                </a:solidFill>
                <a:prstDash val="solid"/>
              </a:ln>
            </c:spPr>
          </c:dPt>
          <c:cat>
            <c:strRef>
              <c:f>Sheet1!$B$1:$N$1</c:f>
              <c:strCache>
                <c:ptCount val="13"/>
                <c:pt idx="0">
                  <c:v>Багатодітні сім'ї - 4,8%</c:v>
                </c:pt>
                <c:pt idx="1">
                  <c:v>Одинокі матері - 2,8%</c:v>
                </c:pt>
                <c:pt idx="2">
                  <c:v>Матері героїні - 0,1%</c:v>
                </c:pt>
                <c:pt idx="3">
                  <c:v>Діти війни - 0,6%</c:v>
                </c:pt>
                <c:pt idx="4">
                  <c:v>Інваліди ІІ групи - 0,5%</c:v>
                </c:pt>
                <c:pt idx="5">
                  <c:v>Інваліди ІІІ групи - 1,1%</c:v>
                </c:pt>
                <c:pt idx="6">
                  <c:v>Діти-інваліди - 0,1%</c:v>
                </c:pt>
                <c:pt idx="7">
                  <c:v>Учасники війни - 0,1%</c:v>
                </c:pt>
                <c:pt idx="8">
                  <c:v>Інваліди війни - 0,2%</c:v>
                </c:pt>
                <c:pt idx="9">
                  <c:v>Учасники бойових дій - 0,2%</c:v>
                </c:pt>
                <c:pt idx="10">
                  <c:v>Ветерани праці - 0,1%</c:v>
                </c:pt>
                <c:pt idx="11">
                  <c:v>Особи, що потерпіли від ЧАЕС - 0,1%</c:v>
                </c:pt>
                <c:pt idx="12">
                  <c:v>Учасники ліквідації наслідків на ЧАЕС - 0,1%</c:v>
                </c:pt>
              </c:strCache>
            </c:strRef>
          </c:cat>
          <c:val>
            <c:numRef>
              <c:f>Sheet1!$B$2:$N$2</c:f>
              <c:numCache>
                <c:formatCode>General</c:formatCode>
                <c:ptCount val="13"/>
                <c:pt idx="0">
                  <c:v>4.8</c:v>
                </c:pt>
                <c:pt idx="1">
                  <c:v>2.8</c:v>
                </c:pt>
                <c:pt idx="2">
                  <c:v>0.1</c:v>
                </c:pt>
                <c:pt idx="3">
                  <c:v>0.60000000000000053</c:v>
                </c:pt>
                <c:pt idx="4">
                  <c:v>0.5</c:v>
                </c:pt>
                <c:pt idx="5">
                  <c:v>1.1000000000000001</c:v>
                </c:pt>
                <c:pt idx="6">
                  <c:v>0.1</c:v>
                </c:pt>
                <c:pt idx="7">
                  <c:v>0.1</c:v>
                </c:pt>
                <c:pt idx="8">
                  <c:v>0.2</c:v>
                </c:pt>
                <c:pt idx="9">
                  <c:v>0.2</c:v>
                </c:pt>
                <c:pt idx="10">
                  <c:v>0.1</c:v>
                </c:pt>
                <c:pt idx="11">
                  <c:v>0.1</c:v>
                </c:pt>
                <c:pt idx="12">
                  <c:v>0.1</c:v>
                </c:pt>
              </c:numCache>
            </c:numRef>
          </c:val>
        </c:ser>
      </c:pie3DChart>
      <c:spPr>
        <a:noFill/>
        <a:ln w="19103">
          <a:noFill/>
          <a:prstDash val="solid"/>
        </a:ln>
      </c:spPr>
    </c:plotArea>
    <c:legend>
      <c:legendPos val="b"/>
      <c:legendEntry>
        <c:idx val="0"/>
        <c:txPr>
          <a:bodyPr/>
          <a:lstStyle/>
          <a:p>
            <a:pPr>
              <a:defRPr sz="1800" b="1" i="0" u="none" strike="noStrike" baseline="0">
                <a:solidFill>
                  <a:schemeClr val="tx1"/>
                </a:solidFill>
                <a:latin typeface="Times New Roman" pitchFamily="18" charset="0"/>
                <a:ea typeface="Arial"/>
                <a:cs typeface="Times New Roman" pitchFamily="18" charset="0"/>
              </a:defRPr>
            </a:pPr>
            <a:endParaRPr lang="ru-RU"/>
          </a:p>
        </c:txPr>
      </c:legendEntry>
      <c:layout>
        <c:manualLayout>
          <c:xMode val="edge"/>
          <c:yMode val="edge"/>
          <c:x val="3.0911901081916598E-3"/>
          <c:y val="0.57572704472011671"/>
          <c:w val="0.99381761978361649"/>
          <c:h val="0.42427295527988396"/>
        </c:manualLayout>
      </c:layout>
      <c:spPr>
        <a:noFill/>
        <a:ln w="4776">
          <a:noFill/>
          <a:prstDash val="solid"/>
        </a:ln>
      </c:spPr>
      <c:txPr>
        <a:bodyPr/>
        <a:lstStyle/>
        <a:p>
          <a:pPr>
            <a:defRPr sz="1600" b="1" i="0" u="none" strike="noStrike" baseline="0">
              <a:solidFill>
                <a:schemeClr val="tx1"/>
              </a:solidFill>
              <a:latin typeface="Times New Roman" pitchFamily="18" charset="0"/>
              <a:ea typeface="Arial"/>
              <a:cs typeface="Times New Roman" pitchFamily="18" charset="0"/>
            </a:defRPr>
          </a:pPr>
          <a:endParaRPr lang="ru-RU"/>
        </a:p>
      </c:txPr>
    </c:legend>
    <c:plotVisOnly val="1"/>
    <c:dispBlanksAs val="zero"/>
  </c:chart>
  <c:spPr>
    <a:noFill/>
    <a:ln>
      <a:noFill/>
    </a:ln>
  </c:spPr>
  <c:txPr>
    <a:bodyPr/>
    <a:lstStyle/>
    <a:p>
      <a:pPr>
        <a:defRPr sz="2783" b="1" i="0" u="none" strike="noStrike" baseline="0">
          <a:solidFill>
            <a:schemeClr val="tx1"/>
          </a:solidFill>
          <a:latin typeface="Arial"/>
          <a:ea typeface="Arial"/>
          <a:cs typeface="Arial"/>
        </a:defRPr>
      </a:pPr>
      <a:endParaRPr lang="ru-RU"/>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otY val="130"/>
      <c:perspective val="0"/>
    </c:view3D>
    <c:plotArea>
      <c:layout>
        <c:manualLayout>
          <c:layoutTarget val="inner"/>
          <c:xMode val="edge"/>
          <c:yMode val="edge"/>
          <c:x val="1.9047619047619067E-2"/>
          <c:y val="7.6738609112709882E-2"/>
          <c:w val="0.96507936507936509"/>
          <c:h val="0.57793764988009588"/>
        </c:manualLayout>
      </c:layout>
      <c:pie3DChart>
        <c:varyColors val="1"/>
        <c:ser>
          <c:idx val="0"/>
          <c:order val="0"/>
          <c:tx>
            <c:strRef>
              <c:f>Sheet1!$A$2</c:f>
              <c:strCache>
                <c:ptCount val="1"/>
                <c:pt idx="0">
                  <c:v>Восток</c:v>
                </c:pt>
              </c:strCache>
            </c:strRef>
          </c:tx>
          <c:spPr>
            <a:solidFill>
              <a:schemeClr val="accent1"/>
            </a:solidFill>
            <a:ln w="19050">
              <a:solidFill>
                <a:schemeClr val="tx1"/>
              </a:solidFill>
              <a:prstDash val="solid"/>
            </a:ln>
          </c:spPr>
          <c:dPt>
            <c:idx val="0"/>
            <c:spPr>
              <a:solidFill>
                <a:srgbClr val="00FF00"/>
              </a:solidFill>
              <a:ln w="19050">
                <a:solidFill>
                  <a:schemeClr val="tx1"/>
                </a:solidFill>
                <a:prstDash val="solid"/>
              </a:ln>
            </c:spPr>
          </c:dPt>
          <c:dPt>
            <c:idx val="1"/>
            <c:spPr>
              <a:solidFill>
                <a:srgbClr val="FF00FF"/>
              </a:solidFill>
              <a:ln w="19050">
                <a:solidFill>
                  <a:schemeClr val="tx1"/>
                </a:solidFill>
                <a:prstDash val="solid"/>
              </a:ln>
            </c:spPr>
          </c:dPt>
          <c:dPt>
            <c:idx val="2"/>
            <c:spPr>
              <a:solidFill>
                <a:srgbClr val="00FFFF"/>
              </a:solidFill>
              <a:ln w="19050">
                <a:solidFill>
                  <a:schemeClr val="tx1"/>
                </a:solidFill>
                <a:prstDash val="solid"/>
              </a:ln>
            </c:spPr>
          </c:dPt>
          <c:dLbls>
            <c:dLbl>
              <c:idx val="0"/>
              <c:layout>
                <c:manualLayout>
                  <c:x val="9.8788276465441818E-2"/>
                  <c:y val="-0.2829289394381258"/>
                </c:manualLayout>
              </c:layout>
              <c:tx>
                <c:rich>
                  <a:bodyPr/>
                  <a:lstStyle/>
                  <a:p>
                    <a:pPr>
                      <a:defRPr sz="3000" b="1" i="0" u="none" strike="noStrike" baseline="0">
                        <a:solidFill>
                          <a:schemeClr val="tx1"/>
                        </a:solidFill>
                        <a:latin typeface="Times New Roman"/>
                        <a:ea typeface="Times New Roman"/>
                        <a:cs typeface="Times New Roman"/>
                      </a:defRPr>
                    </a:pPr>
                    <a:r>
                      <a:rPr lang="ru-RU"/>
                      <a:t>127</a:t>
                    </a:r>
                  </a:p>
                </c:rich>
              </c:tx>
              <c:spPr>
                <a:noFill/>
                <a:ln w="38100">
                  <a:noFill/>
                </a:ln>
              </c:spPr>
              <c:dLblPos val="bestFit"/>
            </c:dLbl>
            <c:dLbl>
              <c:idx val="1"/>
              <c:layout>
                <c:manualLayout>
                  <c:x val="0.19036636045494321"/>
                  <c:y val="4.524286316062346E-2"/>
                </c:manualLayout>
              </c:layout>
              <c:tx>
                <c:rich>
                  <a:bodyPr/>
                  <a:lstStyle/>
                  <a:p>
                    <a:pPr>
                      <a:defRPr sz="3000" b="1" i="0" u="none" strike="noStrike" baseline="0">
                        <a:solidFill>
                          <a:schemeClr val="tx1"/>
                        </a:solidFill>
                        <a:latin typeface="Times New Roman"/>
                        <a:ea typeface="Times New Roman"/>
                        <a:cs typeface="Times New Roman"/>
                      </a:defRPr>
                    </a:pPr>
                    <a:r>
                      <a:rPr lang="ru-RU" dirty="0"/>
                      <a:t>97</a:t>
                    </a:r>
                  </a:p>
                </c:rich>
              </c:tx>
              <c:spPr>
                <a:noFill/>
                <a:ln w="38100">
                  <a:noFill/>
                </a:ln>
              </c:spPr>
              <c:dLblPos val="bestFit"/>
            </c:dLbl>
            <c:dLbl>
              <c:idx val="2"/>
              <c:layout>
                <c:manualLayout>
                  <c:x val="-0.22003980752405947"/>
                  <c:y val="2.8078318913839488E-2"/>
                </c:manualLayout>
              </c:layout>
              <c:tx>
                <c:rich>
                  <a:bodyPr/>
                  <a:lstStyle/>
                  <a:p>
                    <a:pPr>
                      <a:defRPr sz="3000" b="1" i="0" u="none" strike="noStrike" baseline="0">
                        <a:solidFill>
                          <a:schemeClr val="tx1"/>
                        </a:solidFill>
                        <a:latin typeface="Times New Roman"/>
                        <a:ea typeface="Times New Roman"/>
                        <a:cs typeface="Times New Roman"/>
                      </a:defRPr>
                    </a:pPr>
                    <a:r>
                      <a:rPr lang="ru-RU"/>
                      <a:t>109</a:t>
                    </a:r>
                  </a:p>
                </c:rich>
              </c:tx>
              <c:spPr>
                <a:noFill/>
                <a:ln w="38100">
                  <a:noFill/>
                </a:ln>
              </c:spPr>
              <c:dLblPos val="bestFit"/>
            </c:dLbl>
            <c:spPr>
              <a:noFill/>
              <a:ln w="38100">
                <a:noFill/>
              </a:ln>
            </c:spPr>
            <c:txPr>
              <a:bodyPr/>
              <a:lstStyle/>
              <a:p>
                <a:pPr>
                  <a:defRPr sz="1912" b="1" i="0" u="none" strike="noStrike" baseline="0">
                    <a:solidFill>
                      <a:schemeClr val="tx1"/>
                    </a:solidFill>
                    <a:latin typeface="Arial"/>
                    <a:ea typeface="Arial"/>
                    <a:cs typeface="Arial"/>
                  </a:defRPr>
                </a:pPr>
                <a:endParaRPr lang="ru-RU"/>
              </a:p>
            </c:txPr>
            <c:showVal val="1"/>
            <c:showLeaderLines val="1"/>
          </c:dLbls>
          <c:cat>
            <c:strRef>
              <c:f>Sheet1!$B$1:$D$1</c:f>
              <c:strCache>
                <c:ptCount val="3"/>
                <c:pt idx="0">
                  <c:v>Директор Департаменту </c:v>
                </c:pt>
                <c:pt idx="1">
                  <c:v>Заступники директора Департаменту</c:v>
                </c:pt>
                <c:pt idx="2">
                  <c:v>Керівники структурних підрозділів</c:v>
                </c:pt>
              </c:strCache>
            </c:strRef>
          </c:cat>
          <c:val>
            <c:numRef>
              <c:f>Sheet1!$B$2:$D$2</c:f>
              <c:numCache>
                <c:formatCode>General</c:formatCode>
                <c:ptCount val="3"/>
                <c:pt idx="0">
                  <c:v>127</c:v>
                </c:pt>
                <c:pt idx="1">
                  <c:v>97</c:v>
                </c:pt>
                <c:pt idx="2">
                  <c:v>109</c:v>
                </c:pt>
              </c:numCache>
            </c:numRef>
          </c:val>
        </c:ser>
        <c:dLbls>
          <c:showVal val="1"/>
        </c:dLbls>
      </c:pie3DChart>
      <c:spPr>
        <a:noFill/>
        <a:ln w="25400">
          <a:noFill/>
        </a:ln>
      </c:spPr>
    </c:plotArea>
    <c:legend>
      <c:legendPos val="b"/>
      <c:layout>
        <c:manualLayout>
          <c:xMode val="edge"/>
          <c:yMode val="edge"/>
          <c:x val="0"/>
          <c:y val="0.72901678657074342"/>
          <c:w val="0.99841269841269797"/>
          <c:h val="0.25419664268585135"/>
        </c:manualLayout>
      </c:layout>
      <c:spPr>
        <a:noFill/>
        <a:ln w="4762">
          <a:noFill/>
          <a:prstDash val="solid"/>
        </a:ln>
      </c:spPr>
      <c:txPr>
        <a:bodyPr/>
        <a:lstStyle/>
        <a:p>
          <a:pPr>
            <a:defRPr sz="2482" b="1" i="0" u="none" strike="noStrike" baseline="0">
              <a:solidFill>
                <a:schemeClr val="tx1"/>
              </a:solidFill>
              <a:latin typeface="Arial"/>
              <a:ea typeface="Arial"/>
              <a:cs typeface="Arial"/>
            </a:defRPr>
          </a:pPr>
          <a:endParaRPr lang="ru-RU"/>
        </a:p>
      </c:txPr>
    </c:legend>
    <c:plotVisOnly val="1"/>
    <c:dispBlanksAs val="zero"/>
  </c:chart>
  <c:spPr>
    <a:noFill/>
    <a:ln>
      <a:noFill/>
    </a:ln>
  </c:spPr>
  <c:txPr>
    <a:bodyPr/>
    <a:lstStyle/>
    <a:p>
      <a:pPr>
        <a:defRPr sz="2700" b="1" i="0" u="none" strike="noStrike" baseline="0">
          <a:solidFill>
            <a:schemeClr val="tx1"/>
          </a:solidFill>
          <a:latin typeface="Arial"/>
          <a:ea typeface="Arial"/>
          <a:cs typeface="Arial"/>
        </a:defRPr>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ru-RU"/>
  <c:chart>
    <c:view3D>
      <c:rotX val="40"/>
      <c:rotY val="90"/>
      <c:depthPercent val="120"/>
      <c:rAngAx val="1"/>
    </c:view3D>
    <c:floor>
      <c:spPr>
        <a:noFill/>
        <a:ln w="9525">
          <a:noFill/>
        </a:ln>
      </c:spPr>
    </c:floor>
    <c:plotArea>
      <c:layout>
        <c:manualLayout>
          <c:layoutTarget val="inner"/>
          <c:xMode val="edge"/>
          <c:yMode val="edge"/>
          <c:x val="5.0444244675742905E-2"/>
          <c:y val="3.0165912518853827E-3"/>
          <c:w val="0.94603587894016683"/>
          <c:h val="0.60477405256469896"/>
        </c:manualLayout>
      </c:layout>
      <c:bar3DChart>
        <c:barDir val="col"/>
        <c:grouping val="clustered"/>
        <c:ser>
          <c:idx val="0"/>
          <c:order val="0"/>
          <c:spPr>
            <a:ln>
              <a:noFill/>
            </a:ln>
            <a:scene3d>
              <a:camera prst="orthographicFront"/>
              <a:lightRig rig="threePt" dir="t"/>
            </a:scene3d>
            <a:sp3d>
              <a:bevelT w="152400" h="152400"/>
              <a:bevelB w="152400" h="152400"/>
            </a:sp3d>
          </c:spPr>
          <c:dPt>
            <c:idx val="5"/>
            <c:spPr>
              <a:solidFill>
                <a:srgbClr val="FFFF00"/>
              </a:solidFill>
              <a:ln>
                <a:noFill/>
              </a:ln>
              <a:scene3d>
                <a:camera prst="orthographicFront"/>
                <a:lightRig rig="threePt" dir="t"/>
              </a:scene3d>
              <a:sp3d>
                <a:bevelT w="152400" h="152400"/>
                <a:bevelB w="152400" h="152400"/>
              </a:sp3d>
            </c:spPr>
          </c:dPt>
          <c:dPt>
            <c:idx val="6"/>
            <c:spPr>
              <a:solidFill>
                <a:srgbClr val="FFFF00"/>
              </a:solidFill>
              <a:ln>
                <a:noFill/>
              </a:ln>
              <a:scene3d>
                <a:camera prst="orthographicFront"/>
                <a:lightRig rig="threePt" dir="t"/>
              </a:scene3d>
              <a:sp3d>
                <a:bevelT w="152400" h="152400"/>
                <a:bevelB w="152400" h="152400"/>
              </a:sp3d>
            </c:spPr>
          </c:dPt>
          <c:dPt>
            <c:idx val="7"/>
            <c:spPr>
              <a:solidFill>
                <a:srgbClr val="FFFF00"/>
              </a:solidFill>
              <a:ln>
                <a:noFill/>
              </a:ln>
              <a:scene3d>
                <a:camera prst="orthographicFront"/>
                <a:lightRig rig="threePt" dir="t"/>
              </a:scene3d>
              <a:sp3d>
                <a:bevelT w="152400" h="152400"/>
                <a:bevelB w="152400" h="152400"/>
              </a:sp3d>
            </c:spPr>
          </c:dPt>
          <c:dPt>
            <c:idx val="8"/>
            <c:spPr>
              <a:solidFill>
                <a:srgbClr val="FFFF00"/>
              </a:solidFill>
              <a:ln>
                <a:noFill/>
              </a:ln>
              <a:scene3d>
                <a:camera prst="orthographicFront"/>
                <a:lightRig rig="threePt" dir="t"/>
              </a:scene3d>
              <a:sp3d>
                <a:bevelT w="152400" h="152400"/>
                <a:bevelB w="152400" h="152400"/>
              </a:sp3d>
            </c:spPr>
          </c:dPt>
          <c:dPt>
            <c:idx val="10"/>
            <c:spPr>
              <a:solidFill>
                <a:srgbClr val="00B050"/>
              </a:solidFill>
              <a:ln>
                <a:noFill/>
              </a:ln>
              <a:scene3d>
                <a:camera prst="orthographicFront"/>
                <a:lightRig rig="threePt" dir="t"/>
              </a:scene3d>
              <a:sp3d>
                <a:bevelT w="152400" h="152400"/>
                <a:bevelB w="152400" h="152400"/>
              </a:sp3d>
            </c:spPr>
          </c:dPt>
          <c:dPt>
            <c:idx val="11"/>
            <c:spPr>
              <a:solidFill>
                <a:srgbClr val="00B050"/>
              </a:solidFill>
              <a:ln>
                <a:noFill/>
              </a:ln>
              <a:scene3d>
                <a:camera prst="orthographicFront"/>
                <a:lightRig rig="threePt" dir="t"/>
              </a:scene3d>
              <a:sp3d>
                <a:bevelT w="152400" h="152400"/>
                <a:bevelB w="152400" h="152400"/>
              </a:sp3d>
            </c:spPr>
          </c:dPt>
          <c:dPt>
            <c:idx val="12"/>
            <c:spPr>
              <a:solidFill>
                <a:srgbClr val="00B050"/>
              </a:solidFill>
              <a:ln>
                <a:noFill/>
              </a:ln>
              <a:scene3d>
                <a:camera prst="orthographicFront"/>
                <a:lightRig rig="threePt" dir="t"/>
              </a:scene3d>
              <a:sp3d>
                <a:bevelT w="152400" h="152400"/>
                <a:bevelB w="152400" h="152400"/>
              </a:sp3d>
            </c:spPr>
          </c:dPt>
          <c:dPt>
            <c:idx val="13"/>
            <c:spPr>
              <a:solidFill>
                <a:srgbClr val="00B050"/>
              </a:solidFill>
              <a:ln>
                <a:noFill/>
              </a:ln>
              <a:scene3d>
                <a:camera prst="orthographicFront"/>
                <a:lightRig rig="threePt" dir="t"/>
              </a:scene3d>
              <a:sp3d>
                <a:bevelT w="152400" h="152400"/>
                <a:bevelB w="152400" h="152400"/>
              </a:sp3d>
            </c:spPr>
          </c:dPt>
          <c:dPt>
            <c:idx val="14"/>
            <c:spPr>
              <a:solidFill>
                <a:srgbClr val="00B050"/>
              </a:solidFill>
              <a:ln>
                <a:noFill/>
              </a:ln>
              <a:scene3d>
                <a:camera prst="orthographicFront"/>
                <a:lightRig rig="threePt" dir="t"/>
              </a:scene3d>
              <a:sp3d>
                <a:bevelT w="152400" h="152400"/>
                <a:bevelB w="152400" h="152400"/>
              </a:sp3d>
            </c:spPr>
          </c:dPt>
          <c:dLbls>
            <c:txPr>
              <a:bodyPr/>
              <a:lstStyle/>
              <a:p>
                <a:pPr>
                  <a:defRPr sz="1800"/>
                </a:pPr>
                <a:endParaRPr lang="ru-RU"/>
              </a:p>
            </c:txPr>
            <c:showVal val="1"/>
          </c:dLbls>
          <c:cat>
            <c:strRef>
              <c:f>Лист1!$A$3:$A$17</c:f>
              <c:strCache>
                <c:ptCount val="15"/>
                <c:pt idx="0">
                  <c:v>18-29 р.</c:v>
                </c:pt>
                <c:pt idx="1">
                  <c:v>30-44 р.</c:v>
                </c:pt>
                <c:pt idx="2">
                  <c:v>45-59 р.</c:v>
                </c:pt>
                <c:pt idx="3">
                  <c:v>60+</c:v>
                </c:pt>
                <c:pt idx="5">
                  <c:v>Західний</c:v>
                </c:pt>
                <c:pt idx="6">
                  <c:v>Центрайльний</c:v>
                </c:pt>
                <c:pt idx="7">
                  <c:v>Південний</c:v>
                </c:pt>
                <c:pt idx="8">
                  <c:v>Східний</c:v>
                </c:pt>
                <c:pt idx="10">
                  <c:v>БПП</c:v>
                </c:pt>
                <c:pt idx="11">
                  <c:v>Батьківщина</c:v>
                </c:pt>
                <c:pt idx="12">
                  <c:v>Самопоміч</c:v>
                </c:pt>
                <c:pt idx="13">
                  <c:v>Радикальна партія</c:v>
                </c:pt>
                <c:pt idx="14">
                  <c:v>Опозиційний блок</c:v>
                </c:pt>
              </c:strCache>
            </c:strRef>
          </c:cat>
          <c:val>
            <c:numRef>
              <c:f>Лист1!$B$3:$B$17</c:f>
              <c:numCache>
                <c:formatCode>0%</c:formatCode>
                <c:ptCount val="15"/>
                <c:pt idx="0">
                  <c:v>0.26100000000000001</c:v>
                </c:pt>
                <c:pt idx="1">
                  <c:v>0.27300000000000002</c:v>
                </c:pt>
                <c:pt idx="2">
                  <c:v>0.22800000000000023</c:v>
                </c:pt>
                <c:pt idx="3">
                  <c:v>0.20100000000000001</c:v>
                </c:pt>
                <c:pt idx="5">
                  <c:v>0.29200000000000031</c:v>
                </c:pt>
                <c:pt idx="6">
                  <c:v>0.24900000000000022</c:v>
                </c:pt>
                <c:pt idx="7">
                  <c:v>0.21100000000000019</c:v>
                </c:pt>
                <c:pt idx="8">
                  <c:v>0.19000000000000017</c:v>
                </c:pt>
                <c:pt idx="10">
                  <c:v>0.27100000000000002</c:v>
                </c:pt>
                <c:pt idx="11">
                  <c:v>0.25900000000000001</c:v>
                </c:pt>
                <c:pt idx="12">
                  <c:v>0.25700000000000001</c:v>
                </c:pt>
                <c:pt idx="13">
                  <c:v>0.21900000000000022</c:v>
                </c:pt>
                <c:pt idx="14">
                  <c:v>0.16100000000000023</c:v>
                </c:pt>
              </c:numCache>
            </c:numRef>
          </c:val>
        </c:ser>
        <c:shape val="box"/>
        <c:axId val="89962752"/>
        <c:axId val="89964544"/>
        <c:axId val="0"/>
      </c:bar3DChart>
      <c:catAx>
        <c:axId val="89962752"/>
        <c:scaling>
          <c:orientation val="minMax"/>
        </c:scaling>
        <c:axPos val="b"/>
        <c:tickLblPos val="nextTo"/>
        <c:txPr>
          <a:bodyPr/>
          <a:lstStyle/>
          <a:p>
            <a:pPr>
              <a:defRPr sz="1800"/>
            </a:pPr>
            <a:endParaRPr lang="ru-RU"/>
          </a:p>
        </c:txPr>
        <c:crossAx val="89964544"/>
        <c:crosses val="autoZero"/>
        <c:auto val="1"/>
        <c:lblAlgn val="ctr"/>
        <c:lblOffset val="100"/>
      </c:catAx>
      <c:valAx>
        <c:axId val="89964544"/>
        <c:scaling>
          <c:orientation val="minMax"/>
        </c:scaling>
        <c:delete val="1"/>
        <c:axPos val="l"/>
        <c:numFmt formatCode="0%" sourceLinked="1"/>
        <c:tickLblPos val="none"/>
        <c:crossAx val="89962752"/>
        <c:crosses val="autoZero"/>
        <c:crossBetween val="between"/>
      </c:valAx>
      <c:spPr>
        <a:noFill/>
        <a:ln>
          <a:noFill/>
        </a:ln>
        <a:scene3d>
          <a:camera prst="orthographicFront"/>
          <a:lightRig rig="threePt" dir="t"/>
        </a:scene3d>
        <a:sp3d>
          <a:bevelT/>
        </a:sp3d>
      </c:spPr>
    </c:plotArea>
    <c:plotVisOnly val="1"/>
  </c:chart>
  <c:spPr>
    <a:noFill/>
    <a:ln>
      <a:noFill/>
    </a:ln>
  </c:spPr>
  <c:txPr>
    <a:bodyPr/>
    <a:lstStyle/>
    <a:p>
      <a:pPr>
        <a:defRPr sz="1600" b="1">
          <a:latin typeface="Times New Roman" pitchFamily="18" charset="0"/>
          <a:cs typeface="Times New Roman" pitchFamily="18" charset="0"/>
        </a:defRPr>
      </a:pPr>
      <a:endParaRPr lang="ru-RU"/>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view3D>
      <c:rotX val="20"/>
      <c:rotY val="50"/>
      <c:depthPercent val="150"/>
      <c:rAngAx val="1"/>
    </c:view3D>
    <c:floor>
      <c:spPr>
        <a:noFill/>
        <a:ln w="9525">
          <a:noFill/>
        </a:ln>
        <a:scene3d>
          <a:camera prst="orthographicFront"/>
          <a:lightRig rig="threePt" dir="t"/>
        </a:scene3d>
        <a:sp3d>
          <a:bevelT w="88900"/>
          <a:bevelB/>
        </a:sp3d>
      </c:spPr>
    </c:floor>
    <c:plotArea>
      <c:layout>
        <c:manualLayout>
          <c:layoutTarget val="inner"/>
          <c:xMode val="edge"/>
          <c:yMode val="edge"/>
          <c:x val="6.072959671105494E-4"/>
          <c:y val="3.1884057971014575E-2"/>
          <c:w val="0.99799366077926099"/>
          <c:h val="0.68797086284610465"/>
        </c:manualLayout>
      </c:layout>
      <c:bar3DChart>
        <c:barDir val="col"/>
        <c:grouping val="clustered"/>
        <c:ser>
          <c:idx val="0"/>
          <c:order val="0"/>
          <c:tx>
            <c:strRef>
              <c:f>Лист2!$B$1</c:f>
              <c:strCache>
                <c:ptCount val="1"/>
                <c:pt idx="0">
                  <c:v>2009</c:v>
                </c:pt>
              </c:strCache>
            </c:strRef>
          </c:tx>
          <c:spPr>
            <a:solidFill>
              <a:srgbClr val="FFFF00"/>
            </a:solidFill>
            <a:scene3d>
              <a:camera prst="orthographicFront"/>
              <a:lightRig rig="threePt" dir="t"/>
            </a:scene3d>
            <a:sp3d>
              <a:bevelT w="152400" h="152400"/>
              <a:bevelB w="152400" h="152400"/>
            </a:sp3d>
          </c:spPr>
          <c:dLbls>
            <c:dLbl>
              <c:idx val="0"/>
              <c:layout>
                <c:manualLayout>
                  <c:x val="5.2562417871222268E-3"/>
                  <c:y val="0.14652011271203891"/>
                </c:manualLayout>
              </c:layout>
              <c:showVal val="1"/>
            </c:dLbl>
            <c:dLbl>
              <c:idx val="1"/>
              <c:layout>
                <c:manualLayout>
                  <c:x val="-1.6882108486439237E-3"/>
                  <c:y val="9.4773964836641564E-2"/>
                </c:manualLayout>
              </c:layout>
              <c:showVal val="1"/>
            </c:dLbl>
            <c:dLbl>
              <c:idx val="2"/>
              <c:layout>
                <c:manualLayout>
                  <c:x val="1.2200678040244975E-2"/>
                  <c:y val="5.7534155491475066E-2"/>
                </c:manualLayout>
              </c:layout>
              <c:showVal val="1"/>
            </c:dLbl>
            <c:txPr>
              <a:bodyPr/>
              <a:lstStyle/>
              <a:p>
                <a:pPr>
                  <a:defRPr sz="2000"/>
                </a:pPr>
                <a:endParaRPr lang="ru-RU"/>
              </a:p>
            </c:txPr>
            <c:showVal val="1"/>
          </c:dLbls>
          <c:cat>
            <c:strRef>
              <c:f>Лист2!$A$2:$A$4</c:f>
              <c:strCache>
                <c:ptCount val="3"/>
                <c:pt idx="0">
                  <c:v>Влаштування на роботу до державної установи</c:v>
                </c:pt>
                <c:pt idx="1">
                  <c:v>Керівництво шкіл та вчителі</c:v>
                </c:pt>
                <c:pt idx="2">
                  <c:v>Керівництво ВНЗ та їх викладачі</c:v>
                </c:pt>
              </c:strCache>
            </c:strRef>
          </c:cat>
          <c:val>
            <c:numRef>
              <c:f>Лист2!$B$2:$B$4</c:f>
              <c:numCache>
                <c:formatCode>0.0%</c:formatCode>
                <c:ptCount val="3"/>
                <c:pt idx="0">
                  <c:v>0.29300000000000032</c:v>
                </c:pt>
                <c:pt idx="1">
                  <c:v>0.16800000000000001</c:v>
                </c:pt>
                <c:pt idx="2">
                  <c:v>0.49000000000000032</c:v>
                </c:pt>
              </c:numCache>
            </c:numRef>
          </c:val>
        </c:ser>
        <c:ser>
          <c:idx val="1"/>
          <c:order val="1"/>
          <c:tx>
            <c:strRef>
              <c:f>Лист2!$C$1</c:f>
              <c:strCache>
                <c:ptCount val="1"/>
                <c:pt idx="0">
                  <c:v>2011</c:v>
                </c:pt>
              </c:strCache>
            </c:strRef>
          </c:tx>
          <c:spPr>
            <a:solidFill>
              <a:srgbClr val="FF0000"/>
            </a:solidFill>
            <a:scene3d>
              <a:camera prst="orthographicFront"/>
              <a:lightRig rig="threePt" dir="t"/>
            </a:scene3d>
            <a:sp3d>
              <a:bevelT w="152400" h="152400"/>
              <a:bevelB w="152400" h="152400"/>
            </a:sp3d>
          </c:spPr>
          <c:dLbls>
            <c:dLbl>
              <c:idx val="0"/>
              <c:layout>
                <c:manualLayout>
                  <c:x val="8.8242563429571305E-3"/>
                  <c:y val="8.4688821075618065E-2"/>
                </c:manualLayout>
              </c:layout>
              <c:showVal val="1"/>
            </c:dLbl>
            <c:dLbl>
              <c:idx val="1"/>
              <c:layout>
                <c:manualLayout>
                  <c:x val="8.0340113735783009E-3"/>
                  <c:y val="7.6385642095243428E-2"/>
                </c:manualLayout>
              </c:layout>
              <c:showVal val="1"/>
            </c:dLbl>
            <c:dLbl>
              <c:idx val="2"/>
              <c:layout>
                <c:manualLayout>
                  <c:x val="8.0340113735783009E-3"/>
                  <c:y val="0.10962110501413824"/>
                </c:manualLayout>
              </c:layout>
              <c:showVal val="1"/>
            </c:dLbl>
            <c:txPr>
              <a:bodyPr/>
              <a:lstStyle/>
              <a:p>
                <a:pPr>
                  <a:defRPr sz="2000"/>
                </a:pPr>
                <a:endParaRPr lang="ru-RU"/>
              </a:p>
            </c:txPr>
            <c:showVal val="1"/>
          </c:dLbls>
          <c:cat>
            <c:strRef>
              <c:f>Лист2!$A$2:$A$4</c:f>
              <c:strCache>
                <c:ptCount val="3"/>
                <c:pt idx="0">
                  <c:v>Влаштування на роботу до державної установи</c:v>
                </c:pt>
                <c:pt idx="1">
                  <c:v>Керівництво шкіл та вчителі</c:v>
                </c:pt>
                <c:pt idx="2">
                  <c:v>Керівництво ВНЗ та їх викладачі</c:v>
                </c:pt>
              </c:strCache>
            </c:strRef>
          </c:cat>
          <c:val>
            <c:numRef>
              <c:f>Лист2!$C$2:$C$4</c:f>
              <c:numCache>
                <c:formatCode>0.0%</c:formatCode>
                <c:ptCount val="3"/>
                <c:pt idx="0">
                  <c:v>0.36200000000000032</c:v>
                </c:pt>
                <c:pt idx="1">
                  <c:v>0.18700000000000022</c:v>
                </c:pt>
                <c:pt idx="2">
                  <c:v>0.47100000000000031</c:v>
                </c:pt>
              </c:numCache>
            </c:numRef>
          </c:val>
        </c:ser>
        <c:ser>
          <c:idx val="2"/>
          <c:order val="2"/>
          <c:tx>
            <c:strRef>
              <c:f>Лист2!$D$1</c:f>
              <c:strCache>
                <c:ptCount val="1"/>
                <c:pt idx="0">
                  <c:v>2015</c:v>
                </c:pt>
              </c:strCache>
            </c:strRef>
          </c:tx>
          <c:spPr>
            <a:solidFill>
              <a:srgbClr val="00B0F0"/>
            </a:solidFill>
            <a:scene3d>
              <a:camera prst="orthographicFront"/>
              <a:lightRig rig="threePt" dir="t"/>
            </a:scene3d>
            <a:sp3d>
              <a:bevelT w="152400" h="152400"/>
              <a:bevelB w="152400" h="152400"/>
            </a:sp3d>
          </c:spPr>
          <c:dLbls>
            <c:dLbl>
              <c:idx val="0"/>
              <c:layout>
                <c:manualLayout>
                  <c:x val="2.0362423447069108E-2"/>
                  <c:y val="0.15780152019933374"/>
                </c:manualLayout>
              </c:layout>
              <c:showVal val="1"/>
            </c:dLbl>
            <c:dLbl>
              <c:idx val="1"/>
              <c:layout>
                <c:manualLayout>
                  <c:x val="1.2691601049868786E-2"/>
                  <c:y val="8.6690731823399314E-2"/>
                </c:manualLayout>
              </c:layout>
              <c:showVal val="1"/>
            </c:dLbl>
            <c:dLbl>
              <c:idx val="2"/>
              <c:layout>
                <c:manualLayout>
                  <c:x val="2.6580489938757612E-2"/>
                  <c:y val="0.14598235532909681"/>
                </c:manualLayout>
              </c:layout>
              <c:showVal val="1"/>
            </c:dLbl>
            <c:txPr>
              <a:bodyPr/>
              <a:lstStyle/>
              <a:p>
                <a:pPr>
                  <a:defRPr sz="2000"/>
                </a:pPr>
                <a:endParaRPr lang="ru-RU"/>
              </a:p>
            </c:txPr>
            <c:showVal val="1"/>
          </c:dLbls>
          <c:cat>
            <c:strRef>
              <c:f>Лист2!$A$2:$A$4</c:f>
              <c:strCache>
                <c:ptCount val="3"/>
                <c:pt idx="0">
                  <c:v>Влаштування на роботу до державної установи</c:v>
                </c:pt>
                <c:pt idx="1">
                  <c:v>Керівництво шкіл та вчителі</c:v>
                </c:pt>
                <c:pt idx="2">
                  <c:v>Керівництво ВНЗ та їх викладачі</c:v>
                </c:pt>
              </c:strCache>
            </c:strRef>
          </c:cat>
          <c:val>
            <c:numRef>
              <c:f>Лист2!$D$2:$D$4</c:f>
              <c:numCache>
                <c:formatCode>0.0%</c:formatCode>
                <c:ptCount val="3"/>
                <c:pt idx="0">
                  <c:v>0.36100000000000032</c:v>
                </c:pt>
                <c:pt idx="1">
                  <c:v>0.26800000000000002</c:v>
                </c:pt>
                <c:pt idx="2">
                  <c:v>0.47000000000000008</c:v>
                </c:pt>
              </c:numCache>
            </c:numRef>
          </c:val>
        </c:ser>
        <c:shape val="box"/>
        <c:axId val="92329472"/>
        <c:axId val="92331008"/>
        <c:axId val="0"/>
      </c:bar3DChart>
      <c:catAx>
        <c:axId val="92329472"/>
        <c:scaling>
          <c:orientation val="minMax"/>
        </c:scaling>
        <c:axPos val="b"/>
        <c:numFmt formatCode="General" sourceLinked="1"/>
        <c:tickLblPos val="nextTo"/>
        <c:txPr>
          <a:bodyPr/>
          <a:lstStyle/>
          <a:p>
            <a:pPr>
              <a:defRPr sz="2200"/>
            </a:pPr>
            <a:endParaRPr lang="ru-RU"/>
          </a:p>
        </c:txPr>
        <c:crossAx val="92331008"/>
        <c:crosses val="autoZero"/>
        <c:auto val="1"/>
        <c:lblAlgn val="ctr"/>
        <c:lblOffset val="100"/>
      </c:catAx>
      <c:valAx>
        <c:axId val="92331008"/>
        <c:scaling>
          <c:orientation val="minMax"/>
        </c:scaling>
        <c:delete val="1"/>
        <c:axPos val="l"/>
        <c:numFmt formatCode="0.0%" sourceLinked="1"/>
        <c:tickLblPos val="none"/>
        <c:crossAx val="92329472"/>
        <c:crosses val="autoZero"/>
        <c:crossBetween val="between"/>
      </c:valAx>
    </c:plotArea>
    <c:legend>
      <c:legendPos val="r"/>
      <c:layout>
        <c:manualLayout>
          <c:xMode val="edge"/>
          <c:yMode val="edge"/>
          <c:x val="0.88162893700787504"/>
          <c:y val="0.73648635880063729"/>
          <c:w val="0.11665037182852143"/>
          <c:h val="0.26297436238416594"/>
        </c:manualLayout>
      </c:layout>
      <c:txPr>
        <a:bodyPr/>
        <a:lstStyle/>
        <a:p>
          <a:pPr>
            <a:defRPr sz="2000"/>
          </a:pPr>
          <a:endParaRPr lang="ru-RU"/>
        </a:p>
      </c:txPr>
    </c:legend>
    <c:plotVisOnly val="1"/>
  </c:chart>
  <c:spPr>
    <a:noFill/>
    <a:ln>
      <a:noFill/>
    </a:ln>
  </c:spPr>
  <c:txPr>
    <a:bodyPr/>
    <a:lstStyle/>
    <a:p>
      <a:pPr>
        <a:defRPr sz="1600" b="1">
          <a:latin typeface="Times New Roman" pitchFamily="18" charset="0"/>
          <a:cs typeface="Times New Roman" pitchFamily="18" charset="0"/>
        </a:defRPr>
      </a:pPr>
      <a:endParaRPr lang="ru-RU"/>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view3D>
      <c:rAngAx val="1"/>
    </c:view3D>
    <c:floor>
      <c:spPr>
        <a:noFill/>
        <a:ln w="9525">
          <a:noFill/>
        </a:ln>
      </c:spPr>
    </c:floor>
    <c:plotArea>
      <c:layout/>
      <c:bar3DChart>
        <c:barDir val="bar"/>
        <c:grouping val="clustered"/>
        <c:ser>
          <c:idx val="0"/>
          <c:order val="0"/>
          <c:tx>
            <c:strRef>
              <c:f>Лист3!$B$1</c:f>
              <c:strCache>
                <c:ptCount val="1"/>
                <c:pt idx="0">
                  <c:v>2007 р.</c:v>
                </c:pt>
              </c:strCache>
            </c:strRef>
          </c:tx>
          <c:spPr>
            <a:solidFill>
              <a:srgbClr val="FFFF00"/>
            </a:solidFill>
          </c:spPr>
          <c:dLbls>
            <c:showVal val="1"/>
          </c:dLbls>
          <c:cat>
            <c:strRef>
              <c:f>Лист3!$A$2:$A$7</c:f>
              <c:strCache>
                <c:ptCount val="6"/>
                <c:pt idx="0">
                  <c:v>Підвищити заробітну плату вчителям</c:v>
                </c:pt>
                <c:pt idx="1">
                  <c:v>Виділяти більше грошей на освіту</c:v>
                </c:pt>
                <c:pt idx="2">
                  <c:v>Посилити адміністративну та кримінальну відповідальність</c:v>
                </c:pt>
                <c:pt idx="3">
                  <c:v>Звільняти викритих у корупції з роботи із подальшою забороною на професійну діяльність</c:v>
                </c:pt>
                <c:pt idx="4">
                  <c:v>Підвищити професійний рівень та проводити більш жорстокий професійний відбір учителів</c:v>
                </c:pt>
                <c:pt idx="5">
                  <c:v>Ввести 100% офіційну плату за всі послуги через касу</c:v>
                </c:pt>
              </c:strCache>
            </c:strRef>
          </c:cat>
          <c:val>
            <c:numRef>
              <c:f>Лист3!$B$2:$B$7</c:f>
              <c:numCache>
                <c:formatCode>0.0%</c:formatCode>
                <c:ptCount val="6"/>
                <c:pt idx="0">
                  <c:v>0.51200000000000001</c:v>
                </c:pt>
                <c:pt idx="1">
                  <c:v>0.66800000000000104</c:v>
                </c:pt>
                <c:pt idx="2">
                  <c:v>0.32300000000000045</c:v>
                </c:pt>
                <c:pt idx="3">
                  <c:v>0.33300000000000052</c:v>
                </c:pt>
                <c:pt idx="4">
                  <c:v>0.32400000000000045</c:v>
                </c:pt>
                <c:pt idx="5">
                  <c:v>0.15600000000000022</c:v>
                </c:pt>
              </c:numCache>
            </c:numRef>
          </c:val>
        </c:ser>
        <c:ser>
          <c:idx val="1"/>
          <c:order val="1"/>
          <c:tx>
            <c:strRef>
              <c:f>Лист3!$C$1</c:f>
              <c:strCache>
                <c:ptCount val="1"/>
                <c:pt idx="0">
                  <c:v>2011 р.</c:v>
                </c:pt>
              </c:strCache>
            </c:strRef>
          </c:tx>
          <c:spPr>
            <a:solidFill>
              <a:srgbClr val="00B0F0"/>
            </a:solidFill>
          </c:spPr>
          <c:dLbls>
            <c:showVal val="1"/>
          </c:dLbls>
          <c:cat>
            <c:strRef>
              <c:f>Лист3!$A$2:$A$7</c:f>
              <c:strCache>
                <c:ptCount val="6"/>
                <c:pt idx="0">
                  <c:v>Підвищити заробітну плату вчителям</c:v>
                </c:pt>
                <c:pt idx="1">
                  <c:v>Виділяти більше грошей на освіту</c:v>
                </c:pt>
                <c:pt idx="2">
                  <c:v>Посилити адміністративну та кримінальну відповідальність</c:v>
                </c:pt>
                <c:pt idx="3">
                  <c:v>Звільняти викритих у корупції з роботи із подальшою забороною на професійну діяльність</c:v>
                </c:pt>
                <c:pt idx="4">
                  <c:v>Підвищити професійний рівень та проводити більш жорстокий професійний відбір учителів</c:v>
                </c:pt>
                <c:pt idx="5">
                  <c:v>Ввести 100% офіційну плату за всі послуги через касу</c:v>
                </c:pt>
              </c:strCache>
            </c:strRef>
          </c:cat>
          <c:val>
            <c:numRef>
              <c:f>Лист3!$C$2:$C$7</c:f>
              <c:numCache>
                <c:formatCode>0.0%</c:formatCode>
                <c:ptCount val="6"/>
                <c:pt idx="0">
                  <c:v>0.57500000000000062</c:v>
                </c:pt>
                <c:pt idx="1">
                  <c:v>0.61400000000000077</c:v>
                </c:pt>
                <c:pt idx="2">
                  <c:v>0.36000000000000032</c:v>
                </c:pt>
                <c:pt idx="3">
                  <c:v>0.35200000000000031</c:v>
                </c:pt>
                <c:pt idx="4">
                  <c:v>0.29500000000000032</c:v>
                </c:pt>
                <c:pt idx="5">
                  <c:v>0.17900000000000019</c:v>
                </c:pt>
              </c:numCache>
            </c:numRef>
          </c:val>
        </c:ser>
        <c:ser>
          <c:idx val="2"/>
          <c:order val="2"/>
          <c:tx>
            <c:strRef>
              <c:f>Лист3!$D$1</c:f>
              <c:strCache>
                <c:ptCount val="1"/>
                <c:pt idx="0">
                  <c:v>2015 р.</c:v>
                </c:pt>
              </c:strCache>
            </c:strRef>
          </c:tx>
          <c:spPr>
            <a:solidFill>
              <a:srgbClr val="00B050"/>
            </a:solidFill>
          </c:spPr>
          <c:dLbls>
            <c:showVal val="1"/>
          </c:dLbls>
          <c:cat>
            <c:strRef>
              <c:f>Лист3!$A$2:$A$7</c:f>
              <c:strCache>
                <c:ptCount val="6"/>
                <c:pt idx="0">
                  <c:v>Підвищити заробітну плату вчителям</c:v>
                </c:pt>
                <c:pt idx="1">
                  <c:v>Виділяти більше грошей на освіту</c:v>
                </c:pt>
                <c:pt idx="2">
                  <c:v>Посилити адміністративну та кримінальну відповідальність</c:v>
                </c:pt>
                <c:pt idx="3">
                  <c:v>Звільняти викритих у корупції з роботи із подальшою забороною на професійну діяльність</c:v>
                </c:pt>
                <c:pt idx="4">
                  <c:v>Підвищити професійний рівень та проводити більш жорстокий професійний відбір учителів</c:v>
                </c:pt>
                <c:pt idx="5">
                  <c:v>Ввести 100% офіційну плату за всі послуги через касу</c:v>
                </c:pt>
              </c:strCache>
            </c:strRef>
          </c:cat>
          <c:val>
            <c:numRef>
              <c:f>Лист3!$D$2:$D$7</c:f>
              <c:numCache>
                <c:formatCode>0.0%</c:formatCode>
                <c:ptCount val="6"/>
                <c:pt idx="0">
                  <c:v>0.54200000000000004</c:v>
                </c:pt>
                <c:pt idx="1">
                  <c:v>0.48400000000000032</c:v>
                </c:pt>
                <c:pt idx="2">
                  <c:v>0.443</c:v>
                </c:pt>
                <c:pt idx="3">
                  <c:v>0.43800000000000039</c:v>
                </c:pt>
                <c:pt idx="4">
                  <c:v>0.33800000000000052</c:v>
                </c:pt>
                <c:pt idx="5">
                  <c:v>0.19400000000000001</c:v>
                </c:pt>
              </c:numCache>
            </c:numRef>
          </c:val>
        </c:ser>
        <c:shape val="cylinder"/>
        <c:axId val="99026432"/>
        <c:axId val="99027968"/>
        <c:axId val="0"/>
      </c:bar3DChart>
      <c:catAx>
        <c:axId val="99026432"/>
        <c:scaling>
          <c:orientation val="minMax"/>
        </c:scaling>
        <c:axPos val="l"/>
        <c:tickLblPos val="nextTo"/>
        <c:txPr>
          <a:bodyPr/>
          <a:lstStyle/>
          <a:p>
            <a:pPr>
              <a:defRPr sz="1500"/>
            </a:pPr>
            <a:endParaRPr lang="ru-RU"/>
          </a:p>
        </c:txPr>
        <c:crossAx val="99027968"/>
        <c:crosses val="autoZero"/>
        <c:auto val="1"/>
        <c:lblAlgn val="ctr"/>
        <c:lblOffset val="100"/>
      </c:catAx>
      <c:valAx>
        <c:axId val="99027968"/>
        <c:scaling>
          <c:orientation val="minMax"/>
        </c:scaling>
        <c:delete val="1"/>
        <c:axPos val="b"/>
        <c:numFmt formatCode="0.0%" sourceLinked="1"/>
        <c:tickLblPos val="none"/>
        <c:crossAx val="99026432"/>
        <c:crosses val="autoZero"/>
        <c:crossBetween val="between"/>
      </c:valAx>
    </c:plotArea>
    <c:legend>
      <c:legendPos val="b"/>
      <c:layout/>
      <c:txPr>
        <a:bodyPr/>
        <a:lstStyle/>
        <a:p>
          <a:pPr>
            <a:defRPr sz="1800"/>
          </a:pPr>
          <a:endParaRPr lang="ru-RU"/>
        </a:p>
      </c:txPr>
    </c:legend>
    <c:plotVisOnly val="1"/>
  </c:chart>
  <c:spPr>
    <a:noFill/>
    <a:ln>
      <a:noFill/>
    </a:ln>
  </c:spPr>
  <c:txPr>
    <a:bodyPr/>
    <a:lstStyle/>
    <a:p>
      <a:pPr>
        <a:defRPr sz="1400" b="1">
          <a:latin typeface="Times New Roman" pitchFamily="18" charset="0"/>
          <a:cs typeface="Times New Roman" pitchFamily="18" charset="0"/>
        </a:defRPr>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sz="1800"/>
            </a:pPr>
            <a:r>
              <a:rPr lang="ru-RU" sz="1800" u="sng" dirty="0">
                <a:solidFill>
                  <a:srgbClr val="FFFF00"/>
                </a:solidFill>
                <a:effectLst>
                  <a:outerShdw blurRad="38100" dist="38100" dir="2700000" algn="tl">
                    <a:srgbClr val="000000">
                      <a:alpha val="43137"/>
                    </a:srgbClr>
                  </a:outerShdw>
                </a:effectLst>
              </a:rPr>
              <a:t>Плата за ремонт </a:t>
            </a:r>
            <a:r>
              <a:rPr lang="ru-RU" sz="1800" u="sng" dirty="0" err="1">
                <a:solidFill>
                  <a:srgbClr val="FFFF00"/>
                </a:solidFill>
                <a:effectLst>
                  <a:outerShdw blurRad="38100" dist="38100" dir="2700000" algn="tl">
                    <a:srgbClr val="000000">
                      <a:alpha val="43137"/>
                    </a:srgbClr>
                  </a:outerShdw>
                </a:effectLst>
              </a:rPr>
              <a:t>класу</a:t>
            </a:r>
            <a:endParaRPr lang="ru-RU" sz="1800" u="sng" dirty="0">
              <a:solidFill>
                <a:srgbClr val="FFFF00"/>
              </a:solidFill>
              <a:effectLst>
                <a:outerShdw blurRad="38100" dist="38100" dir="2700000" algn="tl">
                  <a:srgbClr val="000000">
                    <a:alpha val="43137"/>
                  </a:srgbClr>
                </a:outerShdw>
              </a:effectLst>
            </a:endParaRPr>
          </a:p>
        </c:rich>
      </c:tx>
      <c:layout/>
    </c:title>
    <c:view3D>
      <c:rAngAx val="1"/>
    </c:view3D>
    <c:floor>
      <c:spPr>
        <a:noFill/>
        <a:ln w="9525">
          <a:noFill/>
        </a:ln>
      </c:spPr>
    </c:floor>
    <c:plotArea>
      <c:layout/>
      <c:bar3DChart>
        <c:barDir val="bar"/>
        <c:grouping val="clustered"/>
        <c:ser>
          <c:idx val="0"/>
          <c:order val="0"/>
          <c:tx>
            <c:strRef>
              <c:f>Лист4!$B$2</c:f>
              <c:strCache>
                <c:ptCount val="1"/>
                <c:pt idx="0">
                  <c:v>2007</c:v>
                </c:pt>
              </c:strCache>
            </c:strRef>
          </c:tx>
          <c:spPr>
            <a:solidFill>
              <a:srgbClr val="00B0F0"/>
            </a:solidFill>
          </c:spPr>
          <c:cat>
            <c:strRef>
              <c:f>Лист4!$A$3:$A$6</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Лист4!$B$3:$B$6</c:f>
              <c:numCache>
                <c:formatCode>0</c:formatCode>
                <c:ptCount val="4"/>
                <c:pt idx="0">
                  <c:v>8.6</c:v>
                </c:pt>
                <c:pt idx="1">
                  <c:v>0.9</c:v>
                </c:pt>
                <c:pt idx="2">
                  <c:v>34.5</c:v>
                </c:pt>
                <c:pt idx="3">
                  <c:v>54</c:v>
                </c:pt>
              </c:numCache>
            </c:numRef>
          </c:val>
        </c:ser>
        <c:ser>
          <c:idx val="1"/>
          <c:order val="1"/>
          <c:tx>
            <c:strRef>
              <c:f>Лист4!$C$2</c:f>
              <c:strCache>
                <c:ptCount val="1"/>
                <c:pt idx="0">
                  <c:v>2009</c:v>
                </c:pt>
              </c:strCache>
            </c:strRef>
          </c:tx>
          <c:spPr>
            <a:solidFill>
              <a:srgbClr val="FF0000"/>
            </a:solidFill>
          </c:spPr>
          <c:cat>
            <c:strRef>
              <c:f>Лист4!$A$3:$A$6</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Лист4!$C$3:$C$6</c:f>
              <c:numCache>
                <c:formatCode>0</c:formatCode>
                <c:ptCount val="4"/>
                <c:pt idx="0">
                  <c:v>9.8000000000000007</c:v>
                </c:pt>
                <c:pt idx="1">
                  <c:v>1.4</c:v>
                </c:pt>
                <c:pt idx="2">
                  <c:v>33.300000000000004</c:v>
                </c:pt>
                <c:pt idx="3">
                  <c:v>55.1</c:v>
                </c:pt>
              </c:numCache>
            </c:numRef>
          </c:val>
        </c:ser>
        <c:ser>
          <c:idx val="2"/>
          <c:order val="2"/>
          <c:tx>
            <c:strRef>
              <c:f>Лист4!$D$2</c:f>
              <c:strCache>
                <c:ptCount val="1"/>
                <c:pt idx="0">
                  <c:v>2015</c:v>
                </c:pt>
              </c:strCache>
            </c:strRef>
          </c:tx>
          <c:spPr>
            <a:solidFill>
              <a:srgbClr val="FFC000"/>
            </a:solidFill>
          </c:spPr>
          <c:cat>
            <c:strRef>
              <c:f>Лист4!$A$3:$A$6</c:f>
              <c:strCache>
                <c:ptCount val="4"/>
                <c:pt idx="0">
                  <c:v>Ні, мене ніхто не примушував</c:v>
                </c:pt>
                <c:pt idx="1">
                  <c:v>Ні, але мене примушували</c:v>
                </c:pt>
                <c:pt idx="2">
                  <c:v>Так, я це зробив з власної волі</c:v>
                </c:pt>
                <c:pt idx="3">
                  <c:v>Так, мене примусили</c:v>
                </c:pt>
              </c:strCache>
            </c:strRef>
          </c:cat>
          <c:val>
            <c:numRef>
              <c:f>Лист4!$D$3:$D$6</c:f>
              <c:numCache>
                <c:formatCode>0</c:formatCode>
                <c:ptCount val="4"/>
                <c:pt idx="0">
                  <c:v>10.8</c:v>
                </c:pt>
                <c:pt idx="1">
                  <c:v>1.7</c:v>
                </c:pt>
                <c:pt idx="2">
                  <c:v>30.7</c:v>
                </c:pt>
                <c:pt idx="3">
                  <c:v>54.6</c:v>
                </c:pt>
              </c:numCache>
            </c:numRef>
          </c:val>
        </c:ser>
        <c:dLbls>
          <c:showVal val="1"/>
        </c:dLbls>
        <c:shape val="box"/>
        <c:axId val="99087872"/>
        <c:axId val="99089408"/>
        <c:axId val="0"/>
      </c:bar3DChart>
      <c:catAx>
        <c:axId val="99087872"/>
        <c:scaling>
          <c:orientation val="minMax"/>
        </c:scaling>
        <c:axPos val="l"/>
        <c:tickLblPos val="nextTo"/>
        <c:txPr>
          <a:bodyPr/>
          <a:lstStyle/>
          <a:p>
            <a:pPr>
              <a:defRPr sz="1500"/>
            </a:pPr>
            <a:endParaRPr lang="ru-RU"/>
          </a:p>
        </c:txPr>
        <c:crossAx val="99089408"/>
        <c:crosses val="autoZero"/>
        <c:auto val="1"/>
        <c:lblAlgn val="ctr"/>
        <c:lblOffset val="100"/>
      </c:catAx>
      <c:valAx>
        <c:axId val="99089408"/>
        <c:scaling>
          <c:orientation val="minMax"/>
        </c:scaling>
        <c:delete val="1"/>
        <c:axPos val="b"/>
        <c:numFmt formatCode="0" sourceLinked="1"/>
        <c:tickLblPos val="none"/>
        <c:crossAx val="99087872"/>
        <c:crosses val="autoZero"/>
        <c:crossBetween val="between"/>
      </c:valAx>
    </c:plotArea>
    <c:plotVisOnly val="1"/>
  </c:chart>
  <c:spPr>
    <a:noFill/>
    <a:ln>
      <a:noFill/>
    </a:ln>
  </c:spPr>
  <c:txPr>
    <a:bodyPr/>
    <a:lstStyle/>
    <a:p>
      <a:pPr>
        <a:defRPr sz="1400" b="1">
          <a:latin typeface="Times New Roman" pitchFamily="18" charset="0"/>
          <a:cs typeface="Times New Roman" pitchFamily="18" charset="0"/>
        </a:defRPr>
      </a:pPr>
      <a:endParaRPr lang="ru-RU"/>
    </a:p>
  </c:txPr>
  <c:externalData r:id="rId1"/>
</c:chartSpace>
</file>

<file path=ppt/drawings/drawing1.xml><?xml version="1.0" encoding="utf-8"?>
<c:userShapes xmlns:c="http://schemas.openxmlformats.org/drawingml/2006/chart">
  <cdr:relSizeAnchor xmlns:cdr="http://schemas.openxmlformats.org/drawingml/2006/chartDrawing">
    <cdr:from>
      <cdr:x>0.40144</cdr:x>
      <cdr:y>0.32192</cdr:y>
    </cdr:from>
    <cdr:to>
      <cdr:x>0.58894</cdr:x>
      <cdr:y>0.34692</cdr:y>
    </cdr:to>
    <cdr:sp macro="" textlink="">
      <cdr:nvSpPr>
        <cdr:cNvPr id="2" name="Стрелка вправо 1"/>
        <cdr:cNvSpPr/>
      </cdr:nvSpPr>
      <cdr:spPr>
        <a:xfrm xmlns:a="http://schemas.openxmlformats.org/drawingml/2006/main" rot="20173197">
          <a:off x="3670769" y="1839801"/>
          <a:ext cx="1714512" cy="142876"/>
        </a:xfrm>
        <a:prstGeom xmlns:a="http://schemas.openxmlformats.org/drawingml/2006/main" prst="rightArrow">
          <a:avLst/>
        </a:prstGeom>
        <a:solidFill xmlns:a="http://schemas.openxmlformats.org/drawingml/2006/main">
          <a:srgbClr val="FF0000"/>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ru-RU"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5FF4B6-5A3C-4762-8488-8FC955AD165D}" type="datetimeFigureOut">
              <a:rPr lang="ru-RU" smtClean="0"/>
              <a:pPr/>
              <a:t>28.03.2017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1AEAB-86C3-4301-815D-F732A1BED2F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E6D0F41B-B36A-4979-A7F3-8D4813E9CF59}"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DDC78B1E-C8E7-4E06-ABD6-FDF1B997678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28.03.2017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68000"/>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28.03.2017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928670"/>
            <a:ext cx="8280920" cy="3786214"/>
          </a:xfrm>
        </p:spPr>
        <p:txBody>
          <a:bodyPr>
            <a:normAutofit fontScale="85000" lnSpcReduction="20000"/>
          </a:bodyPr>
          <a:lstStyle/>
          <a:p>
            <a:r>
              <a:rPr lang="uk-UA" sz="4800" b="1" dirty="0" smtClean="0">
                <a:solidFill>
                  <a:srgbClr val="002060"/>
                </a:solidFill>
                <a:latin typeface="Times New Roman" pitchFamily="18" charset="0"/>
                <a:cs typeface="Times New Roman" pitchFamily="18" charset="0"/>
              </a:rPr>
              <a:t>Про стан роботи Департаменту науки і освіти Харківської обласної державної адміністрації зі зверненнями громадян та з питань виконання Закону України «Про запобігання корупції» упродовж 2016 року</a:t>
            </a:r>
            <a:endParaRPr lang="uk-UA" sz="52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Прямоугольник 3"/>
          <p:cNvSpPr/>
          <p:nvPr/>
        </p:nvSpPr>
        <p:spPr>
          <a:xfrm>
            <a:off x="3214678" y="4357694"/>
            <a:ext cx="5929322" cy="2308324"/>
          </a:xfrm>
          <a:prstGeom prst="rect">
            <a:avLst/>
          </a:prstGeom>
        </p:spPr>
        <p:txBody>
          <a:bodyPr wrap="square">
            <a:spAutoFit/>
          </a:bodyPr>
          <a:lstStyle/>
          <a:p>
            <a:pPr marL="6350" algn="just"/>
            <a:r>
              <a:rPr lang="uk-U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Мірошник О.В.</a:t>
            </a:r>
          </a:p>
          <a:p>
            <a:pPr marL="6350" algn="just"/>
            <a:r>
              <a:rPr lang="uk-UA" sz="24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Начальник відділу управління персоналом та кадрового забезпечення системи освіти області управління ресурсного забезпечення Департаменту науки і освіти Харківської обласної державної адміністрації</a:t>
            </a:r>
            <a:endParaRPr lang="ru-RU" sz="2400" i="1" dirty="0">
              <a:latin typeface="Times New Roman" pitchFamily="18" charset="0"/>
              <a:cs typeface="Times New Roman" pitchFamily="18" charset="0"/>
            </a:endParaRPr>
          </a:p>
        </p:txBody>
      </p:sp>
      <p:sp>
        <p:nvSpPr>
          <p:cNvPr id="5" name="Прямоугольник 4"/>
          <p:cNvSpPr>
            <a:spLocks noChangeArrowheads="1"/>
          </p:cNvSpPr>
          <p:nvPr/>
        </p:nvSpPr>
        <p:spPr bwMode="auto">
          <a:xfrm>
            <a:off x="287338" y="0"/>
            <a:ext cx="8640762" cy="954088"/>
          </a:xfrm>
          <a:prstGeom prst="rect">
            <a:avLst/>
          </a:prstGeom>
          <a:noFill/>
          <a:ln w="9525">
            <a:noFill/>
            <a:miter lim="800000"/>
            <a:headEnd/>
            <a:tailEnd/>
          </a:ln>
        </p:spPr>
        <p:txBody>
          <a:bodyPr>
            <a:spAutoFit/>
          </a:bodyPr>
          <a:lstStyle/>
          <a:p>
            <a:pPr algn="ctr" eaLnBrk="1" hangingPunct="1"/>
            <a:r>
              <a:rPr lang="uk-UA" sz="2800" b="1" dirty="0">
                <a:solidFill>
                  <a:srgbClr val="FFFF00"/>
                </a:solidFill>
                <a:latin typeface="Times New Roman" pitchFamily="18" charset="0"/>
                <a:cs typeface="Times New Roman" pitchFamily="18" charset="0"/>
              </a:rPr>
              <a:t>Харківська обласна державна адміністрація</a:t>
            </a:r>
          </a:p>
          <a:p>
            <a:pPr algn="ctr" eaLnBrk="1" hangingPunct="1"/>
            <a:r>
              <a:rPr lang="uk-UA" sz="2800" b="1" dirty="0">
                <a:solidFill>
                  <a:srgbClr val="FFFF00"/>
                </a:solidFill>
                <a:latin typeface="Times New Roman" pitchFamily="18" charset="0"/>
                <a:cs typeface="Times New Roman" pitchFamily="18" charset="0"/>
              </a:rPr>
              <a:t>Департамент науки і освіти</a:t>
            </a:r>
            <a:endParaRPr lang="ru-RU" sz="2800" b="1" dirty="0">
              <a:solidFill>
                <a:srgbClr val="FFFF00"/>
              </a:solidFill>
              <a:latin typeface="Times New Roman" pitchFamily="18" charset="0"/>
            </a:endParaRPr>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linds(horizontal)">
                                      <p:cBhvr>
                                        <p:cTn id="11" dur="1000"/>
                                        <p:tgtEl>
                                          <p:spTgt spid="5">
                                            <p:txEl>
                                              <p:pRg st="0" end="0"/>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blinds(horizontal)">
                                      <p:cBhvr>
                                        <p:cTn id="1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609600"/>
          </a:xfrm>
        </p:spPr>
        <p:txBody>
          <a:bodyPr/>
          <a:lstStyle/>
          <a:p>
            <a:r>
              <a:rPr lang="uk-UA" sz="2800" b="1" dirty="0">
                <a:latin typeface="Times New Roman" pitchFamily="18" charset="0"/>
              </a:rPr>
              <a:t>Першочерговий розгляд звернень</a:t>
            </a:r>
            <a:endParaRPr lang="ru-RU" sz="2800" b="1" dirty="0">
              <a:latin typeface="Times New Roman" pitchFamily="18" charset="0"/>
            </a:endParaRPr>
          </a:p>
        </p:txBody>
      </p:sp>
      <p:graphicFrame>
        <p:nvGraphicFramePr>
          <p:cNvPr id="6" name="Object 4"/>
          <p:cNvGraphicFramePr>
            <a:graphicFrameLocks noGrp="1" noChangeAspect="1"/>
          </p:cNvGraphicFramePr>
          <p:nvPr>
            <p:ph idx="1"/>
          </p:nvPr>
        </p:nvGraphicFramePr>
        <p:xfrm>
          <a:off x="0" y="568325"/>
          <a:ext cx="9144000" cy="6289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152400"/>
            <a:ext cx="8229600" cy="609600"/>
          </a:xfrm>
        </p:spPr>
        <p:txBody>
          <a:bodyPr/>
          <a:lstStyle/>
          <a:p>
            <a:pPr eaLnBrk="1" hangingPunct="1"/>
            <a:r>
              <a:rPr lang="uk-UA" sz="2800" b="1" dirty="0" smtClean="0">
                <a:solidFill>
                  <a:schemeClr val="tx1"/>
                </a:solidFill>
                <a:latin typeface="Times New Roman" pitchFamily="18" charset="0"/>
              </a:rPr>
              <a:t>Особистий прийом громадян</a:t>
            </a:r>
            <a:endParaRPr lang="ru-RU" sz="2800" b="1" dirty="0" smtClean="0">
              <a:solidFill>
                <a:schemeClr val="tx1"/>
              </a:solidFill>
              <a:latin typeface="Times New Roman" pitchFamily="18" charset="0"/>
            </a:endParaRPr>
          </a:p>
        </p:txBody>
      </p:sp>
      <p:graphicFrame>
        <p:nvGraphicFramePr>
          <p:cNvPr id="4" name="Object 4"/>
          <p:cNvGraphicFramePr>
            <a:graphicFrameLocks noGrp="1" noChangeAspect="1"/>
          </p:cNvGraphicFramePr>
          <p:nvPr>
            <p:ph idx="1"/>
          </p:nvPr>
        </p:nvGraphicFramePr>
        <p:xfrm>
          <a:off x="0" y="685800"/>
          <a:ext cx="91440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28736"/>
          </a:xfrm>
        </p:spPr>
        <p:txBody>
          <a:bodyPr>
            <a:noAutofit/>
          </a:bodyPr>
          <a:lstStyle/>
          <a:p>
            <a:r>
              <a:rPr lang="uk-UA"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Інформація про тих, хто покладає основну відповідальність за подолання корупції на простих громадян, за характеристиками</a:t>
            </a:r>
            <a:endParaRPr lang="ru-RU"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Заголовок 1"/>
          <p:cNvSpPr txBox="1">
            <a:spLocks/>
          </p:cNvSpPr>
          <p:nvPr/>
        </p:nvSpPr>
        <p:spPr>
          <a:xfrm>
            <a:off x="0" y="5929330"/>
            <a:ext cx="9144000" cy="92867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Аналіз загальнонаціональних досліджень, проведені Київським міжнародним інститутом соціології за підтримки проекту</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USAID, KIIS,</a:t>
            </a:r>
            <a:r>
              <a:rPr kumimoji="0" lang="en-US" sz="23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UNITER</a:t>
            </a: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PACT Inc</a:t>
            </a: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a:t>
            </a:r>
            <a:endParaRPr kumimoji="0" lang="ru-RU" sz="23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graphicFrame>
        <p:nvGraphicFramePr>
          <p:cNvPr id="5" name="Диаграмма 4"/>
          <p:cNvGraphicFramePr/>
          <p:nvPr/>
        </p:nvGraphicFramePr>
        <p:xfrm>
          <a:off x="0" y="1323974"/>
          <a:ext cx="9144000" cy="50339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14356"/>
          </a:xfrm>
        </p:spPr>
        <p:txBody>
          <a:bodyPr>
            <a:noAutofit/>
          </a:bodyPr>
          <a:lstStyle/>
          <a:p>
            <a:r>
              <a:rPr lang="uk-UA"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СПРИЙНЯТТЯ КОРУПЦІЇ ЗА СЕКТОРАМИ</a:t>
            </a:r>
            <a:endParaRPr lang="ru-RU"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Заголовок 1"/>
          <p:cNvSpPr txBox="1">
            <a:spLocks/>
          </p:cNvSpPr>
          <p:nvPr/>
        </p:nvSpPr>
        <p:spPr>
          <a:xfrm>
            <a:off x="0" y="5929330"/>
            <a:ext cx="9144000" cy="92867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Аналіз загальнонаціональних досліджень, проведені Київським міжнародним інститутом соціології за підтримки проекту</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USAID, KIIS,</a:t>
            </a:r>
            <a:r>
              <a:rPr kumimoji="0" lang="en-US" sz="23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UNITER</a:t>
            </a: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PACT Inc</a:t>
            </a: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a:t>
            </a:r>
            <a:endParaRPr kumimoji="0" lang="ru-RU" sz="23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graphicFrame>
        <p:nvGraphicFramePr>
          <p:cNvPr id="6" name="Диаграмма 5"/>
          <p:cNvGraphicFramePr/>
          <p:nvPr/>
        </p:nvGraphicFramePr>
        <p:xfrm>
          <a:off x="0" y="214290"/>
          <a:ext cx="9144000"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71546"/>
          </a:xfrm>
        </p:spPr>
        <p:txBody>
          <a:bodyPr>
            <a:noAutofit/>
          </a:bodyPr>
          <a:lstStyle/>
          <a:p>
            <a:r>
              <a:rPr lang="uk-UA" sz="3200" b="1" dirty="0" smtClean="0">
                <a:effectLst>
                  <a:outerShdw blurRad="38100" dist="38100" dir="2700000" algn="tl">
                    <a:srgbClr val="000000">
                      <a:alpha val="43137"/>
                    </a:srgbClr>
                  </a:outerShdw>
                </a:effectLst>
                <a:latin typeface="Times New Roman" pitchFamily="18" charset="0"/>
                <a:cs typeface="Times New Roman" pitchFamily="18" charset="0"/>
              </a:rPr>
              <a:t>Кроки, які необхідно зробити, щоб подолати корупцію в системі освіти (за думкою опитаних)</a:t>
            </a:r>
            <a:endParaRPr lang="ru-RU"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Заголовок 1"/>
          <p:cNvSpPr txBox="1">
            <a:spLocks/>
          </p:cNvSpPr>
          <p:nvPr/>
        </p:nvSpPr>
        <p:spPr>
          <a:xfrm>
            <a:off x="0" y="5929330"/>
            <a:ext cx="9144000" cy="92867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Аналіз загальнонаціональних досліджень, проведені Київським міжнародним інститутом соціології за підтримки проекту</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USAID, KIIS,</a:t>
            </a:r>
            <a:r>
              <a:rPr kumimoji="0" lang="en-US" sz="2300" b="1" i="0" u="none" strike="noStrike" kern="1200" cap="none" spc="0" normalizeH="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UNITER</a:t>
            </a: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PACT Inc</a:t>
            </a:r>
            <a:r>
              <a:rPr kumimoji="0" lang="uk-UA" sz="2300" b="1" i="0" u="none" strike="noStrike" kern="1200" cap="none" spc="0" normalizeH="0" baseline="0" noProof="0" dirty="0" smtClean="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a:t>
            </a:r>
            <a:endParaRPr kumimoji="0" lang="ru-RU" sz="23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graphicFrame>
        <p:nvGraphicFramePr>
          <p:cNvPr id="5" name="Диаграмма 4"/>
          <p:cNvGraphicFramePr/>
          <p:nvPr/>
        </p:nvGraphicFramePr>
        <p:xfrm>
          <a:off x="0" y="785795"/>
          <a:ext cx="9144000" cy="5214974"/>
        </p:xfrm>
        <a:graphic>
          <a:graphicData uri="http://schemas.openxmlformats.org/drawingml/2006/chart">
            <c:chart xmlns:c="http://schemas.openxmlformats.org/drawingml/2006/chart" xmlns:r="http://schemas.openxmlformats.org/officeDocument/2006/relationships" r:id="rId2"/>
          </a:graphicData>
        </a:graphic>
      </p:graphicFrame>
      <p:sp>
        <p:nvSpPr>
          <p:cNvPr id="6" name="Стрелка вправо 5"/>
          <p:cNvSpPr/>
          <p:nvPr/>
        </p:nvSpPr>
        <p:spPr>
          <a:xfrm rot="11605277">
            <a:off x="7066023" y="4285496"/>
            <a:ext cx="1220053" cy="149579"/>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rot="20589933">
            <a:off x="5788447" y="3434168"/>
            <a:ext cx="1420328" cy="20090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p:cNvSpPr/>
          <p:nvPr/>
        </p:nvSpPr>
        <p:spPr>
          <a:xfrm rot="20589933">
            <a:off x="5951308" y="2737627"/>
            <a:ext cx="1170473" cy="16830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rot="20589933">
            <a:off x="5011289" y="1259802"/>
            <a:ext cx="835934" cy="19732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71480"/>
          </a:xfrm>
        </p:spPr>
        <p:txBody>
          <a:bodyPr>
            <a:noAutofit/>
          </a:bodyPr>
          <a:lstStyle/>
          <a:p>
            <a:r>
              <a:rPr lang="uk-UA" sz="29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Поширеність корупційних практик у закладах освіти</a:t>
            </a:r>
            <a:endParaRPr lang="ru-RU" sz="29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Заголовок 1"/>
          <p:cNvSpPr txBox="1">
            <a:spLocks/>
          </p:cNvSpPr>
          <p:nvPr/>
        </p:nvSpPr>
        <p:spPr>
          <a:xfrm>
            <a:off x="2143108" y="5929330"/>
            <a:ext cx="7000892" cy="928670"/>
          </a:xfrm>
          <a:prstGeom prst="rect">
            <a:avLst/>
          </a:prstGeom>
        </p:spPr>
        <p:txBody>
          <a:bodyPr vert="horz" lIns="91440" tIns="45720" rIns="91440" bIns="45720" rtlCol="0" anchor="ctr">
            <a:noAutofit/>
          </a:bodyPr>
          <a:lstStyle/>
          <a:p>
            <a:pPr lvl="0" algn="r">
              <a:spcBef>
                <a:spcPct val="0"/>
              </a:spcBef>
            </a:pPr>
            <a:r>
              <a:rPr kumimoji="0" lang="uk-UA"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Аналіз загальнонаціональних досліджень, проведені</a:t>
            </a:r>
            <a:r>
              <a:rPr lang="uk-UA" b="1" dirty="0" smtClean="0">
                <a:solidFill>
                  <a:srgbClr val="002060"/>
                </a:solidFill>
                <a:effectLst>
                  <a:outerShdw blurRad="38100" dist="38100" dir="2700000" algn="tl">
                    <a:srgbClr val="000000">
                      <a:alpha val="43137"/>
                    </a:srgbClr>
                  </a:outerShdw>
                </a:effectLst>
                <a:latin typeface="Times New Roman" pitchFamily="18" charset="0"/>
                <a:ea typeface="+mj-ea"/>
                <a:cs typeface="Times New Roman" pitchFamily="18" charset="0"/>
              </a:rPr>
              <a:t> Київським</a:t>
            </a:r>
            <a:endParaRPr kumimoji="0" lang="uk-UA"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uk-UA"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міжнародним інститутом соціології за підтримки проекту</a:t>
            </a:r>
          </a:p>
          <a:p>
            <a:pPr lvl="0" algn="r">
              <a:spcBef>
                <a:spcPct val="0"/>
              </a:spcBef>
            </a:pPr>
            <a:r>
              <a:rPr kumimoji="0" lang="en-US"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USAID, KIIS,</a:t>
            </a:r>
            <a:r>
              <a:rPr kumimoji="0" lang="en-US" b="1" i="0" u="none" strike="noStrike" kern="1200" cap="none" spc="0" normalizeH="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UNITER</a:t>
            </a:r>
            <a:r>
              <a:rPr kumimoji="0" lang="uk-UA"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a:t>
            </a:r>
            <a:r>
              <a:rPr kumimoji="0" lang="en-US"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PACT Inc</a:t>
            </a:r>
            <a:r>
              <a:rPr lang="uk-UA" b="1" dirty="0" smtClean="0">
                <a:solidFill>
                  <a:srgbClr val="002060"/>
                </a:solidFill>
                <a:effectLst>
                  <a:outerShdw blurRad="38100" dist="38100" dir="2700000" algn="tl">
                    <a:srgbClr val="000000">
                      <a:alpha val="43137"/>
                    </a:srgbClr>
                  </a:outerShdw>
                </a:effectLst>
                <a:latin typeface="Times New Roman" pitchFamily="18" charset="0"/>
                <a:ea typeface="+mj-ea"/>
                <a:cs typeface="Times New Roman" pitchFamily="18" charset="0"/>
              </a:rPr>
              <a:t>.</a:t>
            </a:r>
            <a:endParaRPr kumimoji="0" lang="ru-RU" b="1" i="0" u="none" strike="noStrike" kern="1200" cap="none" spc="0" normalizeH="0" baseline="0" noProof="0" dirty="0">
              <a:ln>
                <a:noFill/>
              </a:ln>
              <a:solidFill>
                <a:srgbClr val="00206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graphicFrame>
        <p:nvGraphicFramePr>
          <p:cNvPr id="5" name="Диаграмма 4"/>
          <p:cNvGraphicFramePr/>
          <p:nvPr/>
        </p:nvGraphicFramePr>
        <p:xfrm>
          <a:off x="0" y="500042"/>
          <a:ext cx="6000760" cy="27146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p:cNvGraphicFramePr/>
          <p:nvPr/>
        </p:nvGraphicFramePr>
        <p:xfrm>
          <a:off x="5715008" y="571480"/>
          <a:ext cx="3428992" cy="25717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0" y="3143248"/>
          <a:ext cx="6000760" cy="28908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Диаграмма 7"/>
          <p:cNvGraphicFramePr/>
          <p:nvPr/>
        </p:nvGraphicFramePr>
        <p:xfrm>
          <a:off x="5715008" y="3214686"/>
          <a:ext cx="3428992" cy="2786082"/>
        </p:xfrm>
        <a:graphic>
          <a:graphicData uri="http://schemas.openxmlformats.org/drawingml/2006/chart">
            <c:chart xmlns:c="http://schemas.openxmlformats.org/drawingml/2006/chart" xmlns:r="http://schemas.openxmlformats.org/officeDocument/2006/relationships" r:id="rId5"/>
          </a:graphicData>
        </a:graphic>
      </p:graphicFrame>
      <p:sp>
        <p:nvSpPr>
          <p:cNvPr id="10" name="Прямоугольник 9"/>
          <p:cNvSpPr/>
          <p:nvPr/>
        </p:nvSpPr>
        <p:spPr>
          <a:xfrm>
            <a:off x="214282" y="5929330"/>
            <a:ext cx="142876" cy="1428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214282" y="6215082"/>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214282" y="6500834"/>
            <a:ext cx="142876" cy="14287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Заголовок 1"/>
          <p:cNvSpPr txBox="1">
            <a:spLocks/>
          </p:cNvSpPr>
          <p:nvPr/>
        </p:nvSpPr>
        <p:spPr>
          <a:xfrm>
            <a:off x="571472" y="5786454"/>
            <a:ext cx="1643074" cy="1071546"/>
          </a:xfrm>
          <a:prstGeom prst="rect">
            <a:avLst/>
          </a:prstGeom>
        </p:spPr>
        <p:txBody>
          <a:bodyPr vert="horz" lIns="91440" tIns="45720" rIns="91440" bIns="45720" rtlCol="0" anchor="ctr">
            <a:noAutofit/>
          </a:bodyPr>
          <a:lstStyle/>
          <a:p>
            <a:pPr lvl="0">
              <a:spcBef>
                <a:spcPct val="0"/>
              </a:spcBef>
            </a:pPr>
            <a:r>
              <a:rPr kumimoji="0" lang="uk-UA" sz="2200" b="1" i="0" u="none" strike="noStrike" kern="1200" cap="none" spc="0" normalizeH="0" baseline="0" noProof="0" dirty="0" smtClean="0">
                <a:ln>
                  <a:noFill/>
                </a:ln>
                <a:solidFill>
                  <a:srgbClr val="FFC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- 2015 рік</a:t>
            </a:r>
          </a:p>
          <a:p>
            <a:pPr lvl="0">
              <a:spcBef>
                <a:spcPct val="0"/>
              </a:spcBef>
            </a:pPr>
            <a:r>
              <a:rPr lang="uk-UA" sz="2200" b="1" dirty="0" smtClean="0">
                <a:solidFill>
                  <a:srgbClr val="FF0000"/>
                </a:solidFill>
                <a:effectLst>
                  <a:outerShdw blurRad="38100" dist="38100" dir="2700000" algn="tl">
                    <a:srgbClr val="000000">
                      <a:alpha val="43137"/>
                    </a:srgbClr>
                  </a:outerShdw>
                </a:effectLst>
                <a:latin typeface="Times New Roman" pitchFamily="18" charset="0"/>
                <a:ea typeface="+mj-ea"/>
                <a:cs typeface="Times New Roman" pitchFamily="18" charset="0"/>
              </a:rPr>
              <a:t>- 2009 рік</a:t>
            </a:r>
          </a:p>
          <a:p>
            <a:pPr lvl="0">
              <a:spcBef>
                <a:spcPct val="0"/>
              </a:spcBef>
            </a:pPr>
            <a:r>
              <a:rPr kumimoji="0" lang="uk-UA" sz="22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- 2007 рік</a:t>
            </a:r>
            <a:endParaRPr kumimoji="0" lang="ru-RU" sz="2200" b="1" i="0" u="none" strike="noStrike" kern="1200" cap="none" spc="0" normalizeH="0" baseline="0" noProof="0" dirty="0">
              <a:ln>
                <a:noFill/>
              </a:ln>
              <a:solidFill>
                <a:srgbClr val="00B0F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57232"/>
          </a:xfrm>
        </p:spPr>
        <p:txBody>
          <a:bodyPr>
            <a:normAutofit fontScale="90000"/>
          </a:bodyPr>
          <a:lstStyle/>
          <a:p>
            <a:r>
              <a:rPr lang="uk-UA" sz="3600" b="1" dirty="0" smtClean="0">
                <a:effectLst>
                  <a:outerShdw blurRad="38100" dist="38100" dir="2700000" algn="tl">
                    <a:srgbClr val="000000">
                      <a:alpha val="43137"/>
                    </a:srgbClr>
                  </a:outerShdw>
                </a:effectLst>
                <a:latin typeface="Times New Roman" pitchFamily="18" charset="0"/>
                <a:cs typeface="Times New Roman" pitchFamily="18" charset="0"/>
              </a:rPr>
              <a:t>Фактори, що сприяють виникненню корупції</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785794"/>
            <a:ext cx="9144000" cy="6072206"/>
          </a:xfrm>
        </p:spPr>
        <p:txBody>
          <a:bodyPr>
            <a:normAutofit fontScale="85000" lnSpcReduction="20000"/>
          </a:bodyPr>
          <a:lstStyle/>
          <a:p>
            <a:pPr algn="just">
              <a:lnSpc>
                <a:spcPct val="120000"/>
              </a:lnSpc>
              <a:spcBef>
                <a:spcPts val="0"/>
              </a:spcBef>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недостатній рівень доброчесності окремих осіб, уповноважених на виконання функцій держави;</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20000"/>
              </a:lnSpc>
              <a:spcBef>
                <a:spcPts val="0"/>
              </a:spcBef>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недосконалість адміністративних процедур;</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20000"/>
              </a:lnSpc>
              <a:spcBef>
                <a:spcPts val="0"/>
              </a:spcBef>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наявність у органів державної влади та осіб, уповноважених на виконання функцій держави широкого спектра дискреційних повноважень;</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20000"/>
              </a:lnSpc>
              <a:spcBef>
                <a:spcPts val="0"/>
              </a:spcBef>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недотримання суб’єктами владних повноважень принципів прозорості та відкритості при здійсненні ними своїх функцій, а також відсутність вільного отримання фізичними та юридичними особами інформації;</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20000"/>
              </a:lnSpc>
              <a:spcBef>
                <a:spcPts val="0"/>
              </a:spcBef>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толерантність та відсутність критичного ставлення суспільства до проявів корупції;</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20000"/>
              </a:lnSpc>
              <a:spcBef>
                <a:spcPts val="0"/>
              </a:spcBef>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сприйняття населенням корупції, як одного із засобів досягнення бажаного результату.</a:t>
            </a:r>
            <a:endParaRPr lang="ru-RU"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spcBef>
                <a:spcPts val="0"/>
              </a:spcBef>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57232"/>
          </a:xfrm>
        </p:spPr>
        <p:txBody>
          <a:bodyPr>
            <a:noAutofit/>
          </a:bodyPr>
          <a:lstStyle/>
          <a:p>
            <a:pPr>
              <a:lnSpc>
                <a:spcPct val="80000"/>
              </a:lnSpc>
            </a:pPr>
            <a:r>
              <a:rPr lang="uk-UA" sz="3200" b="1" dirty="0" smtClean="0">
                <a:effectLst>
                  <a:outerShdw blurRad="38100" dist="38100" dir="2700000" algn="tl">
                    <a:srgbClr val="000000">
                      <a:alpha val="43137"/>
                    </a:srgbClr>
                  </a:outerShdw>
                </a:effectLst>
                <a:latin typeface="Times New Roman" pitchFamily="18" charset="0"/>
                <a:cs typeface="Times New Roman" pitchFamily="18" charset="0"/>
              </a:rPr>
              <a:t>Кількісні показники правоохоронних органів у сфері протидії корупції</a:t>
            </a:r>
            <a:endParaRPr lang="uk-U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Прямоугольная выноска 8"/>
          <p:cNvSpPr/>
          <p:nvPr/>
        </p:nvSpPr>
        <p:spPr>
          <a:xfrm>
            <a:off x="2786050" y="1785926"/>
            <a:ext cx="714380"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+27%</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Прямоугольная выноска 9"/>
          <p:cNvSpPr/>
          <p:nvPr/>
        </p:nvSpPr>
        <p:spPr>
          <a:xfrm>
            <a:off x="7072330" y="2071678"/>
            <a:ext cx="714380"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- 11%</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1" name="Диаграмма 10"/>
          <p:cNvGraphicFramePr/>
          <p:nvPr/>
        </p:nvGraphicFramePr>
        <p:xfrm>
          <a:off x="0" y="928670"/>
          <a:ext cx="4786282" cy="4143404"/>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1"/>
          <p:cNvSpPr>
            <a:spLocks noChangeArrowheads="1"/>
          </p:cNvSpPr>
          <p:nvPr/>
        </p:nvSpPr>
        <p:spPr bwMode="auto">
          <a:xfrm>
            <a:off x="214282" y="4919008"/>
            <a:ext cx="89297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3 особи – державні службовці (V-VII категорія);</a:t>
            </a:r>
          </a:p>
          <a:p>
            <a:pPr marR="0" lvl="0" algn="just"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51 особа – депутатів сільських, селищних, міських, районних рад;</a:t>
            </a:r>
          </a:p>
          <a:p>
            <a:pPr lvl="0" algn="just" fontAlgn="base">
              <a:spcBef>
                <a:spcPct val="0"/>
              </a:spcBef>
              <a:spcAft>
                <a:spcPct val="0"/>
              </a:spcAft>
            </a:pPr>
            <a:r>
              <a:rPr kumimoji="0" lang="uk-UA"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6 осіб – посадові особи місцевого самоврядування (І – </a:t>
            </a:r>
            <a:r>
              <a:rPr lang="uk-UA" sz="2400" b="1" dirty="0" smtClean="0">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VII </a:t>
            </a:r>
            <a:r>
              <a:rPr kumimoji="0" lang="uk-UA"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категорії).</a:t>
            </a:r>
          </a:p>
        </p:txBody>
      </p:sp>
      <p:sp>
        <p:nvSpPr>
          <p:cNvPr id="14" name="Прямоугольная выноска 13"/>
          <p:cNvSpPr/>
          <p:nvPr/>
        </p:nvSpPr>
        <p:spPr>
          <a:xfrm>
            <a:off x="1571604" y="1714488"/>
            <a:ext cx="714380"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- 33%</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5" name="Диаграмма 14"/>
          <p:cNvGraphicFramePr/>
          <p:nvPr/>
        </p:nvGraphicFramePr>
        <p:xfrm>
          <a:off x="4538650" y="714356"/>
          <a:ext cx="4605350" cy="4286280"/>
        </p:xfrm>
        <a:graphic>
          <a:graphicData uri="http://schemas.openxmlformats.org/drawingml/2006/chart">
            <c:chart xmlns:c="http://schemas.openxmlformats.org/drawingml/2006/chart" xmlns:r="http://schemas.openxmlformats.org/officeDocument/2006/relationships" r:id="rId3"/>
          </a:graphicData>
        </a:graphic>
      </p:graphicFrame>
      <p:sp>
        <p:nvSpPr>
          <p:cNvPr id="16" name="Прямоугольная выноска 15"/>
          <p:cNvSpPr/>
          <p:nvPr/>
        </p:nvSpPr>
        <p:spPr>
          <a:xfrm>
            <a:off x="6072198" y="2143116"/>
            <a:ext cx="714380" cy="500066"/>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- 35%</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txBody>
          <a:bodyPr>
            <a:noAutofit/>
          </a:bodyPr>
          <a:lstStyle/>
          <a:p>
            <a:r>
              <a:rPr lang="uk-UA" sz="3600" b="1" dirty="0" smtClean="0">
                <a:effectLst>
                  <a:outerShdw blurRad="38100" dist="38100" dir="2700000" algn="tl">
                    <a:srgbClr val="000000">
                      <a:alpha val="43137"/>
                    </a:srgbClr>
                  </a:outerShdw>
                </a:effectLst>
                <a:latin typeface="Times New Roman" pitchFamily="18" charset="0"/>
                <a:cs typeface="Times New Roman" pitchFamily="18" charset="0"/>
              </a:rPr>
              <a:t>Класифікація адміністративних корупційних правопорушень</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142984"/>
            <a:ext cx="9144000" cy="5715016"/>
          </a:xfrm>
        </p:spPr>
        <p:txBody>
          <a:bodyPr>
            <a:normAutofit fontScale="92500" lnSpcReduction="10000"/>
          </a:bodyPr>
          <a:lstStyle/>
          <a:p>
            <a:pPr marL="0" indent="0" algn="just">
              <a:buNone/>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1. Порушення обмежень щодо сумісництва та суміщення з іншими видами діяльності – </a:t>
            </a:r>
            <a:r>
              <a:rPr lang="uk-U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особи</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2. Порушення встановлених законом обмежень щодо одержання дарунка – </a:t>
            </a:r>
            <a:r>
              <a:rPr lang="uk-U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особи</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3. Порушення вимог фінансового контролю –  </a:t>
            </a:r>
            <a:r>
              <a:rPr lang="uk-U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51 особа</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4. Порушення вимог щодо повідомлення про конфлікт інтересів – </a:t>
            </a:r>
            <a:r>
              <a:rPr lang="uk-U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21 особа</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5. Незаконне використання інформації, що стала відома особі у зв’язку з виконанням службових повноважень – </a:t>
            </a:r>
            <a:r>
              <a:rPr lang="uk-U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5 осіб</a:t>
            </a:r>
            <a:r>
              <a:rPr lang="uk-UA" dirty="0" smtClean="0">
                <a:effectLst>
                  <a:outerShdw blurRad="38100" dist="38100" dir="2700000" algn="tl">
                    <a:srgbClr val="000000">
                      <a:alpha val="43137"/>
                    </a:srgbClr>
                  </a:outerShdw>
                </a:effectLst>
                <a:latin typeface="Times New Roman" pitchFamily="18" charset="0"/>
                <a:cs typeface="Times New Roman" pitchFamily="18" charset="0"/>
              </a:rPr>
              <a:t>;</a:t>
            </a:r>
          </a:p>
          <a:p>
            <a:pPr marL="0" indent="0" algn="just">
              <a:buNone/>
            </a:pPr>
            <a:r>
              <a:rPr lang="uk-UA" dirty="0" smtClean="0">
                <a:effectLst>
                  <a:outerShdw blurRad="38100" dist="38100" dir="2700000" algn="tl">
                    <a:srgbClr val="000000">
                      <a:alpha val="43137"/>
                    </a:srgbClr>
                  </a:outerShdw>
                </a:effectLst>
                <a:latin typeface="Times New Roman" pitchFamily="18" charset="0"/>
                <a:cs typeface="Times New Roman" pitchFamily="18" charset="0"/>
              </a:rPr>
              <a:t>6. Невжиття заходів щодо протидії корупції </a:t>
            </a:r>
            <a:r>
              <a:rPr lang="ru-RU" dirty="0" smtClean="0">
                <a:effectLst>
                  <a:outerShdw blurRad="38100" dist="38100" dir="2700000" algn="tl">
                    <a:srgbClr val="000000">
                      <a:alpha val="43137"/>
                    </a:srgbClr>
                  </a:outerShdw>
                </a:effectLst>
              </a:rPr>
              <a:t>– </a:t>
            </a:r>
            <a:r>
              <a:rPr lang="ru-RU"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 особи.</a:t>
            </a:r>
            <a:endParaRPr lang="uk-UA"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0" y="0"/>
            <a:ext cx="9144000" cy="857232"/>
          </a:xfrm>
        </p:spPr>
        <p:txBody>
          <a:bodyPr>
            <a:noAutofit/>
          </a:bodyPr>
          <a:lstStyle/>
          <a:p>
            <a:pPr>
              <a:lnSpc>
                <a:spcPct val="80000"/>
              </a:lnSpc>
            </a:pPr>
            <a:r>
              <a:rPr lang="uk-UA" sz="3200" b="1" dirty="0" smtClean="0">
                <a:effectLst>
                  <a:outerShdw blurRad="38100" dist="38100" dir="2700000" algn="tl">
                    <a:srgbClr val="000000">
                      <a:alpha val="43137"/>
                    </a:srgbClr>
                  </a:outerShdw>
                </a:effectLst>
                <a:latin typeface="Times New Roman" pitchFamily="18" charset="0"/>
                <a:cs typeface="Times New Roman" pitchFamily="18" charset="0"/>
              </a:rPr>
              <a:t>Кількісні показники правоохоронних органів у сфері протидії корупції</a:t>
            </a:r>
            <a:endParaRPr lang="uk-UA"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ая выноска 6"/>
          <p:cNvSpPr/>
          <p:nvPr/>
        </p:nvSpPr>
        <p:spPr>
          <a:xfrm>
            <a:off x="2571736" y="1857364"/>
            <a:ext cx="857256"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- 1,4%</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Прямоугольная выноска 7"/>
          <p:cNvSpPr/>
          <p:nvPr/>
        </p:nvSpPr>
        <p:spPr>
          <a:xfrm>
            <a:off x="6858016" y="2428868"/>
            <a:ext cx="714380"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+ 8%</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1"/>
          <p:cNvSpPr>
            <a:spLocks noChangeArrowheads="1"/>
          </p:cNvSpPr>
          <p:nvPr/>
        </p:nvSpPr>
        <p:spPr bwMode="auto">
          <a:xfrm>
            <a:off x="0" y="4138601"/>
            <a:ext cx="9144000" cy="26653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95000"/>
              </a:lnSpc>
              <a:spcBef>
                <a:spcPct val="0"/>
              </a:spcBef>
              <a:spcAft>
                <a:spcPct val="0"/>
              </a:spcAft>
            </a:pPr>
            <a:r>
              <a:rPr lang="uk-UA" sz="2400" b="1" dirty="0" smtClean="0">
                <a:effectLst>
                  <a:outerShdw blurRad="38100" dist="38100" dir="2700000" algn="tl">
                    <a:srgbClr val="000000">
                      <a:alpha val="43137"/>
                    </a:srgbClr>
                  </a:outerShdw>
                </a:effectLst>
                <a:latin typeface="Times New Roman" pitchFamily="18" charset="0"/>
                <a:cs typeface="Times New Roman" pitchFamily="18" charset="0"/>
              </a:rPr>
              <a:t>12 осіб – державні службовці;</a:t>
            </a:r>
          </a:p>
          <a:p>
            <a:pPr lvl="0" algn="just" fontAlgn="base">
              <a:lnSpc>
                <a:spcPct val="95000"/>
              </a:lnSpc>
              <a:spcBef>
                <a:spcPct val="0"/>
              </a:spcBef>
              <a:spcAft>
                <a:spcPct val="0"/>
              </a:spcAft>
            </a:pPr>
            <a:r>
              <a:rPr lang="uk-UA" sz="2400" b="1" dirty="0" smtClean="0">
                <a:effectLst>
                  <a:outerShdw blurRad="38100" dist="38100" dir="2700000" algn="tl">
                    <a:srgbClr val="000000">
                      <a:alpha val="43137"/>
                    </a:srgbClr>
                  </a:outerShdw>
                </a:effectLst>
                <a:latin typeface="Times New Roman" pitchFamily="18" charset="0"/>
                <a:cs typeface="Times New Roman" pitchFamily="18" charset="0"/>
              </a:rPr>
              <a:t>2 особи – депутати сільських, селищних, міських рад;</a:t>
            </a:r>
          </a:p>
          <a:p>
            <a:pPr lvl="0" algn="just" fontAlgn="base">
              <a:lnSpc>
                <a:spcPct val="95000"/>
              </a:lnSpc>
              <a:spcBef>
                <a:spcPct val="0"/>
              </a:spcBef>
              <a:spcAft>
                <a:spcPct val="0"/>
              </a:spcAft>
            </a:pPr>
            <a:r>
              <a:rPr lang="uk-UA" sz="2400" b="1" dirty="0" smtClean="0">
                <a:effectLst>
                  <a:outerShdw blurRad="38100" dist="38100" dir="2700000" algn="tl">
                    <a:srgbClr val="000000">
                      <a:alpha val="43137"/>
                    </a:srgbClr>
                  </a:outerShdw>
                </a:effectLst>
                <a:latin typeface="Times New Roman" pitchFamily="18" charset="0"/>
                <a:cs typeface="Times New Roman" pitchFamily="18" charset="0"/>
              </a:rPr>
              <a:t>7 – посадові особи місцевого самоврядування;</a:t>
            </a:r>
          </a:p>
          <a:p>
            <a:pPr lvl="0" algn="just" fontAlgn="base">
              <a:lnSpc>
                <a:spcPct val="95000"/>
              </a:lnSpc>
              <a:spcBef>
                <a:spcPct val="0"/>
              </a:spcBef>
              <a:spcAft>
                <a:spcPct val="0"/>
              </a:spcAft>
            </a:pPr>
            <a:r>
              <a:rPr lang="uk-UA" sz="2400" b="1" dirty="0" smtClean="0">
                <a:effectLst>
                  <a:outerShdw blurRad="38100" dist="38100" dir="2700000" algn="tl">
                    <a:srgbClr val="000000">
                      <a:alpha val="43137"/>
                    </a:srgbClr>
                  </a:outerShdw>
                </a:effectLst>
                <a:latin typeface="Times New Roman" pitchFamily="18" charset="0"/>
                <a:cs typeface="Times New Roman" pitchFamily="18" charset="0"/>
              </a:rPr>
              <a:t>4 – посадові та службові особи РДА;</a:t>
            </a:r>
          </a:p>
          <a:p>
            <a:pPr lvl="0" algn="just" fontAlgn="base">
              <a:lnSpc>
                <a:spcPct val="95000"/>
              </a:lnSpc>
              <a:spcBef>
                <a:spcPct val="0"/>
              </a:spcBef>
              <a:spcAft>
                <a:spcPct val="0"/>
              </a:spcAft>
            </a:pPr>
            <a:r>
              <a:rPr lang="uk-UA" sz="2400" b="1" dirty="0" smtClean="0">
                <a:effectLst>
                  <a:outerShdw blurRad="38100" dist="38100" dir="2700000" algn="tl">
                    <a:srgbClr val="000000">
                      <a:alpha val="43137"/>
                    </a:srgbClr>
                  </a:outerShdw>
                </a:effectLst>
                <a:latin typeface="Times New Roman" pitchFamily="18" charset="0"/>
                <a:cs typeface="Times New Roman" pitchFamily="18" charset="0"/>
              </a:rPr>
              <a:t>1 – посадова особа ОДА;</a:t>
            </a:r>
          </a:p>
          <a:p>
            <a:pPr lvl="0" algn="just" fontAlgn="base">
              <a:lnSpc>
                <a:spcPct val="95000"/>
              </a:lnSpc>
              <a:spcBef>
                <a:spcPct val="0"/>
              </a:spcBef>
              <a:spcAft>
                <a:spcPct val="0"/>
              </a:spcAft>
            </a:pPr>
            <a:r>
              <a:rPr lang="uk-UA" sz="2400" b="1" dirty="0" smtClean="0">
                <a:effectLst>
                  <a:outerShdw blurRad="38100" dist="38100" dir="2700000" algn="tl">
                    <a:srgbClr val="000000">
                      <a:alpha val="43137"/>
                    </a:srgbClr>
                  </a:outerShdw>
                </a:effectLst>
                <a:latin typeface="Times New Roman" pitchFamily="18" charset="0"/>
                <a:cs typeface="Times New Roman" pitchFamily="18" charset="0"/>
              </a:rPr>
              <a:t>26 - посадові особи юридичних осіб публічного права.</a:t>
            </a:r>
          </a:p>
          <a:p>
            <a:pPr lvl="0" algn="ctr" fontAlgn="base">
              <a:lnSpc>
                <a:spcPct val="95000"/>
              </a:lnSpc>
              <a:spcBef>
                <a:spcPct val="0"/>
              </a:spcBef>
              <a:spcAft>
                <a:spcPct val="0"/>
              </a:spcAft>
            </a:pPr>
            <a:r>
              <a:rPr lang="uk-UA" sz="3200" b="1"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Із загальної кількості  - 10 осіб із системи освіти</a:t>
            </a:r>
            <a:endParaRPr kumimoji="0" lang="uk-UA" sz="3200" b="1" i="0" u="sng" strike="noStrike" cap="none" normalizeH="0" baseline="0" dirty="0" smtClean="0">
              <a:ln>
                <a:noFill/>
              </a:ln>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0" name="Диаграмма 9"/>
          <p:cNvGraphicFramePr/>
          <p:nvPr/>
        </p:nvGraphicFramePr>
        <p:xfrm>
          <a:off x="0" y="785794"/>
          <a:ext cx="5072065" cy="3571899"/>
        </p:xfrm>
        <a:graphic>
          <a:graphicData uri="http://schemas.openxmlformats.org/drawingml/2006/chart">
            <c:chart xmlns:c="http://schemas.openxmlformats.org/drawingml/2006/chart" xmlns:r="http://schemas.openxmlformats.org/officeDocument/2006/relationships" r:id="rId2"/>
          </a:graphicData>
        </a:graphic>
      </p:graphicFrame>
      <p:sp>
        <p:nvSpPr>
          <p:cNvPr id="11" name="Прямоугольная выноска 10"/>
          <p:cNvSpPr/>
          <p:nvPr/>
        </p:nvSpPr>
        <p:spPr>
          <a:xfrm>
            <a:off x="1500166" y="1785926"/>
            <a:ext cx="714380"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- 28%</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12" name="Диаграмма 11"/>
          <p:cNvGraphicFramePr/>
          <p:nvPr/>
        </p:nvGraphicFramePr>
        <p:xfrm>
          <a:off x="4000496" y="928670"/>
          <a:ext cx="5143504" cy="3571899"/>
        </p:xfrm>
        <a:graphic>
          <a:graphicData uri="http://schemas.openxmlformats.org/drawingml/2006/chart">
            <c:chart xmlns:c="http://schemas.openxmlformats.org/drawingml/2006/chart" xmlns:r="http://schemas.openxmlformats.org/officeDocument/2006/relationships" r:id="rId3"/>
          </a:graphicData>
        </a:graphic>
      </p:graphicFrame>
      <p:sp>
        <p:nvSpPr>
          <p:cNvPr id="13" name="Прямоугольная выноска 12"/>
          <p:cNvSpPr/>
          <p:nvPr/>
        </p:nvSpPr>
        <p:spPr>
          <a:xfrm>
            <a:off x="5643570" y="2285992"/>
            <a:ext cx="714380" cy="571504"/>
          </a:xfrm>
          <a:prstGeom prst="wedgeRectCallou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effectLst>
                  <a:outerShdw blurRad="38100" dist="38100" dir="2700000" algn="tl">
                    <a:srgbClr val="000000">
                      <a:alpha val="43137"/>
                    </a:srgbClr>
                  </a:outerShdw>
                </a:effectLst>
                <a:latin typeface="Times New Roman" pitchFamily="18" charset="0"/>
                <a:cs typeface="Times New Roman" pitchFamily="18" charset="0"/>
              </a:rPr>
              <a:t>- 9%</a:t>
            </a:r>
            <a:endParaRPr lang="ru-RU" sz="1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42918"/>
          </a:xfrm>
        </p:spPr>
        <p:txBody>
          <a:bodyPr>
            <a:normAutofit fontScale="90000"/>
          </a:bodyPr>
          <a:lstStyle/>
          <a:p>
            <a:r>
              <a:rPr lang="uk-UA" b="1" dirty="0" smtClean="0">
                <a:effectLst>
                  <a:outerShdw blurRad="38100" dist="38100" dir="2700000" algn="tl">
                    <a:srgbClr val="000000">
                      <a:alpha val="43137"/>
                    </a:srgbClr>
                  </a:outerShdw>
                </a:effectLst>
                <a:latin typeface="Times New Roman" pitchFamily="18" charset="0"/>
                <a:cs typeface="Times New Roman" pitchFamily="18" charset="0"/>
              </a:rPr>
              <a:t>Нормативно-правові акти</a:t>
            </a:r>
            <a:endParaRPr lang="ru-RU"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571480"/>
            <a:ext cx="9144000" cy="6286520"/>
          </a:xfrm>
        </p:spPr>
        <p:txBody>
          <a:bodyPr>
            <a:normAutofit fontScale="77500" lnSpcReduction="20000"/>
          </a:bodyPr>
          <a:lstStyle/>
          <a:p>
            <a:pPr marL="514350" indent="-514350" algn="just">
              <a:lnSpc>
                <a:spcPct val="120000"/>
              </a:lnSpc>
              <a:spcBef>
                <a:spcPts val="0"/>
              </a:spcBef>
              <a:buAutoNum type="arabicPeriod"/>
            </a:pPr>
            <a:r>
              <a:rPr lang="uk-UA" dirty="0" smtClean="0">
                <a:latin typeface="Times New Roman" pitchFamily="18" charset="0"/>
                <a:cs typeface="Times New Roman" pitchFamily="18" charset="0"/>
              </a:rPr>
              <a:t>Закони України:</a:t>
            </a:r>
          </a:p>
          <a:p>
            <a:pPr marL="514350" indent="-514350" algn="just">
              <a:lnSpc>
                <a:spcPct val="120000"/>
              </a:lnSpc>
              <a:spcBef>
                <a:spcPts val="0"/>
              </a:spcBef>
              <a:buFontTx/>
              <a:buChar char="-"/>
            </a:pPr>
            <a:r>
              <a:rPr lang="uk-UA" dirty="0" smtClean="0">
                <a:latin typeface="Times New Roman" pitchFamily="18" charset="0"/>
                <a:cs typeface="Times New Roman" pitchFamily="18" charset="0"/>
              </a:rPr>
              <a:t>«Про доступ до публічної інформації»;</a:t>
            </a:r>
          </a:p>
          <a:p>
            <a:pPr marL="514350" indent="-514350" algn="just">
              <a:lnSpc>
                <a:spcPct val="120000"/>
              </a:lnSpc>
              <a:spcBef>
                <a:spcPts val="0"/>
              </a:spcBef>
              <a:buFontTx/>
              <a:buChar char="-"/>
            </a:pPr>
            <a:r>
              <a:rPr lang="uk-UA" dirty="0" smtClean="0">
                <a:latin typeface="Times New Roman" pitchFamily="18" charset="0"/>
                <a:cs typeface="Times New Roman" pitchFamily="18" charset="0"/>
              </a:rPr>
              <a:t>«Про засади державної антикорупційної політики в Україні (Антикорупційна стратегія) на 2014 – 2017 роки»;</a:t>
            </a:r>
          </a:p>
          <a:p>
            <a:pPr marL="514350" indent="-514350" algn="just">
              <a:lnSpc>
                <a:spcPct val="120000"/>
              </a:lnSpc>
              <a:spcBef>
                <a:spcPts val="0"/>
              </a:spcBef>
              <a:buFontTx/>
              <a:buChar char="-"/>
            </a:pPr>
            <a:r>
              <a:rPr lang="uk-UA" dirty="0" smtClean="0">
                <a:latin typeface="Times New Roman" pitchFamily="18" charset="0"/>
                <a:cs typeface="Times New Roman" pitchFamily="18" charset="0"/>
              </a:rPr>
              <a:t>«Про запобігання корупції»;</a:t>
            </a:r>
          </a:p>
          <a:p>
            <a:pPr marL="514350" indent="-514350" algn="just">
              <a:lnSpc>
                <a:spcPct val="120000"/>
              </a:lnSpc>
              <a:spcBef>
                <a:spcPts val="0"/>
              </a:spcBef>
              <a:buFontTx/>
              <a:buChar char="-"/>
            </a:pPr>
            <a:r>
              <a:rPr lang="uk-UA" dirty="0" smtClean="0">
                <a:latin typeface="Times New Roman" pitchFamily="18" charset="0"/>
                <a:cs typeface="Times New Roman" pitchFamily="18" charset="0"/>
              </a:rPr>
              <a:t>«Про державну службу»;</a:t>
            </a:r>
          </a:p>
          <a:p>
            <a:pPr marL="514350" indent="-514350" algn="just">
              <a:lnSpc>
                <a:spcPct val="120000"/>
              </a:lnSpc>
              <a:spcBef>
                <a:spcPts val="0"/>
              </a:spcBef>
              <a:buFontTx/>
              <a:buChar char="-"/>
            </a:pPr>
            <a:r>
              <a:rPr lang="uk-UA" dirty="0" smtClean="0">
                <a:latin typeface="Times New Roman" pitchFamily="18" charset="0"/>
                <a:cs typeface="Times New Roman" pitchFamily="18" charset="0"/>
              </a:rPr>
              <a:t>«Про звернення громадян».</a:t>
            </a:r>
          </a:p>
          <a:p>
            <a:pPr marL="514350" indent="-514350" algn="just">
              <a:lnSpc>
                <a:spcPct val="120000"/>
              </a:lnSpc>
              <a:spcBef>
                <a:spcPts val="0"/>
              </a:spcBef>
              <a:buNone/>
            </a:pPr>
            <a:r>
              <a:rPr lang="uk-UA" dirty="0" smtClean="0">
                <a:latin typeface="Times New Roman" pitchFamily="18" charset="0"/>
                <a:cs typeface="Times New Roman" pitchFamily="18" charset="0"/>
              </a:rPr>
              <a:t>2. Рішення Харківської обласної ради від 29.10.2015 № 1332-VI «Про затвердження регіональної Програми щодо реалізації засад державної антикорупційної політики в Україні (Антикорупційна стратегія) на 2016 – 2017 роки».</a:t>
            </a:r>
          </a:p>
          <a:p>
            <a:pPr marL="514350" indent="-514350" algn="just">
              <a:lnSpc>
                <a:spcPct val="120000"/>
              </a:lnSpc>
              <a:spcBef>
                <a:spcPts val="0"/>
              </a:spcBef>
              <a:buNone/>
            </a:pPr>
            <a:r>
              <a:rPr lang="uk-UA" dirty="0" smtClean="0">
                <a:latin typeface="Times New Roman" pitchFamily="18" charset="0"/>
                <a:cs typeface="Times New Roman" pitchFamily="18" charset="0"/>
              </a:rPr>
              <a:t>3. Указ Президента України від 7 лютого 2008 року № 109/2008 "Про першочергові заходи щодо забезпечення реалізації та гарантування конституційного права на звернення до органів державної влади та органів місцевого самоврядування"</a:t>
            </a:r>
            <a:endParaRPr lang="ru-RU"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txBody>
          <a:bodyPr>
            <a:noAutofit/>
          </a:bodyPr>
          <a:lstStyle/>
          <a:p>
            <a:r>
              <a:rPr lang="uk-UA" sz="3600" b="1" dirty="0" smtClean="0">
                <a:effectLst>
                  <a:outerShdw blurRad="38100" dist="38100" dir="2700000" algn="tl">
                    <a:srgbClr val="000000">
                      <a:alpha val="43137"/>
                    </a:srgbClr>
                  </a:outerShdw>
                </a:effectLst>
                <a:latin typeface="Times New Roman" pitchFamily="18" charset="0"/>
                <a:cs typeface="Times New Roman" pitchFamily="18" charset="0"/>
              </a:rPr>
              <a:t>Класифікація кримінальних корупційних злочинів</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1142984"/>
            <a:ext cx="9144000" cy="5715016"/>
          </a:xfrm>
        </p:spPr>
        <p:txBody>
          <a:bodyPr>
            <a:normAutofit/>
          </a:bodyPr>
          <a:lstStyle/>
          <a:p>
            <a:pPr marL="441325" lvl="0" indent="-349250" algn="just">
              <a:buFont typeface="+mj-lt"/>
              <a:buAutoNum type="arabicPeriod"/>
            </a:pPr>
            <a:r>
              <a:rPr lang="uk-UA" b="1" dirty="0" smtClean="0">
                <a:effectLst>
                  <a:outerShdw blurRad="38100" dist="38100" dir="2700000" algn="tl">
                    <a:srgbClr val="000000">
                      <a:alpha val="43137"/>
                    </a:srgbClr>
                  </a:outerShdw>
                </a:effectLst>
                <a:latin typeface="Times New Roman" pitchFamily="18" charset="0"/>
                <a:cs typeface="Times New Roman" pitchFamily="18" charset="0"/>
              </a:rPr>
              <a:t>Привласнення, розтрата майна або заволодіння ним шляхом зловживання службовим становищем – 3 злочини (25 – 2015 рік);</a:t>
            </a:r>
          </a:p>
          <a:p>
            <a:pPr marL="441325" lvl="0" indent="-349250" algn="just">
              <a:buFont typeface="+mj-lt"/>
              <a:buAutoNum type="arabicPeriod"/>
            </a:pPr>
            <a:r>
              <a:rPr lang="uk-UA" b="1" dirty="0" smtClean="0">
                <a:effectLst>
                  <a:outerShdw blurRad="38100" dist="38100" dir="2700000" algn="tl">
                    <a:srgbClr val="000000">
                      <a:alpha val="43137"/>
                    </a:srgbClr>
                  </a:outerShdw>
                </a:effectLst>
                <a:latin typeface="Times New Roman" pitchFamily="18" charset="0"/>
                <a:cs typeface="Times New Roman" pitchFamily="18" charset="0"/>
              </a:rPr>
              <a:t>Зловживання владою або службовим становищем – 4 злочини;</a:t>
            </a:r>
          </a:p>
          <a:p>
            <a:pPr marL="441325" lvl="0" indent="-349250" algn="just">
              <a:buFont typeface="+mj-lt"/>
              <a:buAutoNum type="arabicPeriod"/>
            </a:pPr>
            <a:r>
              <a:rPr lang="uk-UA" b="1" dirty="0" smtClean="0">
                <a:effectLst>
                  <a:outerShdw blurRad="38100" dist="38100" dir="2700000" algn="tl">
                    <a:srgbClr val="000000">
                      <a:alpha val="43137"/>
                    </a:srgbClr>
                  </a:outerShdw>
                </a:effectLst>
                <a:latin typeface="Times New Roman" pitchFamily="18" charset="0"/>
                <a:cs typeface="Times New Roman" pitchFamily="18" charset="0"/>
              </a:rPr>
              <a:t>Одержання хабара – 31 злочин;</a:t>
            </a:r>
          </a:p>
          <a:p>
            <a:pPr marL="441325" lvl="0" indent="-349250" algn="just">
              <a:buFont typeface="+mj-lt"/>
              <a:buAutoNum type="arabicPeriod"/>
            </a:pPr>
            <a:r>
              <a:rPr lang="uk-UA" b="1" dirty="0" smtClean="0">
                <a:effectLst>
                  <a:outerShdw blurRad="38100" dist="38100" dir="2700000" algn="tl">
                    <a:srgbClr val="000000">
                      <a:alpha val="43137"/>
                    </a:srgbClr>
                  </a:outerShdw>
                </a:effectLst>
                <a:latin typeface="Times New Roman" pitchFamily="18" charset="0"/>
                <a:cs typeface="Times New Roman" pitchFamily="18" charset="0"/>
              </a:rPr>
              <a:t>Зловживання впливом – 14 злочинів;</a:t>
            </a:r>
          </a:p>
          <a:p>
            <a:pPr marL="441325" indent="-349250" algn="just">
              <a:buFont typeface="+mj-lt"/>
              <a:buAutoNum type="arabicPeriod"/>
            </a:pPr>
            <a:r>
              <a:rPr lang="uk-UA" b="1" dirty="0" smtClean="0">
                <a:effectLst>
                  <a:outerShdw blurRad="38100" dist="38100" dir="2700000" algn="tl">
                    <a:srgbClr val="000000">
                      <a:alpha val="43137"/>
                    </a:srgbClr>
                  </a:outerShdw>
                </a:effectLst>
                <a:latin typeface="Times New Roman" pitchFamily="18" charset="0"/>
                <a:cs typeface="Times New Roman" pitchFamily="18" charset="0"/>
              </a:rPr>
              <a:t>Інші корупційні правопорушення – 2 злочини.</a:t>
            </a:r>
            <a:endParaRPr lang="uk-UA"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857232"/>
          </a:xfrm>
        </p:spPr>
        <p:txBody>
          <a:bodyPr>
            <a:noAutofit/>
          </a:bodyPr>
          <a:lstStyle/>
          <a:p>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Основні заходи проведені Департаментом науки і освіти щодо запобігання проявам корупції у 2016 році</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857232"/>
            <a:ext cx="9144000" cy="6000768"/>
          </a:xfrm>
        </p:spPr>
        <p:txBody>
          <a:bodyPr>
            <a:noAutofit/>
          </a:bodyPr>
          <a:lstStyle/>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Проведення роз’яснювальної роботи серед державних службовців Департаменту.</a:t>
            </a:r>
          </a:p>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Розгляд питань про виконання вимог законів України «Про запобігання корупції» та «Про звернення громадян» на засіданнях колегії Департаменту, на нарадах керівників місцевих органів управління освітою та керівників навчальних закладів області.</a:t>
            </a:r>
          </a:p>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Забезпечення подання декларацій про майно, доходи, витрати та зобов’язання фінансового характеру за 2015 рік державними службовцями, керівниками навчальних закладів комунальної власності та направлення їх копій до Державної фіскальної служби України для здійснення фінансового контролю. До 31.10.2016 забезпечено подання електронних декларацій державним службовцями Департаменту категорії «Б».</a:t>
            </a:r>
          </a:p>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Проведення спеціальної перевірки відомостей щодо осіб, які претендують на зайняття посад, пов'язаних із виконанням функцій держави або місцевого самоврядування, щодо освіти кандидата.</a:t>
            </a:r>
          </a:p>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Проведення перевірки щодо державних службовців, передбаченої Законом України «Про очищення влади».</a:t>
            </a:r>
          </a:p>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Направлення державних службовців Департаменту на курси підвищення кваліфікації за темою: «Запобігання корупції в органах влади» (за рік 4 працівника Департаменту).</a:t>
            </a:r>
          </a:p>
          <a:p>
            <a:pPr marL="365125" indent="-273050" algn="just">
              <a:lnSpc>
                <a:spcPct val="75000"/>
              </a:lnSpc>
              <a:spcBef>
                <a:spcPts val="0"/>
              </a:spcBef>
              <a:buAutoNum type="arabicPeriod"/>
            </a:pPr>
            <a:r>
              <a:rPr lang="uk-UA" sz="2200" dirty="0" smtClean="0">
                <a:latin typeface="Times New Roman" pitchFamily="18" charset="0"/>
                <a:cs typeface="Times New Roman" pitchFamily="18" charset="0"/>
              </a:rPr>
              <a:t>Забезпечення відкритості та прозорості роботи Департаменту, відповідно до Закону України «Про доступ до публічної інформації».</a:t>
            </a:r>
            <a:endParaRPr lang="uk-UA" sz="22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00042"/>
          </a:xfrm>
        </p:spPr>
        <p:txBody>
          <a:bodyPr>
            <a:noAutofit/>
          </a:bodyPr>
          <a:lstStyle/>
          <a:p>
            <a:r>
              <a:rPr lang="uk-UA" sz="2800" b="1" i="1" dirty="0" smtClean="0">
                <a:effectLst>
                  <a:outerShdw blurRad="38100" dist="38100" dir="2700000" algn="tl">
                    <a:srgbClr val="000000">
                      <a:alpha val="43137"/>
                    </a:srgbClr>
                  </a:outerShdw>
                </a:effectLst>
                <a:latin typeface="Times New Roman" pitchFamily="18" charset="0"/>
                <a:cs typeface="Times New Roman" pitchFamily="18" charset="0"/>
              </a:rPr>
              <a:t>Заходи з питань протидії корупції, проведені у ВНЗ</a:t>
            </a:r>
            <a:endParaRPr lang="ru-RU" sz="28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500042"/>
            <a:ext cx="9144000" cy="6357958"/>
          </a:xfrm>
        </p:spPr>
        <p:txBody>
          <a:bodyPr>
            <a:noAutofit/>
          </a:bodyPr>
          <a:lstStyle/>
          <a:p>
            <a:pPr algn="just">
              <a:lnSpc>
                <a:spcPct val="80000"/>
              </a:lnSpc>
              <a:spcBef>
                <a:spcPts val="0"/>
              </a:spcBef>
            </a:pPr>
            <a:r>
              <a:rPr lang="uk-UA" sz="2000" dirty="0" smtClean="0">
                <a:latin typeface="Times New Roman" pitchFamily="18" charset="0"/>
                <a:cs typeface="Times New Roman" pitchFamily="18" charset="0"/>
              </a:rPr>
              <a:t>Представники Конфедерації студентів Харківщини взяли участь у Всеукраїнському студентському конкурсі проектів соціальної відеореклами «Чесність починається з тебе», що проводився Американськими Радами з міжнародної освіти в рамках Проекту сприяння академічній доброчесності в Україні (SAIUP) за підтримки Посольства США в Україні та у партнерстві із Міністерством освіти і науки України, компанією </a:t>
            </a:r>
            <a:r>
              <a:rPr lang="uk-UA" sz="2000" dirty="0" err="1" smtClean="0">
                <a:latin typeface="Times New Roman" pitchFamily="18" charset="0"/>
                <a:cs typeface="Times New Roman" pitchFamily="18" charset="0"/>
              </a:rPr>
              <a:t>Майкрософт</a:t>
            </a:r>
            <a:r>
              <a:rPr lang="uk-UA" sz="2000" dirty="0" smtClean="0">
                <a:latin typeface="Times New Roman" pitchFamily="18" charset="0"/>
                <a:cs typeface="Times New Roman" pitchFamily="18" charset="0"/>
              </a:rPr>
              <a:t> Україна, компанією </a:t>
            </a:r>
            <a:r>
              <a:rPr lang="uk-UA" sz="2000" dirty="0" err="1" smtClean="0">
                <a:latin typeface="Times New Roman" pitchFamily="18" charset="0"/>
                <a:cs typeface="Times New Roman" pitchFamily="18" charset="0"/>
              </a:rPr>
              <a:t>Антиплагіат</a:t>
            </a:r>
            <a:r>
              <a:rPr lang="uk-UA" sz="2000" dirty="0" smtClean="0">
                <a:latin typeface="Times New Roman" pitchFamily="18" charset="0"/>
                <a:cs typeface="Times New Roman" pitchFamily="18" charset="0"/>
              </a:rPr>
              <a:t> та </a:t>
            </a:r>
            <a:r>
              <a:rPr lang="uk-UA" sz="2000" dirty="0" err="1" smtClean="0">
                <a:latin typeface="Times New Roman" pitchFamily="18" charset="0"/>
                <a:cs typeface="Times New Roman" pitchFamily="18" charset="0"/>
              </a:rPr>
              <a:t>Могилянською</a:t>
            </a:r>
            <a:r>
              <a:rPr lang="uk-UA" sz="2000" dirty="0" smtClean="0">
                <a:latin typeface="Times New Roman" pitchFamily="18" charset="0"/>
                <a:cs typeface="Times New Roman" pitchFamily="18" charset="0"/>
              </a:rPr>
              <a:t> школою журналістики.</a:t>
            </a:r>
            <a:endParaRPr lang="ru-RU" sz="2000" dirty="0" smtClean="0">
              <a:latin typeface="Times New Roman" pitchFamily="18" charset="0"/>
              <a:cs typeface="Times New Roman" pitchFamily="18" charset="0"/>
            </a:endParaRPr>
          </a:p>
          <a:p>
            <a:pPr algn="just">
              <a:lnSpc>
                <a:spcPct val="80000"/>
              </a:lnSpc>
              <a:spcBef>
                <a:spcPts val="0"/>
              </a:spcBef>
            </a:pPr>
            <a:r>
              <a:rPr lang="uk-UA" sz="2000" dirty="0" smtClean="0">
                <a:latin typeface="Times New Roman" pitchFamily="18" charset="0"/>
                <a:cs typeface="Times New Roman" pitchFamily="18" charset="0"/>
              </a:rPr>
              <a:t>Між Харківським національним університетом імені В.Н.</a:t>
            </a:r>
            <a:r>
              <a:rPr lang="uk-UA" sz="2000" dirty="0" err="1" smtClean="0">
                <a:latin typeface="Times New Roman" pitchFamily="18" charset="0"/>
                <a:cs typeface="Times New Roman" pitchFamily="18" charset="0"/>
              </a:rPr>
              <a:t>Каразіна</a:t>
            </a:r>
            <a:r>
              <a:rPr lang="uk-UA" sz="2000" dirty="0" smtClean="0">
                <a:latin typeface="Times New Roman" pitchFamily="18" charset="0"/>
                <a:cs typeface="Times New Roman" pitchFamily="18" charset="0"/>
              </a:rPr>
              <a:t> та організацією «Плагіат» підписано Меморандум про співробітництво, що передбачає запровадження в Університеті, </a:t>
            </a:r>
            <a:r>
              <a:rPr lang="uk-UA" sz="2000" dirty="0" err="1" smtClean="0">
                <a:latin typeface="Times New Roman" pitchFamily="18" charset="0"/>
                <a:cs typeface="Times New Roman" pitchFamily="18" charset="0"/>
              </a:rPr>
              <a:t>Антиплагіатної</a:t>
            </a:r>
            <a:r>
              <a:rPr lang="uk-UA" sz="2000" dirty="0" smtClean="0">
                <a:latin typeface="Times New Roman" pitchFamily="18" charset="0"/>
                <a:cs typeface="Times New Roman" pitchFamily="18" charset="0"/>
              </a:rPr>
              <a:t> </a:t>
            </a:r>
            <a:r>
              <a:rPr lang="uk-UA" sz="2000" dirty="0" err="1" smtClean="0">
                <a:latin typeface="Times New Roman" pitchFamily="18" charset="0"/>
                <a:cs typeface="Times New Roman" pitchFamily="18" charset="0"/>
              </a:rPr>
              <a:t>інтернет-системи</a:t>
            </a:r>
            <a:r>
              <a:rPr lang="uk-UA"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lnSpc>
                <a:spcPct val="80000"/>
              </a:lnSpc>
              <a:spcBef>
                <a:spcPts val="0"/>
              </a:spcBef>
            </a:pPr>
            <a:r>
              <a:rPr lang="uk-UA" sz="2000" dirty="0" smtClean="0">
                <a:latin typeface="Times New Roman" pitchFamily="18" charset="0"/>
                <a:cs typeface="Times New Roman" pitchFamily="18" charset="0"/>
              </a:rPr>
              <a:t>Між Національним університетом імені Ярослава Мудрого та Національним антикорупційним бюро України підписано Меморандум про партнерство та співробітництво, метою якого є підвищення кваліфікації працівників Національного бюро на базі Інституту післядипломної освіти Університету.</a:t>
            </a:r>
            <a:endParaRPr lang="ru-RU" sz="2000" dirty="0" smtClean="0">
              <a:latin typeface="Times New Roman" pitchFamily="18" charset="0"/>
              <a:cs typeface="Times New Roman" pitchFamily="18" charset="0"/>
            </a:endParaRPr>
          </a:p>
          <a:p>
            <a:pPr algn="just">
              <a:lnSpc>
                <a:spcPct val="80000"/>
              </a:lnSpc>
              <a:spcBef>
                <a:spcPts val="0"/>
              </a:spcBef>
            </a:pPr>
            <a:r>
              <a:rPr lang="uk-UA" sz="2000" dirty="0" smtClean="0">
                <a:latin typeface="Times New Roman" pitchFamily="18" charset="0"/>
                <a:cs typeface="Times New Roman" pitchFamily="18" charset="0"/>
              </a:rPr>
              <a:t>Харківський національний університет імені В.Н.</a:t>
            </a:r>
            <a:r>
              <a:rPr lang="uk-UA" sz="2000" dirty="0" err="1" smtClean="0">
                <a:latin typeface="Times New Roman" pitchFamily="18" charset="0"/>
                <a:cs typeface="Times New Roman" pitchFamily="18" charset="0"/>
              </a:rPr>
              <a:t>Каразіната</a:t>
            </a:r>
            <a:r>
              <a:rPr lang="uk-UA" sz="2000" dirty="0" smtClean="0">
                <a:latin typeface="Times New Roman" pitchFamily="18" charset="0"/>
                <a:cs typeface="Times New Roman" pitchFamily="18" charset="0"/>
              </a:rPr>
              <a:t> Харківський національний університет радіоелектроніки зайняли відповідно I та II місця серед ВНЗ  регіону в рейтингу прозорості вишів, складеному аналітичним центром CEDOS. </a:t>
            </a:r>
            <a:endParaRPr lang="ru-RU" sz="2000" dirty="0" smtClean="0">
              <a:latin typeface="Times New Roman" pitchFamily="18" charset="0"/>
              <a:cs typeface="Times New Roman" pitchFamily="18" charset="0"/>
            </a:endParaRPr>
          </a:p>
          <a:p>
            <a:pPr algn="just">
              <a:lnSpc>
                <a:spcPct val="80000"/>
              </a:lnSpc>
              <a:spcBef>
                <a:spcPts val="0"/>
              </a:spcBef>
            </a:pPr>
            <a:r>
              <a:rPr lang="uk-UA" sz="2000" dirty="0" smtClean="0">
                <a:latin typeface="Times New Roman" pitchFamily="18" charset="0"/>
                <a:cs typeface="Times New Roman" pitchFamily="18" charset="0"/>
              </a:rPr>
              <a:t>Представник Національного юридичного університету імені Ярослава Мудрого у складі української делегації взяв участь в Антикорупційному семінарі-практикумі UNO, що відбувся у м. Тирана (Албанія) за підтримки Управління ООН з наркотиків та злочинності та офісу USAID, присвяченому проблемі зміцнення потенціалу наукової спільноти у виробленні високоякісної антикорупційної освіти. </a:t>
            </a:r>
            <a:endParaRPr lang="ru-RU" sz="2000" dirty="0" smtClean="0">
              <a:latin typeface="Times New Roman" pitchFamily="18" charset="0"/>
              <a:cs typeface="Times New Roman" pitchFamily="18" charset="0"/>
            </a:endParaRPr>
          </a:p>
          <a:p>
            <a:pPr algn="just">
              <a:lnSpc>
                <a:spcPct val="80000"/>
              </a:lnSpc>
              <a:spcBef>
                <a:spcPts val="0"/>
              </a:spcBef>
              <a:buNone/>
            </a:pP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Autofit/>
          </a:bodyPr>
          <a:lstStyle/>
          <a:p>
            <a:r>
              <a:rPr lang="uk-UA" sz="32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Заходи, проведені у професійно-технічних навчальних закладах</a:t>
            </a:r>
            <a:endParaRPr lang="ru-RU" sz="3200" b="1" i="1" dirty="0">
              <a:solidFill>
                <a:srgbClr val="FFFF00"/>
              </a:solidFill>
              <a:latin typeface="Times New Roman" pitchFamily="18" charset="0"/>
              <a:cs typeface="Times New Roman" pitchFamily="18" charset="0"/>
            </a:endParaRPr>
          </a:p>
        </p:txBody>
      </p:sp>
      <p:sp>
        <p:nvSpPr>
          <p:cNvPr id="3" name="Содержимое 2"/>
          <p:cNvSpPr>
            <a:spLocks noGrp="1"/>
          </p:cNvSpPr>
          <p:nvPr>
            <p:ph idx="1"/>
          </p:nvPr>
        </p:nvSpPr>
        <p:spPr>
          <a:xfrm>
            <a:off x="0" y="928670"/>
            <a:ext cx="9144000" cy="5929330"/>
          </a:xfrm>
        </p:spPr>
        <p:txBody>
          <a:bodyPr>
            <a:noAutofit/>
          </a:bodyPr>
          <a:lstStyle/>
          <a:p>
            <a:pPr algn="just">
              <a:lnSpc>
                <a:spcPct val="80000"/>
              </a:lnSpc>
              <a:spcBef>
                <a:spcPts val="0"/>
              </a:spcBef>
              <a:spcAft>
                <a:spcPts val="200"/>
              </a:spcAft>
            </a:pPr>
            <a:r>
              <a:rPr lang="uk-UA" sz="2200" dirty="0" smtClean="0">
                <a:latin typeface="Times New Roman" pitchFamily="18" charset="0"/>
                <a:cs typeface="Times New Roman" pitchFamily="18" charset="0"/>
              </a:rPr>
              <a:t>Учнями </a:t>
            </a:r>
            <a:r>
              <a:rPr lang="uk-UA" sz="2200" dirty="0" err="1" smtClean="0">
                <a:latin typeface="Times New Roman" pitchFamily="18" charset="0"/>
                <a:cs typeface="Times New Roman" pitchFamily="18" charset="0"/>
              </a:rPr>
              <a:t>Лозівського</a:t>
            </a:r>
            <a:r>
              <a:rPr lang="uk-UA" sz="2200" dirty="0" smtClean="0">
                <a:latin typeface="Times New Roman" pitchFamily="18" charset="0"/>
                <a:cs typeface="Times New Roman" pitchFamily="18" charset="0"/>
              </a:rPr>
              <a:t> професійного ліцею підготовлено інформацію про Всесвітній день боротьби з корупцією. Працівниками  ювенальної превенції сектору превенції </a:t>
            </a:r>
            <a:r>
              <a:rPr lang="uk-UA" sz="2200" dirty="0" err="1" smtClean="0">
                <a:latin typeface="Times New Roman" pitchFamily="18" charset="0"/>
                <a:cs typeface="Times New Roman" pitchFamily="18" charset="0"/>
              </a:rPr>
              <a:t>Лозівського</a:t>
            </a:r>
            <a:r>
              <a:rPr lang="uk-UA" sz="2200" dirty="0" smtClean="0">
                <a:latin typeface="Times New Roman" pitchFamily="18" charset="0"/>
                <a:cs typeface="Times New Roman" pitchFamily="18" charset="0"/>
              </a:rPr>
              <a:t> відділу поліції проведено групові  бесіди до Всесвітнього дня боротьби з корупцією.</a:t>
            </a:r>
            <a:endParaRPr lang="ru-RU" sz="2200" dirty="0" smtClean="0">
              <a:latin typeface="Times New Roman" pitchFamily="18" charset="0"/>
              <a:cs typeface="Times New Roman" pitchFamily="18" charset="0"/>
            </a:endParaRPr>
          </a:p>
          <a:p>
            <a:pPr algn="just">
              <a:lnSpc>
                <a:spcPct val="80000"/>
              </a:lnSpc>
              <a:spcBef>
                <a:spcPts val="0"/>
              </a:spcBef>
              <a:spcAft>
                <a:spcPts val="200"/>
              </a:spcAft>
            </a:pPr>
            <a:r>
              <a:rPr lang="uk-UA" sz="2200" dirty="0" smtClean="0">
                <a:latin typeface="Times New Roman" pitchFamily="18" charset="0"/>
                <a:cs typeface="Times New Roman" pitchFamily="18" charset="0"/>
              </a:rPr>
              <a:t>У ДПТНЗ «Харківське вище професійне училище сфери послуг» проведено тренінг на тему «Корупція або людські відносини».</a:t>
            </a:r>
            <a:endParaRPr lang="ru-RU" sz="2200" dirty="0" smtClean="0">
              <a:latin typeface="Times New Roman" pitchFamily="18" charset="0"/>
              <a:cs typeface="Times New Roman" pitchFamily="18" charset="0"/>
            </a:endParaRPr>
          </a:p>
          <a:p>
            <a:pPr algn="just">
              <a:lnSpc>
                <a:spcPct val="80000"/>
              </a:lnSpc>
              <a:spcBef>
                <a:spcPts val="0"/>
              </a:spcBef>
              <a:spcAft>
                <a:spcPts val="200"/>
              </a:spcAft>
            </a:pPr>
            <a:r>
              <a:rPr lang="uk-UA" sz="2200" dirty="0" smtClean="0">
                <a:latin typeface="Times New Roman" pitchFamily="18" charset="0"/>
                <a:cs typeface="Times New Roman" pitchFamily="18" charset="0"/>
              </a:rPr>
              <a:t>У</a:t>
            </a:r>
            <a:r>
              <a:rPr lang="uk-UA" sz="2200" b="1"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ДНЗ «Харківське вище професійне училище № 6» проведено єдиний правовий день</a:t>
            </a:r>
            <a:r>
              <a:rPr lang="uk-UA" sz="2200" b="1" dirty="0" smtClean="0">
                <a:latin typeface="Times New Roman" pitchFamily="18" charset="0"/>
                <a:cs typeface="Times New Roman" pitchFamily="18" charset="0"/>
              </a:rPr>
              <a:t> </a:t>
            </a:r>
            <a:r>
              <a:rPr lang="uk-UA" sz="2200" dirty="0" smtClean="0">
                <a:latin typeface="Times New Roman" pitchFamily="18" charset="0"/>
                <a:cs typeface="Times New Roman" pitchFamily="18" charset="0"/>
              </a:rPr>
              <a:t>за участю представників Кримінально-виконавчої інспекції Комінтернівського району, Служби у справах дітей, Центру соціальних служб у справах сім’ї та молоді, Слобідського сектору у складі Головного Управління Національної поліції України.</a:t>
            </a:r>
            <a:endParaRPr lang="ru-RU" sz="2200" dirty="0" smtClean="0">
              <a:latin typeface="Times New Roman" pitchFamily="18" charset="0"/>
              <a:cs typeface="Times New Roman" pitchFamily="18" charset="0"/>
            </a:endParaRPr>
          </a:p>
          <a:p>
            <a:pPr algn="just">
              <a:lnSpc>
                <a:spcPct val="80000"/>
              </a:lnSpc>
              <a:spcBef>
                <a:spcPts val="0"/>
              </a:spcBef>
              <a:spcAft>
                <a:spcPts val="200"/>
              </a:spcAft>
            </a:pPr>
            <a:r>
              <a:rPr lang="uk-UA" sz="2200" dirty="0" smtClean="0">
                <a:latin typeface="Times New Roman" pitchFamily="18" charset="0"/>
                <a:cs typeface="Times New Roman" pitchFamily="18" charset="0"/>
              </a:rPr>
              <a:t>Питання правової відповідальності за злочині, пов’язані з корупційною діяльністю, розглянуто на засіданні «круглого столу» за темою: «Ми і закон» у Чугуївському професійному ліцеї.</a:t>
            </a:r>
            <a:endParaRPr lang="ru-RU" sz="2200" dirty="0" smtClean="0">
              <a:latin typeface="Times New Roman" pitchFamily="18" charset="0"/>
              <a:cs typeface="Times New Roman" pitchFamily="18" charset="0"/>
            </a:endParaRPr>
          </a:p>
          <a:p>
            <a:pPr algn="just">
              <a:lnSpc>
                <a:spcPct val="80000"/>
              </a:lnSpc>
              <a:spcBef>
                <a:spcPts val="0"/>
              </a:spcBef>
              <a:spcAft>
                <a:spcPts val="200"/>
              </a:spcAft>
            </a:pPr>
            <a:r>
              <a:rPr lang="uk-UA" sz="2200" dirty="0" smtClean="0">
                <a:latin typeface="Times New Roman" pitchFamily="18" charset="0"/>
                <a:cs typeface="Times New Roman" pitchFamily="18" charset="0"/>
              </a:rPr>
              <a:t>Свої знання з питань, пов’язаних з корупційними діяннями, показали учні </a:t>
            </a:r>
            <a:r>
              <a:rPr lang="uk-UA" sz="2200" dirty="0" err="1" smtClean="0">
                <a:latin typeface="Times New Roman" pitchFamily="18" charset="0"/>
                <a:cs typeface="Times New Roman" pitchFamily="18" charset="0"/>
              </a:rPr>
              <a:t>Красноградського</a:t>
            </a:r>
            <a:r>
              <a:rPr lang="uk-UA" sz="2200" dirty="0" smtClean="0">
                <a:latin typeface="Times New Roman" pitchFamily="18" charset="0"/>
                <a:cs typeface="Times New Roman" pitchFamily="18" charset="0"/>
              </a:rPr>
              <a:t> професійного ліцею під час анкетування на тему «Моя правова обізнаність: правопорушення та відповідальність».</a:t>
            </a:r>
            <a:endParaRPr lang="ru-RU" sz="2200" dirty="0" smtClean="0">
              <a:latin typeface="Times New Roman" pitchFamily="18" charset="0"/>
              <a:cs typeface="Times New Roman" pitchFamily="18" charset="0"/>
            </a:endParaRPr>
          </a:p>
          <a:p>
            <a:pPr algn="just">
              <a:lnSpc>
                <a:spcPct val="80000"/>
              </a:lnSpc>
              <a:spcBef>
                <a:spcPts val="0"/>
              </a:spcBef>
              <a:spcAft>
                <a:spcPts val="200"/>
              </a:spcAft>
            </a:pPr>
            <a:r>
              <a:rPr lang="uk-UA" sz="2200" dirty="0" smtClean="0">
                <a:latin typeface="Times New Roman" pitchFamily="18" charset="0"/>
                <a:cs typeface="Times New Roman" pitchFamily="18" charset="0"/>
              </a:rPr>
              <a:t>Єдиний день правової пропаганди проведено у Харківському професійному ліцеї швейного та хутрового виробництва.</a:t>
            </a:r>
            <a:endParaRPr lang="ru-RU" sz="2200" dirty="0" smtClean="0">
              <a:latin typeface="Times New Roman" pitchFamily="18" charset="0"/>
              <a:cs typeface="Times New Roman" pitchFamily="18" charset="0"/>
            </a:endParaRPr>
          </a:p>
          <a:p>
            <a:pPr algn="just">
              <a:lnSpc>
                <a:spcPct val="80000"/>
              </a:lnSpc>
              <a:spcBef>
                <a:spcPts val="0"/>
              </a:spcBef>
            </a:pPr>
            <a:endParaRPr lang="ru-RU" sz="20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28670"/>
          </a:xfrm>
        </p:spPr>
        <p:txBody>
          <a:bodyPr>
            <a:noAutofit/>
          </a:bodyPr>
          <a:lstStyle/>
          <a:p>
            <a:r>
              <a:rPr lang="uk-UA" sz="27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Заходи з питань запобігання і протидії корупції, проведені у загальноосвітніх та позашкільних навчальних закладах</a:t>
            </a:r>
            <a:endParaRPr lang="ru-RU" sz="27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0" y="857232"/>
            <a:ext cx="9144000" cy="6000768"/>
          </a:xfrm>
        </p:spPr>
        <p:txBody>
          <a:bodyPr>
            <a:noAutofit/>
          </a:bodyPr>
          <a:lstStyle/>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лекції, бесіди, «круглі столи», правові конкурси, за темами: «Правова культура як чинник формування особистості», «Знати сьогодні, щоб жити завтра»;</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err="1" smtClean="0">
                <a:effectLst>
                  <a:outerShdw blurRad="38100" dist="38100" dir="2700000" algn="tl">
                    <a:srgbClr val="000000">
                      <a:alpha val="43137"/>
                    </a:srgbClr>
                  </a:outerShdw>
                </a:effectLst>
                <a:latin typeface="Times New Roman" pitchFamily="18" charset="0"/>
                <a:cs typeface="Times New Roman" pitchFamily="18" charset="0"/>
              </a:rPr>
              <a:t>брейн-ринги</a:t>
            </a: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 «Статуси і ролі особистості в соціумі: правовий аспект», «Вчинок. Відповідальність. Наслідки»;</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засідання клубу «Юний правознавець».</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Всеукраїнський урок «Права людини» (10.12.2016), уроки з правознавства, бесіди, за темами: «Знати сьогодні, щоб жити завтра», «Мої права», «Правова культура як чинник формування особистості»;</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виставки дитячих малюнків «Правила і закони суспільного життя»;</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практичні семінари за темами: «Права особистості та суспільні обов’язки на захисті суверенності й державності України», «Людина і суспільство»;</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9.12.2016 на базі </a:t>
            </a:r>
            <a:r>
              <a:rPr lang="uk-UA" sz="2100" dirty="0" err="1" smtClean="0">
                <a:effectLst>
                  <a:outerShdw blurRad="38100" dist="38100" dir="2700000" algn="tl">
                    <a:srgbClr val="000000">
                      <a:alpha val="43137"/>
                    </a:srgbClr>
                  </a:outerShdw>
                </a:effectLst>
                <a:latin typeface="Times New Roman" pitchFamily="18" charset="0"/>
                <a:cs typeface="Times New Roman" pitchFamily="18" charset="0"/>
              </a:rPr>
              <a:t>КЗ</a:t>
            </a: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 «Харківський обласний Палац дитячої та юнацької творчості» спеціалістами Юридичного департаменту облдержадміністрації проведено засідання «круглого столу» з правової тематики;</a:t>
            </a:r>
            <a:endParaRPr lang="ru-RU" sz="2100"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110000"/>
              </a:lnSpc>
              <a:spcBef>
                <a:spcPts val="0"/>
              </a:spcBef>
            </a:pPr>
            <a:r>
              <a:rPr lang="uk-UA" sz="2100" dirty="0" smtClean="0">
                <a:effectLst>
                  <a:outerShdw blurRad="38100" dist="38100" dir="2700000" algn="tl">
                    <a:srgbClr val="000000">
                      <a:alpha val="43137"/>
                    </a:srgbClr>
                  </a:outerShdw>
                </a:effectLst>
                <a:latin typeface="Times New Roman" pitchFamily="18" charset="0"/>
                <a:cs typeface="Times New Roman" pitchFamily="18" charset="0"/>
              </a:rPr>
              <a:t>12.12.2016 відбувся ІІ етап Всеукраїнської учнівської олімпіади з правознавства.</a:t>
            </a:r>
            <a:endParaRPr lang="ru-RU" sz="2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71612"/>
          </a:xfrm>
        </p:spPr>
        <p:txBody>
          <a:bodyPr>
            <a:noAutofit/>
          </a:bodyPr>
          <a:lstStyle/>
          <a:p>
            <a:r>
              <a:rPr lang="uk-UA" sz="3600" b="1" dirty="0" smtClean="0">
                <a:latin typeface="Times New Roman" pitchFamily="18" charset="0"/>
                <a:cs typeface="Times New Roman" pitchFamily="18" charset="0"/>
              </a:rPr>
              <a:t>Основні завдання Департаменту науки і освіти у сфері запобігання проявам корупції протягом </a:t>
            </a:r>
            <a:r>
              <a:rPr lang="uk-UA" sz="3600" b="1" dirty="0" smtClean="0">
                <a:latin typeface="Times New Roman" pitchFamily="18" charset="0"/>
                <a:cs typeface="Times New Roman" pitchFamily="18" charset="0"/>
              </a:rPr>
              <a:t>2017 року</a:t>
            </a:r>
            <a:endParaRPr lang="ru-RU" sz="3600" b="1" dirty="0">
              <a:latin typeface="Times New Roman" pitchFamily="18" charset="0"/>
              <a:cs typeface="Times New Roman" pitchFamily="18" charset="0"/>
            </a:endParaRPr>
          </a:p>
        </p:txBody>
      </p:sp>
      <p:sp>
        <p:nvSpPr>
          <p:cNvPr id="3" name="Содержимое 2"/>
          <p:cNvSpPr>
            <a:spLocks noGrp="1"/>
          </p:cNvSpPr>
          <p:nvPr>
            <p:ph idx="1"/>
          </p:nvPr>
        </p:nvSpPr>
        <p:spPr>
          <a:xfrm>
            <a:off x="0" y="1714488"/>
            <a:ext cx="9144000" cy="5143512"/>
          </a:xfrm>
        </p:spPr>
        <p:txBody>
          <a:bodyPr>
            <a:noAutofit/>
          </a:bodyPr>
          <a:lstStyle/>
          <a:p>
            <a:pPr algn="just">
              <a:lnSpc>
                <a:spcPct val="80000"/>
              </a:lnSpc>
              <a:spcBef>
                <a:spcPts val="0"/>
              </a:spcBef>
            </a:pP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ефективне застосування антикорупційного законодавства місцевими органами управління освітою Харківської області;</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80000"/>
              </a:lnSpc>
              <a:spcBef>
                <a:spcPts val="0"/>
              </a:spcBef>
            </a:pP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створення системи протидії корупції в системі освіти Харківської області;</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80000"/>
              </a:lnSpc>
              <a:spcBef>
                <a:spcPts val="0"/>
              </a:spcBef>
            </a:pP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забезпечення відкритості та інформованості громадськості;</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80000"/>
              </a:lnSpc>
              <a:spcBef>
                <a:spcPts val="0"/>
              </a:spcBef>
            </a:pP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формування у суспільстві нетерпимого, негативного ставлення до корупції як суспільно небезпечного явища;</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80000"/>
              </a:lnSpc>
              <a:spcBef>
                <a:spcPts val="0"/>
              </a:spcBef>
            </a:pP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підвищення рівня довіри громадян до місцевих органів управління освітою в Харківській області;</a:t>
            </a:r>
            <a:endParaRPr lang="ru-RU"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lnSpc>
                <a:spcPct val="80000"/>
              </a:lnSpc>
              <a:spcBef>
                <a:spcPts val="0"/>
              </a:spcBef>
            </a:pPr>
            <a:r>
              <a:rPr lang="uk-UA" sz="2800" b="1" dirty="0" smtClean="0">
                <a:effectLst>
                  <a:outerShdw blurRad="38100" dist="38100" dir="2700000" algn="tl">
                    <a:srgbClr val="000000">
                      <a:alpha val="43137"/>
                    </a:srgbClr>
                  </a:outerShdw>
                </a:effectLst>
                <a:latin typeface="Times New Roman" pitchFamily="18" charset="0"/>
                <a:cs typeface="Times New Roman" pitchFamily="18" charset="0"/>
              </a:rPr>
              <a:t>контроль за ефективним розглядом та вирішенням звернень різного характеру.</a:t>
            </a:r>
            <a:endParaRPr lang="ru-RU"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214422"/>
          </a:xfrm>
        </p:spPr>
        <p:txBody>
          <a:bodyPr>
            <a:noAutofit/>
          </a:bodyPr>
          <a:lstStyle/>
          <a:p>
            <a:r>
              <a:rPr lang="uk-UA" sz="2800" b="1" dirty="0">
                <a:solidFill>
                  <a:srgbClr val="800000"/>
                </a:solidFill>
                <a:latin typeface="Times New Roman" pitchFamily="18" charset="0"/>
              </a:rPr>
              <a:t>Накази Департаменту науки і освіти Харківської обласної державної адміністрації щодо роботи зі зверненнями громадян у 2016 році</a:t>
            </a:r>
            <a:endParaRPr lang="ru-RU" sz="2800" b="1" dirty="0">
              <a:solidFill>
                <a:srgbClr val="800000"/>
              </a:solidFill>
              <a:latin typeface="Times New Roman" pitchFamily="18" charset="0"/>
            </a:endParaRPr>
          </a:p>
        </p:txBody>
      </p:sp>
      <p:sp>
        <p:nvSpPr>
          <p:cNvPr id="6147" name="Rectangle 3"/>
          <p:cNvSpPr>
            <a:spLocks noGrp="1" noChangeArrowheads="1"/>
          </p:cNvSpPr>
          <p:nvPr>
            <p:ph type="body" idx="1"/>
          </p:nvPr>
        </p:nvSpPr>
        <p:spPr>
          <a:xfrm>
            <a:off x="0" y="1285860"/>
            <a:ext cx="8929718" cy="5572140"/>
          </a:xfrm>
        </p:spPr>
        <p:txBody>
          <a:bodyPr>
            <a:normAutofit/>
          </a:bodyPr>
          <a:lstStyle/>
          <a:p>
            <a:pPr algn="just">
              <a:lnSpc>
                <a:spcPct val="80000"/>
              </a:lnSpc>
            </a:pPr>
            <a:r>
              <a:rPr lang="uk-UA" sz="2600" dirty="0">
                <a:latin typeface="Times New Roman" pitchFamily="18" charset="0"/>
              </a:rPr>
              <a:t>від 28.01.2016 № 27 «Про затвердження графіків прийому громадян у Департаменті науки і освіти Харківської обласної державної адміністрації на 2016 рік»;</a:t>
            </a:r>
            <a:r>
              <a:rPr lang="ru-RU" sz="2600" dirty="0">
                <a:latin typeface="Times New Roman" pitchFamily="18" charset="0"/>
              </a:rPr>
              <a:t> </a:t>
            </a:r>
          </a:p>
          <a:p>
            <a:pPr algn="just">
              <a:lnSpc>
                <a:spcPct val="80000"/>
              </a:lnSpc>
            </a:pPr>
            <a:endParaRPr lang="uk-UA" sz="2600" dirty="0">
              <a:latin typeface="Times New Roman" pitchFamily="18" charset="0"/>
            </a:endParaRPr>
          </a:p>
          <a:p>
            <a:pPr algn="just">
              <a:lnSpc>
                <a:spcPct val="80000"/>
              </a:lnSpc>
            </a:pPr>
            <a:r>
              <a:rPr lang="uk-UA" sz="2600" dirty="0">
                <a:latin typeface="Times New Roman" pitchFamily="18" charset="0"/>
              </a:rPr>
              <a:t>від 16.01.2016 № 14 «Про стан роботи зі зверненнями громадян за підсумками роботи у 2015 році та завдання </a:t>
            </a:r>
            <a:br>
              <a:rPr lang="uk-UA" sz="2600" dirty="0">
                <a:latin typeface="Times New Roman" pitchFamily="18" charset="0"/>
              </a:rPr>
            </a:br>
            <a:r>
              <a:rPr lang="uk-UA" sz="2600" dirty="0">
                <a:latin typeface="Times New Roman" pitchFamily="18" charset="0"/>
              </a:rPr>
              <a:t>на 2016 рік</a:t>
            </a:r>
            <a:r>
              <a:rPr lang="ru-RU" sz="2600" dirty="0">
                <a:latin typeface="Times New Roman" pitchFamily="18" charset="0"/>
              </a:rPr>
              <a:t>»;</a:t>
            </a:r>
          </a:p>
          <a:p>
            <a:pPr algn="just">
              <a:lnSpc>
                <a:spcPct val="80000"/>
              </a:lnSpc>
            </a:pPr>
            <a:endParaRPr lang="uk-UA" sz="2600" dirty="0">
              <a:latin typeface="Times New Roman" pitchFamily="18" charset="0"/>
            </a:endParaRPr>
          </a:p>
          <a:p>
            <a:pPr algn="just">
              <a:lnSpc>
                <a:spcPct val="80000"/>
              </a:lnSpc>
            </a:pPr>
            <a:r>
              <a:rPr lang="uk-UA" sz="2600" dirty="0">
                <a:latin typeface="Times New Roman" pitchFamily="18" charset="0"/>
              </a:rPr>
              <a:t>від 08.07.2016</a:t>
            </a:r>
            <a:r>
              <a:rPr lang="ru-RU" sz="2600" dirty="0">
                <a:latin typeface="Times New Roman" pitchFamily="18" charset="0"/>
              </a:rPr>
              <a:t> </a:t>
            </a:r>
            <a:r>
              <a:rPr lang="uk-UA" sz="2600" dirty="0">
                <a:latin typeface="Times New Roman" pitchFamily="18" charset="0"/>
              </a:rPr>
              <a:t> № 308 «</a:t>
            </a:r>
            <a:r>
              <a:rPr lang="ru-RU" sz="2600" dirty="0">
                <a:latin typeface="Times New Roman" pitchFamily="18" charset="0"/>
              </a:rPr>
              <a:t>Про стан </a:t>
            </a:r>
            <a:r>
              <a:rPr lang="uk-UA" sz="2600" dirty="0">
                <a:latin typeface="Times New Roman" pitchFamily="18" charset="0"/>
              </a:rPr>
              <a:t>роботи зі зверненнями громадян за підсумками роботи у І півріччі 2016 року та завдання на ІІ півріччя</a:t>
            </a:r>
            <a:r>
              <a:rPr lang="ru-RU" sz="2600" dirty="0">
                <a:latin typeface="Times New Roman" pitchFamily="18" charset="0"/>
              </a:rPr>
              <a:t> 2016 року</a:t>
            </a:r>
            <a:r>
              <a:rPr lang="uk-UA" sz="2600" dirty="0">
                <a:latin typeface="Times New Roman" pitchFamily="18" charset="0"/>
              </a:rPr>
              <a:t>»;</a:t>
            </a:r>
          </a:p>
          <a:p>
            <a:pPr algn="just">
              <a:lnSpc>
                <a:spcPct val="80000"/>
              </a:lnSpc>
            </a:pPr>
            <a:endParaRPr lang="uk-UA" sz="2600" dirty="0">
              <a:latin typeface="Times New Roman" pitchFamily="18" charset="0"/>
            </a:endParaRPr>
          </a:p>
          <a:p>
            <a:pPr algn="just">
              <a:lnSpc>
                <a:spcPct val="80000"/>
              </a:lnSpc>
            </a:pPr>
            <a:r>
              <a:rPr lang="uk-UA" sz="2600" dirty="0">
                <a:latin typeface="Times New Roman" pitchFamily="18" charset="0"/>
              </a:rPr>
              <a:t>від 16.01.2017 № 9 «</a:t>
            </a:r>
            <a:r>
              <a:rPr lang="ru-RU" sz="2600" dirty="0">
                <a:latin typeface="Times New Roman" pitchFamily="18" charset="0"/>
              </a:rPr>
              <a:t>Про стан </a:t>
            </a:r>
            <a:r>
              <a:rPr lang="uk-UA" sz="2600" dirty="0">
                <a:latin typeface="Times New Roman" pitchFamily="18" charset="0"/>
              </a:rPr>
              <a:t>роботи зі зверненнями громадян за підсумками роботи у 2016 році та завдання </a:t>
            </a:r>
            <a:br>
              <a:rPr lang="uk-UA" sz="2600" dirty="0">
                <a:latin typeface="Times New Roman" pitchFamily="18" charset="0"/>
              </a:rPr>
            </a:br>
            <a:r>
              <a:rPr lang="uk-UA" sz="2600" dirty="0">
                <a:latin typeface="Times New Roman" pitchFamily="18" charset="0"/>
              </a:rPr>
              <a:t>на 2017 рік</a:t>
            </a:r>
            <a:r>
              <a:rPr lang="uk-UA" sz="2600" dirty="0" smtClean="0">
                <a:latin typeface="Times New Roman" pitchFamily="18" charset="0"/>
              </a:rPr>
              <a:t>».</a:t>
            </a:r>
            <a:endParaRPr lang="uk-UA" sz="2600" dirty="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1295400"/>
          </a:xfrm>
        </p:spPr>
        <p:txBody>
          <a:bodyPr>
            <a:noAutofit/>
          </a:bodyPr>
          <a:lstStyle/>
          <a:p>
            <a:r>
              <a:rPr lang="uk-UA" sz="2800" b="1" dirty="0">
                <a:latin typeface="Times New Roman" pitchFamily="18" charset="0"/>
                <a:cs typeface="Times New Roman" pitchFamily="18" charset="0"/>
              </a:rPr>
              <a:t>Кількість звернень, що надійшли до Департаменту науки і освіти Харківської ОДА у 2016 році, у порівнянні з попередніми роками</a:t>
            </a:r>
            <a:endParaRPr lang="ru-RU" sz="2800" b="1" dirty="0">
              <a:latin typeface="Times New Roman" pitchFamily="18" charset="0"/>
              <a:cs typeface="Times New Roman" pitchFamily="18" charset="0"/>
            </a:endParaRPr>
          </a:p>
        </p:txBody>
      </p:sp>
      <p:graphicFrame>
        <p:nvGraphicFramePr>
          <p:cNvPr id="6" name="Object 4"/>
          <p:cNvGraphicFramePr>
            <a:graphicFrameLocks noGrp="1" noChangeAspect="1"/>
          </p:cNvGraphicFramePr>
          <p:nvPr>
            <p:ph idx="1"/>
          </p:nvPr>
        </p:nvGraphicFramePr>
        <p:xfrm>
          <a:off x="0" y="214290"/>
          <a:ext cx="5286380" cy="6643710"/>
        </p:xfrm>
        <a:graphic>
          <a:graphicData uri="http://schemas.openxmlformats.org/drawingml/2006/chart">
            <c:chart xmlns:c="http://schemas.openxmlformats.org/drawingml/2006/chart" xmlns:r="http://schemas.openxmlformats.org/officeDocument/2006/relationships" r:id="rId2"/>
          </a:graphicData>
        </a:graphic>
      </p:graphicFrame>
      <p:sp>
        <p:nvSpPr>
          <p:cNvPr id="1025" name="Rectangle 1"/>
          <p:cNvSpPr>
            <a:spLocks noChangeArrowheads="1"/>
          </p:cNvSpPr>
          <p:nvPr/>
        </p:nvSpPr>
        <p:spPr bwMode="auto">
          <a:xfrm>
            <a:off x="5000628" y="1931060"/>
            <a:ext cx="414337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Через органи влади надійшло 681 звернення із:</a:t>
            </a:r>
            <a:endParaRPr kumimoji="0" lang="ru-RU" sz="28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Міністерства освіти і науки України – 58;</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обласної державної адміністрації – 615, з них на урядову телефонну «гарячу лінію» – 434.</a:t>
            </a:r>
            <a:r>
              <a:rPr kumimoji="0" lang="ru-RU" sz="280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9144000" cy="1371600"/>
          </a:xfrm>
        </p:spPr>
        <p:txBody>
          <a:bodyPr/>
          <a:lstStyle/>
          <a:p>
            <a:r>
              <a:rPr lang="uk-UA" sz="2800" b="1" dirty="0">
                <a:solidFill>
                  <a:schemeClr val="tx1"/>
                </a:solidFill>
                <a:latin typeface="Times New Roman" pitchFamily="18" charset="0"/>
                <a:cs typeface="Times New Roman" pitchFamily="18" charset="0"/>
              </a:rPr>
              <a:t>Види </a:t>
            </a:r>
            <a:r>
              <a:rPr lang="uk-UA" sz="2800" b="1" dirty="0" smtClean="0">
                <a:solidFill>
                  <a:schemeClr val="tx1"/>
                </a:solidFill>
                <a:latin typeface="Times New Roman" pitchFamily="18" charset="0"/>
                <a:cs typeface="Times New Roman" pitchFamily="18" charset="0"/>
              </a:rPr>
              <a:t>звернень, відповідно до </a:t>
            </a:r>
            <a:r>
              <a:rPr lang="uk-UA" sz="2800" b="1" dirty="0">
                <a:solidFill>
                  <a:schemeClr val="tx1"/>
                </a:solidFill>
                <a:latin typeface="Times New Roman" pitchFamily="18" charset="0"/>
                <a:cs typeface="Times New Roman" pitchFamily="18" charset="0"/>
              </a:rPr>
              <a:t>постанови Кабінету Міністрів України від 24.09.2008 № 858 «Про затвердження Класифікатора звернень </a:t>
            </a:r>
            <a:r>
              <a:rPr lang="uk-UA" sz="2800" b="1" dirty="0" smtClean="0">
                <a:solidFill>
                  <a:schemeClr val="tx1"/>
                </a:solidFill>
                <a:latin typeface="Times New Roman" pitchFamily="18" charset="0"/>
                <a:cs typeface="Times New Roman" pitchFamily="18" charset="0"/>
              </a:rPr>
              <a:t>громадян»</a:t>
            </a:r>
            <a:endParaRPr lang="ru-RU" sz="2800" b="1" dirty="0">
              <a:solidFill>
                <a:schemeClr val="tx1"/>
              </a:solidFill>
              <a:latin typeface="Times New Roman" pitchFamily="18" charset="0"/>
              <a:cs typeface="Times New Roman" pitchFamily="18" charset="0"/>
            </a:endParaRPr>
          </a:p>
        </p:txBody>
      </p:sp>
      <p:graphicFrame>
        <p:nvGraphicFramePr>
          <p:cNvPr id="6" name="Object 4"/>
          <p:cNvGraphicFramePr>
            <a:graphicFrameLocks noGrp="1" noChangeAspect="1"/>
          </p:cNvGraphicFramePr>
          <p:nvPr>
            <p:ph idx="1"/>
          </p:nvPr>
        </p:nvGraphicFramePr>
        <p:xfrm>
          <a:off x="0" y="1371600"/>
          <a:ext cx="91440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9144000" cy="685800"/>
          </a:xfrm>
        </p:spPr>
        <p:txBody>
          <a:bodyPr>
            <a:normAutofit/>
          </a:bodyPr>
          <a:lstStyle/>
          <a:p>
            <a:r>
              <a:rPr lang="uk-UA" sz="3200" b="1" dirty="0">
                <a:latin typeface="Times New Roman" pitchFamily="18" charset="0"/>
              </a:rPr>
              <a:t>Результати розгляду звернень у 2016 році</a:t>
            </a:r>
            <a:endParaRPr lang="ru-RU" sz="3200" b="1" dirty="0">
              <a:latin typeface="Times New Roman" pitchFamily="18" charset="0"/>
            </a:endParaRPr>
          </a:p>
        </p:txBody>
      </p:sp>
      <p:graphicFrame>
        <p:nvGraphicFramePr>
          <p:cNvPr id="6" name="Object 4"/>
          <p:cNvGraphicFramePr>
            <a:graphicFrameLocks noGrp="1" noChangeAspect="1"/>
          </p:cNvGraphicFramePr>
          <p:nvPr>
            <p:ph idx="1"/>
          </p:nvPr>
        </p:nvGraphicFramePr>
        <p:xfrm>
          <a:off x="0" y="685800"/>
          <a:ext cx="9144000" cy="6172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457200"/>
          </a:xfrm>
        </p:spPr>
        <p:txBody>
          <a:bodyPr>
            <a:normAutofit fontScale="90000"/>
          </a:bodyPr>
          <a:lstStyle/>
          <a:p>
            <a:r>
              <a:rPr lang="uk-UA" sz="2800" b="1" dirty="0">
                <a:solidFill>
                  <a:schemeClr val="tx1"/>
                </a:solidFill>
                <a:latin typeface="Times New Roman" pitchFamily="18" charset="0"/>
              </a:rPr>
              <a:t>Тематика звернення</a:t>
            </a:r>
            <a:endParaRPr lang="ru-RU" sz="2800" b="1" dirty="0">
              <a:solidFill>
                <a:schemeClr val="tx1"/>
              </a:solidFill>
              <a:latin typeface="Times New Roman" pitchFamily="18" charset="0"/>
            </a:endParaRPr>
          </a:p>
        </p:txBody>
      </p:sp>
      <p:sp>
        <p:nvSpPr>
          <p:cNvPr id="10243" name="Rectangle 3"/>
          <p:cNvSpPr>
            <a:spLocks noGrp="1" noChangeArrowheads="1"/>
          </p:cNvSpPr>
          <p:nvPr>
            <p:ph type="body" idx="1"/>
          </p:nvPr>
        </p:nvSpPr>
        <p:spPr>
          <a:xfrm>
            <a:off x="0" y="457200"/>
            <a:ext cx="8915400" cy="6400800"/>
          </a:xfrm>
        </p:spPr>
        <p:txBody>
          <a:bodyPr/>
          <a:lstStyle/>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Функціонування </a:t>
            </a:r>
            <a:r>
              <a:rPr lang="uk-UA" sz="2800" dirty="0">
                <a:solidFill>
                  <a:schemeClr val="tx1"/>
                </a:solidFill>
                <a:latin typeface="Times New Roman" pitchFamily="18" charset="0"/>
                <a:cs typeface="Times New Roman" pitchFamily="18" charset="0"/>
              </a:rPr>
              <a:t>навчальних закладів (156 – 16,19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Поліпшення </a:t>
            </a:r>
            <a:r>
              <a:rPr lang="uk-UA" sz="2800" dirty="0">
                <a:solidFill>
                  <a:schemeClr val="tx1"/>
                </a:solidFill>
                <a:latin typeface="Times New Roman" pitchFamily="18" charset="0"/>
                <a:cs typeface="Times New Roman" pitchFamily="18" charset="0"/>
              </a:rPr>
              <a:t>матеріально-технічної бази, придбання автобусів, комп'ютерів, підвозу дітей (81 – 8,41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Отримання </a:t>
            </a:r>
            <a:r>
              <a:rPr lang="uk-UA" sz="2800" dirty="0">
                <a:solidFill>
                  <a:schemeClr val="tx1"/>
                </a:solidFill>
                <a:latin typeface="Times New Roman" pitchFamily="18" charset="0"/>
                <a:cs typeface="Times New Roman" pitchFamily="18" charset="0"/>
              </a:rPr>
              <a:t>архівних довідок та роз’яснень (112 – 11,63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Морально-етичного </a:t>
            </a:r>
            <a:r>
              <a:rPr lang="uk-UA" sz="2800" dirty="0">
                <a:solidFill>
                  <a:schemeClr val="tx1"/>
                </a:solidFill>
                <a:latin typeface="Times New Roman" pitchFamily="18" charset="0"/>
                <a:cs typeface="Times New Roman" pitchFamily="18" charset="0"/>
              </a:rPr>
              <a:t>клімату в колективах навчальних закладів (35 – 3,63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Сприяння </a:t>
            </a:r>
            <a:r>
              <a:rPr lang="uk-UA" sz="2800" dirty="0">
                <a:solidFill>
                  <a:schemeClr val="tx1"/>
                </a:solidFill>
                <a:latin typeface="Times New Roman" pitchFamily="18" charset="0"/>
                <a:cs typeface="Times New Roman" pitchFamily="18" charset="0"/>
              </a:rPr>
              <a:t>у вступі до навчальних закладів (54 – </a:t>
            </a:r>
            <a:r>
              <a:rPr lang="uk-UA" sz="2800" dirty="0" smtClean="0">
                <a:solidFill>
                  <a:schemeClr val="tx1"/>
                </a:solidFill>
                <a:latin typeface="Times New Roman" pitchFamily="18" charset="0"/>
                <a:cs typeface="Times New Roman" pitchFamily="18" charset="0"/>
              </a:rPr>
              <a:t>5,6%);</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Кадрові </a:t>
            </a:r>
            <a:r>
              <a:rPr lang="uk-UA" sz="2800" dirty="0">
                <a:solidFill>
                  <a:schemeClr val="tx1"/>
                </a:solidFill>
                <a:latin typeface="Times New Roman" pitchFamily="18" charset="0"/>
                <a:cs typeface="Times New Roman" pitchFamily="18" charset="0"/>
              </a:rPr>
              <a:t>питання (29 – 3,0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Покращення </a:t>
            </a:r>
            <a:r>
              <a:rPr lang="uk-UA" sz="2800" dirty="0">
                <a:solidFill>
                  <a:schemeClr val="tx1"/>
                </a:solidFill>
                <a:latin typeface="Times New Roman" pitchFamily="18" charset="0"/>
                <a:cs typeface="Times New Roman" pitchFamily="18" charset="0"/>
              </a:rPr>
              <a:t>стану справ у освітянській галузі (21 – 2,18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Вирішення </a:t>
            </a:r>
            <a:r>
              <a:rPr lang="uk-UA" sz="2800" dirty="0">
                <a:solidFill>
                  <a:schemeClr val="tx1"/>
                </a:solidFill>
                <a:latin typeface="Times New Roman" pitchFamily="18" charset="0"/>
                <a:cs typeface="Times New Roman" pitchFamily="18" charset="0"/>
              </a:rPr>
              <a:t>житлових питань (7 – 4,42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Надання </a:t>
            </a:r>
            <a:r>
              <a:rPr lang="uk-UA" sz="2800" dirty="0">
                <a:solidFill>
                  <a:schemeClr val="tx1"/>
                </a:solidFill>
                <a:latin typeface="Times New Roman" pitchFamily="18" charset="0"/>
                <a:cs typeface="Times New Roman" pitchFamily="18" charset="0"/>
              </a:rPr>
              <a:t>матеріальної допомоги (4 – 0,7 </a:t>
            </a:r>
            <a:r>
              <a:rPr lang="uk-UA" sz="2800" dirty="0" smtClean="0">
                <a:solidFill>
                  <a:schemeClr val="tx1"/>
                </a:solidFill>
                <a:latin typeface="Times New Roman" pitchFamily="18" charset="0"/>
                <a:cs typeface="Times New Roman" pitchFamily="18" charset="0"/>
              </a:rPr>
              <a:t>%);</a:t>
            </a:r>
          </a:p>
          <a:p>
            <a:pPr marL="514350" indent="-514350" algn="just">
              <a:lnSpc>
                <a:spcPct val="95000"/>
              </a:lnSpc>
              <a:spcBef>
                <a:spcPts val="0"/>
              </a:spcBef>
              <a:buFontTx/>
              <a:buAutoNum type="arabicPeriod"/>
            </a:pPr>
            <a:r>
              <a:rPr lang="uk-UA" sz="2800" dirty="0" smtClean="0">
                <a:solidFill>
                  <a:schemeClr val="tx1"/>
                </a:solidFill>
                <a:latin typeface="Times New Roman" pitchFamily="18" charset="0"/>
                <a:cs typeface="Times New Roman" pitchFamily="18" charset="0"/>
              </a:rPr>
              <a:t>Різне </a:t>
            </a:r>
            <a:r>
              <a:rPr lang="uk-UA" sz="2800" dirty="0">
                <a:solidFill>
                  <a:schemeClr val="tx1"/>
                </a:solidFill>
                <a:latin typeface="Times New Roman" pitchFamily="18" charset="0"/>
                <a:cs typeface="Times New Roman" pitchFamily="18" charset="0"/>
              </a:rPr>
              <a:t>(426 – 44,23 %).</a:t>
            </a:r>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457200"/>
          </a:xfrm>
        </p:spPr>
        <p:txBody>
          <a:bodyPr>
            <a:noAutofit/>
          </a:bodyPr>
          <a:lstStyle/>
          <a:p>
            <a:r>
              <a:rPr lang="uk-UA" sz="2800" b="1" dirty="0" smtClean="0">
                <a:latin typeface="Times New Roman" pitchFamily="18" charset="0"/>
              </a:rPr>
              <a:t>Збільшення кількості </a:t>
            </a:r>
            <a:r>
              <a:rPr lang="uk-UA" sz="2800" b="1" dirty="0">
                <a:latin typeface="Times New Roman" pitchFamily="18" charset="0"/>
              </a:rPr>
              <a:t>звернень</a:t>
            </a:r>
            <a:endParaRPr lang="ru-RU" sz="2800" b="1" dirty="0">
              <a:latin typeface="Times New Roman" pitchFamily="18" charset="0"/>
            </a:endParaRPr>
          </a:p>
        </p:txBody>
      </p:sp>
      <p:graphicFrame>
        <p:nvGraphicFramePr>
          <p:cNvPr id="37256" name="Group 392"/>
          <p:cNvGraphicFramePr>
            <a:graphicFrameLocks noGrp="1"/>
          </p:cNvGraphicFramePr>
          <p:nvPr>
            <p:ph idx="1"/>
          </p:nvPr>
        </p:nvGraphicFramePr>
        <p:xfrm>
          <a:off x="0" y="533400"/>
          <a:ext cx="9144000" cy="6309360"/>
        </p:xfrm>
        <a:graphic>
          <a:graphicData uri="http://schemas.openxmlformats.org/drawingml/2006/table">
            <a:tbl>
              <a:tblPr/>
              <a:tblGrid>
                <a:gridCol w="2133600"/>
                <a:gridCol w="685800"/>
                <a:gridCol w="685800"/>
                <a:gridCol w="1143000"/>
                <a:gridCol w="1981200"/>
                <a:gridCol w="685800"/>
                <a:gridCol w="685800"/>
                <a:gridCol w="1143000"/>
              </a:tblGrid>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Район</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2015</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2016</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Різниця</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Місто</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2015</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2016</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Різниця</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Дергачівський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10</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59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+49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Куп</a:t>
                      </a:r>
                      <a:r>
                        <a:rPr kumimoji="0" lang="en-US" sz="2000" b="0" i="0" u="none" strike="noStrike" cap="none" normalizeH="0" baseline="0" smtClean="0">
                          <a:ln>
                            <a:noFill/>
                          </a:ln>
                          <a:solidFill>
                            <a:schemeClr val="tx1"/>
                          </a:solidFill>
                          <a:effectLst/>
                          <a:latin typeface="Times New Roman" pitchFamily="18" charset="0"/>
                          <a:cs typeface="Arial" charset="0"/>
                        </a:rPr>
                        <a:t>’</a:t>
                      </a:r>
                      <a:r>
                        <a:rPr kumimoji="0" lang="uk-UA" sz="2000" b="0" i="0" u="none" strike="noStrike" cap="none" normalizeH="0" baseline="0" smtClean="0">
                          <a:ln>
                            <a:noFill/>
                          </a:ln>
                          <a:solidFill>
                            <a:schemeClr val="tx1"/>
                          </a:solidFill>
                          <a:effectLst/>
                          <a:latin typeface="Times New Roman" pitchFamily="18" charset="0"/>
                          <a:cs typeface="Arial" charset="0"/>
                        </a:rPr>
                        <a:t>янськ</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44</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+35</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Харківський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28</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51</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+23</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Харків</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298</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329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+31</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Богодухівський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10</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Ізюм</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13</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26</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+13</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Лозівський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23</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+14</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Лозова</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28</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33</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+5</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Шевченківський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22</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+13</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900" b="0" i="0" u="none" strike="noStrike" cap="none" normalizeH="0" baseline="0" dirty="0" smtClean="0">
                          <a:ln>
                            <a:noFill/>
                          </a:ln>
                          <a:solidFill>
                            <a:schemeClr val="tx1"/>
                          </a:solidFill>
                          <a:effectLst/>
                          <a:latin typeface="Times New Roman" pitchFamily="18" charset="0"/>
                          <a:cs typeface="Arial" charset="0"/>
                        </a:rPr>
                        <a:t>Первомайський</a:t>
                      </a:r>
                      <a:endParaRPr kumimoji="0" lang="ru-RU" sz="19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11</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12</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3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Дворічанський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+12</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Валківський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+10</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19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Нововодолазький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16</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dirty="0" smtClean="0">
                          <a:ln>
                            <a:noFill/>
                          </a:ln>
                          <a:solidFill>
                            <a:schemeClr val="tx1"/>
                          </a:solidFill>
                          <a:effectLst/>
                          <a:latin typeface="Times New Roman" pitchFamily="18" charset="0"/>
                          <a:cs typeface="Arial" charset="0"/>
                        </a:rPr>
                        <a:t>Золочівський</a:t>
                      </a:r>
                      <a:endParaRPr kumimoji="0" lang="ru-RU"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5</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13</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+8</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smtClean="0">
                          <a:ln>
                            <a:noFill/>
                          </a:ln>
                          <a:solidFill>
                            <a:schemeClr val="tx1"/>
                          </a:solidFill>
                          <a:effectLst/>
                          <a:latin typeface="Times New Roman" pitchFamily="18" charset="0"/>
                          <a:cs typeface="Arial" charset="0"/>
                        </a:rPr>
                        <a:t>Краснокутський</a:t>
                      </a:r>
                      <a:endParaRPr kumimoji="0" lang="ru-RU" sz="18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11</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+6</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smtClean="0">
                          <a:ln>
                            <a:noFill/>
                          </a:ln>
                          <a:solidFill>
                            <a:schemeClr val="tx1"/>
                          </a:solidFill>
                          <a:effectLst/>
                          <a:latin typeface="Times New Roman" pitchFamily="18" charset="0"/>
                          <a:cs typeface="Arial" charset="0"/>
                        </a:rPr>
                        <a:t>Ізюмський</a:t>
                      </a:r>
                      <a:endParaRPr kumimoji="0" lang="ru-RU" sz="18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8</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13</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+5</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smtClean="0">
                          <a:ln>
                            <a:noFill/>
                          </a:ln>
                          <a:solidFill>
                            <a:schemeClr val="tx1"/>
                          </a:solidFill>
                          <a:effectLst/>
                          <a:latin typeface="Times New Roman" pitchFamily="18" charset="0"/>
                          <a:cs typeface="Arial" charset="0"/>
                        </a:rPr>
                        <a:t>Кегичівський</a:t>
                      </a:r>
                      <a:endParaRPr kumimoji="0" lang="ru-RU" sz="18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8</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10</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smtClean="0">
                          <a:ln>
                            <a:noFill/>
                          </a:ln>
                          <a:solidFill>
                            <a:schemeClr val="tx1"/>
                          </a:solidFill>
                          <a:effectLst/>
                          <a:latin typeface="Times New Roman" pitchFamily="18" charset="0"/>
                          <a:cs typeface="Arial" charset="0"/>
                        </a:rPr>
                        <a:t>Борівський</a:t>
                      </a:r>
                      <a:endParaRPr kumimoji="0" lang="ru-RU" sz="18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9</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+2</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smtClean="0">
                          <a:ln>
                            <a:noFill/>
                          </a:ln>
                          <a:solidFill>
                            <a:schemeClr val="tx1"/>
                          </a:solidFill>
                          <a:effectLst/>
                          <a:latin typeface="Times New Roman" pitchFamily="18" charset="0"/>
                          <a:cs typeface="Arial" charset="0"/>
                        </a:rPr>
                        <a:t>Куп</a:t>
                      </a:r>
                      <a:r>
                        <a:rPr kumimoji="0" lang="en-US" sz="1800" b="0" i="0" u="none" strike="noStrike" cap="none" normalizeH="0" baseline="0" smtClean="0">
                          <a:ln>
                            <a:noFill/>
                          </a:ln>
                          <a:solidFill>
                            <a:schemeClr val="tx1"/>
                          </a:solidFill>
                          <a:effectLst/>
                          <a:latin typeface="Times New Roman" pitchFamily="18" charset="0"/>
                          <a:cs typeface="Arial" charset="0"/>
                        </a:rPr>
                        <a:t>’</a:t>
                      </a:r>
                      <a:r>
                        <a:rPr kumimoji="0" lang="uk-UA" sz="1800" b="0" i="0" u="none" strike="noStrike" cap="none" normalizeH="0" baseline="0" smtClean="0">
                          <a:ln>
                            <a:noFill/>
                          </a:ln>
                          <a:solidFill>
                            <a:schemeClr val="tx1"/>
                          </a:solidFill>
                          <a:effectLst/>
                          <a:latin typeface="Times New Roman" pitchFamily="18" charset="0"/>
                          <a:cs typeface="Arial" charset="0"/>
                        </a:rPr>
                        <a:t>янський</a:t>
                      </a:r>
                      <a:endParaRPr kumimoji="0" lang="ru-RU" sz="18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16</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17</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1800" b="0" i="0" u="none" strike="noStrike" cap="none" normalizeH="0" baseline="0" smtClean="0">
                          <a:ln>
                            <a:noFill/>
                          </a:ln>
                          <a:solidFill>
                            <a:schemeClr val="tx1"/>
                          </a:solidFill>
                          <a:effectLst/>
                          <a:latin typeface="Times New Roman" pitchFamily="18" charset="0"/>
                          <a:cs typeface="Arial" charset="0"/>
                        </a:rPr>
                        <a:t>Зміївський</a:t>
                      </a:r>
                      <a:endParaRPr kumimoji="0" lang="ru-RU" sz="18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14</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dirty="0" smtClean="0">
                          <a:ln>
                            <a:noFill/>
                          </a:ln>
                          <a:solidFill>
                            <a:schemeClr val="tx1"/>
                          </a:solidFill>
                          <a:effectLst/>
                          <a:latin typeface="Times New Roman" pitchFamily="18" charset="0"/>
                          <a:cs typeface="Arial" charset="0"/>
                        </a:rPr>
                        <a:t>15</a:t>
                      </a:r>
                      <a:endParaRPr kumimoji="0" lang="ru-RU" sz="18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1800" b="1" i="0" u="none" strike="noStrike" cap="none" normalizeH="0" baseline="0" smtClean="0">
                          <a:ln>
                            <a:noFill/>
                          </a:ln>
                          <a:solidFill>
                            <a:schemeClr val="tx1"/>
                          </a:solidFill>
                          <a:effectLst/>
                          <a:latin typeface="Times New Roman" pitchFamily="18" charset="0"/>
                          <a:cs typeface="Arial" charset="0"/>
                        </a:rPr>
                        <a:t>+1</a:t>
                      </a:r>
                      <a:endParaRPr kumimoji="0" lang="ru-RU" sz="18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457200"/>
          </a:xfrm>
        </p:spPr>
        <p:txBody>
          <a:bodyPr>
            <a:noAutofit/>
          </a:bodyPr>
          <a:lstStyle/>
          <a:p>
            <a:r>
              <a:rPr lang="uk-UA" sz="2800" b="1" dirty="0" smtClean="0">
                <a:latin typeface="Times New Roman" pitchFamily="18" charset="0"/>
              </a:rPr>
              <a:t>Зменшення кількості </a:t>
            </a:r>
            <a:r>
              <a:rPr lang="uk-UA" sz="2800" b="1" dirty="0">
                <a:latin typeface="Times New Roman" pitchFamily="18" charset="0"/>
              </a:rPr>
              <a:t>звернень</a:t>
            </a:r>
            <a:endParaRPr lang="ru-RU" sz="2800" b="1" dirty="0">
              <a:latin typeface="Times New Roman" pitchFamily="18" charset="0"/>
            </a:endParaRPr>
          </a:p>
        </p:txBody>
      </p:sp>
      <p:graphicFrame>
        <p:nvGraphicFramePr>
          <p:cNvPr id="38484" name="Group 596"/>
          <p:cNvGraphicFramePr>
            <a:graphicFrameLocks noGrp="1"/>
          </p:cNvGraphicFramePr>
          <p:nvPr>
            <p:ph idx="1"/>
          </p:nvPr>
        </p:nvGraphicFramePr>
        <p:xfrm>
          <a:off x="0" y="857232"/>
          <a:ext cx="9144000" cy="5283213"/>
        </p:xfrm>
        <a:graphic>
          <a:graphicData uri="http://schemas.openxmlformats.org/drawingml/2006/table">
            <a:tbl>
              <a:tblPr/>
              <a:tblGrid>
                <a:gridCol w="2133600"/>
                <a:gridCol w="795326"/>
                <a:gridCol w="714380"/>
                <a:gridCol w="1143008"/>
                <a:gridCol w="1285884"/>
                <a:gridCol w="928694"/>
                <a:gridCol w="928694"/>
                <a:gridCol w="1214414"/>
              </a:tblGrid>
              <a:tr h="490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Район</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2015</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2016</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Різниця</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Місто</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2015</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2016</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Різниця</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47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Сахновщинський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38</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13</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-25</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Люботин</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14</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5</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Близнюківський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13</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-11</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cs typeface="Arial" charset="0"/>
                        </a:rPr>
                        <a:t>Чугуїв</a:t>
                      </a: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14</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-5</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Зачепилівський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Коломацький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0</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Красноградський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0</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Балаклійський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23</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18</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-5</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Вовчанський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20</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16</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-4</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Барвінківський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8</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6</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В.Бурлуцький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Чугуївський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19</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17</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-2</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cs typeface="Arial" charset="0"/>
                        </a:rPr>
                        <a:t>Первомайський</a:t>
                      </a: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6</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dirty="0" smtClean="0">
                          <a:ln>
                            <a:noFill/>
                          </a:ln>
                          <a:solidFill>
                            <a:schemeClr val="tx1"/>
                          </a:solidFill>
                          <a:effectLst/>
                          <a:latin typeface="Times New Roman" pitchFamily="18" charset="0"/>
                          <a:cs typeface="Arial" charset="0"/>
                        </a:rPr>
                        <a:t>5</a:t>
                      </a:r>
                      <a:endParaRPr kumimoji="0" lang="ru-RU"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uk-UA" sz="2000" b="1" i="0" u="none" strike="noStrike" cap="none" normalizeH="0" baseline="0" smtClean="0">
                          <a:ln>
                            <a:noFill/>
                          </a:ln>
                          <a:solidFill>
                            <a:schemeClr val="tx1"/>
                          </a:solidFill>
                          <a:effectLst/>
                          <a:latin typeface="Times New Roman" pitchFamily="18" charset="0"/>
                          <a:cs typeface="Arial" charset="0"/>
                        </a:rPr>
                        <a:t>-1</a:t>
                      </a:r>
                      <a:endParaRPr kumimoji="0" lang="ru-RU" sz="2000" b="1"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1.1|2.4"/>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1355</TotalTime>
  <Words>1932</Words>
  <Application>Microsoft Office PowerPoint</Application>
  <PresentationFormat>Экран (4:3)</PresentationFormat>
  <Paragraphs>320</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Слайд 1</vt:lpstr>
      <vt:lpstr>Нормативно-правові акти</vt:lpstr>
      <vt:lpstr>Накази Департаменту науки і освіти Харківської обласної державної адміністрації щодо роботи зі зверненнями громадян у 2016 році</vt:lpstr>
      <vt:lpstr>Кількість звернень, що надійшли до Департаменту науки і освіти Харківської ОДА у 2016 році, у порівнянні з попередніми роками</vt:lpstr>
      <vt:lpstr>Види звернень, відповідно до постанови Кабінету Міністрів України від 24.09.2008 № 858 «Про затвердження Класифікатора звернень громадян»</vt:lpstr>
      <vt:lpstr>Результати розгляду звернень у 2016 році</vt:lpstr>
      <vt:lpstr>Тематика звернення</vt:lpstr>
      <vt:lpstr>Збільшення кількості звернень</vt:lpstr>
      <vt:lpstr>Зменшення кількості звернень</vt:lpstr>
      <vt:lpstr>Першочерговий розгляд звернень</vt:lpstr>
      <vt:lpstr>Особистий прийом громадян</vt:lpstr>
      <vt:lpstr>Інформація про тих, хто покладає основну відповідальність за подолання корупції на простих громадян, за характеристиками</vt:lpstr>
      <vt:lpstr>СПРИЙНЯТТЯ КОРУПЦІЇ ЗА СЕКТОРАМИ</vt:lpstr>
      <vt:lpstr>Кроки, які необхідно зробити, щоб подолати корупцію в системі освіти (за думкою опитаних)</vt:lpstr>
      <vt:lpstr>Поширеність корупційних практик у закладах освіти</vt:lpstr>
      <vt:lpstr>Фактори, що сприяють виникненню корупції</vt:lpstr>
      <vt:lpstr>Кількісні показники правоохоронних органів у сфері протидії корупції</vt:lpstr>
      <vt:lpstr>Класифікація адміністративних корупційних правопорушень</vt:lpstr>
      <vt:lpstr>Кількісні показники правоохоронних органів у сфері протидії корупції</vt:lpstr>
      <vt:lpstr>Класифікація кримінальних корупційних злочинів</vt:lpstr>
      <vt:lpstr>Основні заходи проведені Департаментом науки і освіти щодо запобігання проявам корупції у 2016 році</vt:lpstr>
      <vt:lpstr>Заходи з питань протидії корупції, проведені у ВНЗ</vt:lpstr>
      <vt:lpstr>Заходи, проведені у професійно-технічних навчальних закладах</vt:lpstr>
      <vt:lpstr>Заходи з питань запобігання і протидії корупції, проведені у загальноосвітніх та позашкільних навчальних закладах</vt:lpstr>
      <vt:lpstr>Основні завдання Департаменту науки і освіти у сфері запобігання проявам корупції протягом 2017 року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Комунальний заклад “Харківський санаторний навчально-виховний комплекс № 13” Харківської обласної ради </dc:title>
  <dc:creator>Пользователь</dc:creator>
  <cp:lastModifiedBy>user</cp:lastModifiedBy>
  <cp:revision>154</cp:revision>
  <dcterms:created xsi:type="dcterms:W3CDTF">2014-08-25T11:10:34Z</dcterms:created>
  <dcterms:modified xsi:type="dcterms:W3CDTF">2017-03-28T20:50:04Z</dcterms:modified>
</cp:coreProperties>
</file>