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7" r:id="rId7"/>
    <p:sldId id="268" r:id="rId8"/>
    <p:sldId id="269" r:id="rId9"/>
    <p:sldId id="270" r:id="rId10"/>
    <p:sldId id="271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6396" autoAdjust="0"/>
  </p:normalViewPr>
  <p:slideViewPr>
    <p:cSldViewPr>
      <p:cViewPr varScale="1">
        <p:scale>
          <a:sx n="76" d="100"/>
          <a:sy n="76" d="100"/>
        </p:scale>
        <p:origin x="126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Наукові гуртки, секції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Навчальні заклади Харківської області (2970 вихованців)</c:v>
                </c:pt>
                <c:pt idx="1">
                  <c:v>КЗ ХЦДЕД "Будинок учителя" (1524 вихованці)</c:v>
                </c:pt>
                <c:pt idx="2">
                  <c:v>КЗ "ХОСЮТ" (212 вихованців)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148</c:v>
                </c:pt>
                <c:pt idx="1">
                  <c:v>43</c:v>
                </c:pt>
                <c:pt idx="2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Лист1!$A$2:$A$5</c:f>
              <c:strCache>
                <c:ptCount val="3"/>
                <c:pt idx="0">
                  <c:v>Навчальні заклади Харківської області (2970 вихованців)</c:v>
                </c:pt>
                <c:pt idx="1">
                  <c:v>КЗ ХЦДЕД "Будинок учителя" (1524 вихованці)</c:v>
                </c:pt>
                <c:pt idx="2">
                  <c:v>КЗ "ХОСЮТ" (212 вихованців)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1.6295165207152844E-2"/>
          <c:y val="0.77135357976097907"/>
          <c:w val="0.97208256678195615"/>
          <c:h val="0.213529052327519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18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40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77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23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65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743653DA-8BF4-4869-96FE-9BCF43372D46}" type="datetime8">
              <a:rPr lang="en-US" smtClean="0"/>
              <a:pPr algn="ctr"/>
              <a:t>4/20/2017 4:00 PM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4/20/2017 4:00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4/20/2017 4:00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8">
              <a:rPr lang="en-US" smtClean="0"/>
              <a:pPr/>
              <a:t>4/20/2017 4:00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8">
              <a:rPr lang="en-US" smtClean="0"/>
              <a:pPr/>
              <a:t>4/20/2017 4:00 PM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5F1E3E-4B2F-4895-B65E-28B2E64F39F6}" type="datetime8">
              <a:rPr lang="en-US" smtClean="0"/>
              <a:pPr/>
              <a:t>4/20/2017 4:00 PM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085435-8225-4333-BFFA-0096413F0D76}" type="datetime8">
              <a:rPr lang="en-US" smtClean="0"/>
              <a:pPr/>
              <a:t>4/20/2017 4:00 PM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en-US" smtClean="0"/>
              <a:pPr/>
              <a:t>4/20/2017 4:00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8">
              <a:rPr lang="en-US" smtClean="0"/>
              <a:pPr/>
              <a:t>4/20/2017 4:00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8">
              <a:rPr lang="en-US" smtClean="0"/>
              <a:pPr/>
              <a:t>4/20/2017 4:00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1E20EC5-AC53-4169-941E-EDF10CD23748}" type="datetime8">
              <a:rPr lang="en-US" smtClean="0"/>
              <a:pPr/>
              <a:t>4/20/2017 4:00 PM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4/20/2017 4:00 PM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395536" y="1268760"/>
            <a:ext cx="8443664" cy="25202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i="1" kern="1200" cap="all" baseline="0" noProof="0" dirty="0" smtClean="0">
                <a:solidFill>
                  <a:schemeClr val="tx1"/>
                </a:solidFill>
              </a:rPr>
              <a:t>Роль</a:t>
            </a:r>
            <a:r>
              <a:rPr lang="ru-RU" sz="4400" b="1" i="1" kern="1200" cap="all" noProof="0" dirty="0" smtClean="0">
                <a:solidFill>
                  <a:schemeClr val="tx1"/>
                </a:solidFill>
              </a:rPr>
              <a:t> </a:t>
            </a:r>
            <a:r>
              <a:rPr lang="ru-RU" sz="4400" b="1" i="1" kern="1200" cap="all" noProof="0" dirty="0" err="1" smtClean="0">
                <a:solidFill>
                  <a:schemeClr val="tx1"/>
                </a:solidFill>
              </a:rPr>
              <a:t>ман</a:t>
            </a:r>
            <a:r>
              <a:rPr lang="ru-RU" sz="4400" b="1" i="1" kern="1200" cap="all" noProof="0" dirty="0" smtClean="0">
                <a:solidFill>
                  <a:schemeClr val="tx1"/>
                </a:solidFill>
              </a:rPr>
              <a:t> у </a:t>
            </a:r>
            <a:r>
              <a:rPr lang="ru-RU" sz="4400" b="1" i="1" kern="1200" cap="all" noProof="0" dirty="0" err="1" smtClean="0">
                <a:solidFill>
                  <a:schemeClr val="tx1"/>
                </a:solidFill>
              </a:rPr>
              <a:t>виборі</a:t>
            </a:r>
            <a:r>
              <a:rPr lang="ru-RU" sz="4400" b="1" i="1" kern="1200" cap="all" noProof="0" dirty="0" smtClean="0">
                <a:solidFill>
                  <a:schemeClr val="tx1"/>
                </a:solidFill>
              </a:rPr>
              <a:t> </a:t>
            </a:r>
            <a:br>
              <a:rPr lang="ru-RU" sz="4400" b="1" i="1" kern="1200" cap="all" noProof="0" dirty="0" smtClean="0">
                <a:solidFill>
                  <a:schemeClr val="tx1"/>
                </a:solidFill>
              </a:rPr>
            </a:br>
            <a:r>
              <a:rPr lang="ru-RU" sz="4400" b="1" i="1" kern="1200" cap="all" noProof="0" dirty="0" err="1" smtClean="0">
                <a:solidFill>
                  <a:schemeClr val="tx1"/>
                </a:solidFill>
              </a:rPr>
              <a:t>юними</a:t>
            </a:r>
            <a:r>
              <a:rPr lang="ru-RU" sz="4400" b="1" i="1" kern="1200" cap="all" noProof="0" dirty="0" smtClean="0">
                <a:solidFill>
                  <a:schemeClr val="tx1"/>
                </a:solidFill>
              </a:rPr>
              <a:t> </a:t>
            </a:r>
            <a:r>
              <a:rPr lang="ru-RU" sz="4400" b="1" i="1" kern="1200" cap="all" noProof="0" dirty="0" err="1" smtClean="0">
                <a:solidFill>
                  <a:schemeClr val="tx1"/>
                </a:solidFill>
              </a:rPr>
              <a:t>дослідниками</a:t>
            </a:r>
            <a:r>
              <a:rPr lang="ru-RU" sz="4400" b="1" i="1" kern="1200" cap="all" noProof="0" dirty="0" smtClean="0">
                <a:solidFill>
                  <a:schemeClr val="tx1"/>
                </a:solidFill>
              </a:rPr>
              <a:t> </a:t>
            </a:r>
            <a:r>
              <a:rPr lang="ru-RU" sz="4400" b="1" i="1" kern="1200" cap="all" noProof="0" dirty="0" err="1" smtClean="0">
                <a:solidFill>
                  <a:schemeClr val="tx1"/>
                </a:solidFill>
              </a:rPr>
              <a:t>майбутньої</a:t>
            </a:r>
            <a:r>
              <a:rPr lang="ru-RU" sz="4400" b="1" i="1" kern="1200" cap="all" noProof="0" dirty="0" smtClean="0">
                <a:solidFill>
                  <a:schemeClr val="tx1"/>
                </a:solidFill>
              </a:rPr>
              <a:t> </a:t>
            </a:r>
            <a:r>
              <a:rPr lang="ru-RU" sz="4400" b="1" i="1" kern="1200" cap="all" noProof="0" dirty="0" err="1" smtClean="0">
                <a:solidFill>
                  <a:schemeClr val="tx1"/>
                </a:solidFill>
              </a:rPr>
              <a:t>професійної</a:t>
            </a:r>
            <a:r>
              <a:rPr lang="ru-RU" sz="4400" b="1" i="1" kern="1200" cap="all" noProof="0" dirty="0" smtClean="0">
                <a:solidFill>
                  <a:schemeClr val="tx1"/>
                </a:solidFill>
              </a:rPr>
              <a:t> </a:t>
            </a:r>
            <a:r>
              <a:rPr lang="ru-RU" sz="4400" b="1" i="1" kern="1200" cap="all" noProof="0" dirty="0" err="1" smtClean="0">
                <a:solidFill>
                  <a:schemeClr val="tx1"/>
                </a:solidFill>
              </a:rPr>
              <a:t>діяльності</a:t>
            </a:r>
            <a:endParaRPr lang="ru-RU" b="1" i="1" noProof="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2339752" y="4509120"/>
            <a:ext cx="6728048" cy="1368153"/>
          </a:xfrm>
        </p:spPr>
        <p:txBody>
          <a:bodyPr>
            <a:normAutofit fontScale="85000" lnSpcReduction="20000"/>
          </a:bodyPr>
          <a:lstStyle/>
          <a:p>
            <a:pPr lvl="0" algn="r">
              <a:lnSpc>
                <a:spcPct val="90000"/>
              </a:lnSpc>
              <a:spcBef>
                <a:spcPts val="0"/>
              </a:spcBef>
              <a:buClr>
                <a:prstClr val="white"/>
              </a:buClr>
              <a:buSzTx/>
            </a:pPr>
            <a:endParaRPr lang="ru-RU" sz="2000" b="1" i="1" cap="all" dirty="0" smtClean="0">
              <a:solidFill>
                <a:srgbClr val="FFEDB9"/>
              </a:solidFill>
              <a:latin typeface="Constantia"/>
            </a:endParaRPr>
          </a:p>
          <a:p>
            <a:pPr lvl="0" algn="r">
              <a:lnSpc>
                <a:spcPct val="90000"/>
              </a:lnSpc>
              <a:spcBef>
                <a:spcPts val="0"/>
              </a:spcBef>
              <a:buClr>
                <a:prstClr val="white"/>
              </a:buClr>
              <a:buSzTx/>
            </a:pPr>
            <a:r>
              <a:rPr lang="ru-RU" sz="2400" b="1" i="1" cap="all" dirty="0" err="1" smtClean="0">
                <a:solidFill>
                  <a:schemeClr val="tx1"/>
                </a:solidFill>
                <a:latin typeface="Constantia"/>
              </a:rPr>
              <a:t>Єрмоленко</a:t>
            </a:r>
            <a:r>
              <a:rPr lang="ru-RU" sz="2400" b="1" i="1" cap="all" dirty="0" smtClean="0">
                <a:solidFill>
                  <a:schemeClr val="tx1"/>
                </a:solidFill>
                <a:latin typeface="Constantia"/>
              </a:rPr>
              <a:t> </a:t>
            </a:r>
            <a:r>
              <a:rPr lang="ru-RU" sz="2400" b="1" i="1" cap="all" dirty="0">
                <a:solidFill>
                  <a:schemeClr val="tx1"/>
                </a:solidFill>
                <a:latin typeface="Constantia"/>
              </a:rPr>
              <a:t>Наталя ЮРІЇВНА, </a:t>
            </a:r>
          </a:p>
          <a:p>
            <a:pPr lvl="0" algn="r">
              <a:lnSpc>
                <a:spcPct val="90000"/>
              </a:lnSpc>
              <a:spcBef>
                <a:spcPts val="0"/>
              </a:spcBef>
              <a:buClr>
                <a:prstClr val="white"/>
              </a:buClr>
              <a:buSzTx/>
            </a:pPr>
            <a:endParaRPr lang="ru-RU" sz="1500" b="1" i="1" cap="all" dirty="0">
              <a:solidFill>
                <a:schemeClr val="tx1"/>
              </a:solidFill>
              <a:latin typeface="Constantia"/>
            </a:endParaRPr>
          </a:p>
          <a:p>
            <a:pPr lvl="0" algn="r">
              <a:lnSpc>
                <a:spcPct val="120000"/>
              </a:lnSpc>
              <a:spcBef>
                <a:spcPts val="0"/>
              </a:spcBef>
              <a:buClr>
                <a:prstClr val="white"/>
              </a:buClr>
              <a:buSzTx/>
            </a:pPr>
            <a:r>
              <a:rPr lang="ru-RU" sz="1800" b="1" i="1" cap="all" dirty="0" err="1">
                <a:solidFill>
                  <a:schemeClr val="tx1"/>
                </a:solidFill>
                <a:latin typeface="Constantia"/>
              </a:rPr>
              <a:t>Завідувач</a:t>
            </a:r>
            <a:r>
              <a:rPr lang="ru-RU" sz="1800" b="1" i="1" cap="all" dirty="0">
                <a:solidFill>
                  <a:schemeClr val="tx1"/>
                </a:solidFill>
                <a:latin typeface="Constantia"/>
              </a:rPr>
              <a:t> </a:t>
            </a:r>
            <a:r>
              <a:rPr lang="ru-RU" sz="1800" b="1" i="1" cap="all" dirty="0" err="1">
                <a:solidFill>
                  <a:schemeClr val="tx1"/>
                </a:solidFill>
                <a:latin typeface="Constantia"/>
              </a:rPr>
              <a:t>відділу</a:t>
            </a:r>
            <a:r>
              <a:rPr lang="ru-RU" sz="1800" b="1" i="1" cap="all" dirty="0">
                <a:solidFill>
                  <a:schemeClr val="tx1"/>
                </a:solidFill>
                <a:latin typeface="Constantia"/>
              </a:rPr>
              <a:t> </a:t>
            </a:r>
            <a:r>
              <a:rPr lang="ru-RU" sz="1800" b="1" i="1" cap="all" dirty="0" err="1">
                <a:solidFill>
                  <a:schemeClr val="tx1"/>
                </a:solidFill>
                <a:latin typeface="Constantia"/>
              </a:rPr>
              <a:t>дослідницько</a:t>
            </a:r>
            <a:r>
              <a:rPr lang="ru-RU" sz="1800" b="1" i="1" cap="all" dirty="0">
                <a:solidFill>
                  <a:schemeClr val="tx1"/>
                </a:solidFill>
                <a:latin typeface="Constantia"/>
              </a:rPr>
              <a:t>-</a:t>
            </a:r>
          </a:p>
          <a:p>
            <a:pPr lvl="0" algn="r">
              <a:lnSpc>
                <a:spcPct val="120000"/>
              </a:lnSpc>
              <a:spcBef>
                <a:spcPts val="0"/>
              </a:spcBef>
              <a:buClr>
                <a:prstClr val="white"/>
              </a:buClr>
              <a:buSzTx/>
            </a:pPr>
            <a:r>
              <a:rPr lang="ru-RU" sz="1800" b="1" i="1" cap="all" dirty="0" err="1">
                <a:solidFill>
                  <a:schemeClr val="tx1"/>
                </a:solidFill>
                <a:latin typeface="Constantia"/>
              </a:rPr>
              <a:t>експериментальної</a:t>
            </a:r>
            <a:r>
              <a:rPr lang="ru-RU" sz="1800" b="1" i="1" cap="all" dirty="0">
                <a:solidFill>
                  <a:schemeClr val="tx1"/>
                </a:solidFill>
                <a:latin typeface="Constantia"/>
              </a:rPr>
              <a:t> </a:t>
            </a:r>
            <a:r>
              <a:rPr lang="ru-RU" sz="1800" b="1" i="1" cap="all" dirty="0" err="1">
                <a:solidFill>
                  <a:schemeClr val="tx1"/>
                </a:solidFill>
                <a:latin typeface="Constantia"/>
              </a:rPr>
              <a:t>діяльності</a:t>
            </a:r>
            <a:r>
              <a:rPr lang="ru-RU" sz="1800" b="1" i="1" cap="all" dirty="0">
                <a:solidFill>
                  <a:schemeClr val="tx1"/>
                </a:solidFill>
                <a:latin typeface="Constantia"/>
              </a:rPr>
              <a:t> </a:t>
            </a:r>
          </a:p>
          <a:p>
            <a:pPr lvl="0" algn="r">
              <a:lnSpc>
                <a:spcPct val="120000"/>
              </a:lnSpc>
              <a:spcBef>
                <a:spcPts val="0"/>
              </a:spcBef>
              <a:buClr>
                <a:prstClr val="white"/>
              </a:buClr>
              <a:buSzTx/>
            </a:pPr>
            <a:r>
              <a:rPr lang="ru-RU" sz="1800" b="1" i="1" cap="all" dirty="0" err="1">
                <a:solidFill>
                  <a:schemeClr val="tx1"/>
                </a:solidFill>
                <a:latin typeface="Constantia"/>
              </a:rPr>
              <a:t>кз</a:t>
            </a:r>
            <a:r>
              <a:rPr lang="ru-RU" sz="1800" b="1" i="1" cap="all" dirty="0">
                <a:solidFill>
                  <a:schemeClr val="tx1"/>
                </a:solidFill>
                <a:latin typeface="Constantia"/>
              </a:rPr>
              <a:t> </a:t>
            </a:r>
            <a:r>
              <a:rPr lang="ru-RU" sz="1800" b="1" i="1" cap="all" dirty="0" err="1">
                <a:solidFill>
                  <a:schemeClr val="tx1"/>
                </a:solidFill>
                <a:latin typeface="Constantia"/>
              </a:rPr>
              <a:t>хцдед</a:t>
            </a:r>
            <a:r>
              <a:rPr lang="ru-RU" sz="1800" b="1" i="1" cap="all" dirty="0">
                <a:solidFill>
                  <a:schemeClr val="tx1"/>
                </a:solidFill>
                <a:latin typeface="Constantia"/>
              </a:rPr>
              <a:t> «</a:t>
            </a:r>
            <a:r>
              <a:rPr lang="ru-RU" sz="1800" b="1" i="1" cap="all" dirty="0" err="1">
                <a:solidFill>
                  <a:schemeClr val="tx1"/>
                </a:solidFill>
                <a:latin typeface="Constantia"/>
              </a:rPr>
              <a:t>будинок</a:t>
            </a:r>
            <a:r>
              <a:rPr lang="ru-RU" sz="1800" b="1" i="1" cap="all" dirty="0">
                <a:solidFill>
                  <a:schemeClr val="tx1"/>
                </a:solidFill>
                <a:latin typeface="Constantia"/>
              </a:rPr>
              <a:t> учителя»</a:t>
            </a:r>
          </a:p>
          <a:p>
            <a:pPr lvl="0" algn="r">
              <a:spcBef>
                <a:spcPts val="0"/>
              </a:spcBef>
              <a:buClr>
                <a:prstClr val="white"/>
              </a:buClr>
              <a:buSzTx/>
            </a:pPr>
            <a:endParaRPr lang="ru-RU" sz="2000" b="1" i="1" cap="all" dirty="0">
              <a:solidFill>
                <a:srgbClr val="FFEDB9"/>
              </a:solidFill>
              <a:latin typeface="Constant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548680"/>
            <a:ext cx="8153400" cy="67052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 smtClean="0"/>
              <a:t>ПРІОРИТЕТНІ ЗАВДАННЯ МАН: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700808"/>
            <a:ext cx="8568952" cy="4824536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10000"/>
              </a:lnSpc>
              <a:spcAft>
                <a:spcPts val="800"/>
              </a:spcAft>
              <a:tabLst>
                <a:tab pos="450215" algn="l"/>
              </a:tabLst>
            </a:pPr>
            <a:r>
              <a:rPr lang="uk-UA" sz="3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розвиток </a:t>
            </a:r>
            <a:r>
              <a:rPr lang="uk-UA" sz="3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пропедевтичного напряму; </a:t>
            </a:r>
            <a:endParaRPr lang="ru-RU" sz="3400" b="1" dirty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lnSpc>
                <a:spcPct val="110000"/>
              </a:lnSpc>
              <a:spcAft>
                <a:spcPts val="800"/>
              </a:spcAft>
              <a:tabLst>
                <a:tab pos="450215" algn="l"/>
              </a:tabLst>
            </a:pPr>
            <a:r>
              <a:rPr lang="uk-UA" sz="3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сприяння </a:t>
            </a:r>
            <a:r>
              <a:rPr lang="uk-UA" sz="3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соціалізації, самореалізації, професійному самовизначенню вихованців МАН;</a:t>
            </a:r>
            <a:endParaRPr lang="ru-RU" sz="3400" b="1" dirty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lnSpc>
                <a:spcPct val="110000"/>
              </a:lnSpc>
              <a:spcAft>
                <a:spcPts val="800"/>
              </a:spcAft>
              <a:tabLst>
                <a:tab pos="450215" algn="l"/>
              </a:tabLst>
            </a:pPr>
            <a:r>
              <a:rPr lang="uk-UA" sz="3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популяризація </a:t>
            </a:r>
            <a:r>
              <a:rPr lang="uk-UA" sz="3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науки через залучення учнівської молоді до масових заходів дослідницько-експериментального напряму; </a:t>
            </a:r>
            <a:endParaRPr lang="ru-RU" sz="3400" b="1" dirty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lnSpc>
                <a:spcPct val="110000"/>
              </a:lnSpc>
              <a:spcAft>
                <a:spcPts val="800"/>
              </a:spcAft>
              <a:tabLst>
                <a:tab pos="450215" algn="l"/>
              </a:tabLst>
            </a:pPr>
            <a:r>
              <a:rPr lang="uk-UA" sz="3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забезпечення </a:t>
            </a:r>
            <a:r>
              <a:rPr lang="uk-UA" sz="3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організаційної та методичної допомоги педагогам позашкільних, загальноосвітніх, професійно-технічних, вищих навчальних закладів І-ІІ рівнів акредитації щодо запровадження новітніх освітніх технологій, орієнтованих на науково-дослідницьку діяльність </a:t>
            </a:r>
            <a:r>
              <a:rPr lang="uk-UA" sz="3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учнів</a:t>
            </a:r>
            <a:endParaRPr lang="ru-RU" sz="3400" b="1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3941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12648" y="548680"/>
            <a:ext cx="8153400" cy="67052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 smtClean="0"/>
              <a:t>ГОЛОВНІ ЗАВДАННЯ МАН:</a:t>
            </a:r>
            <a:endParaRPr lang="ru-RU" sz="4000" b="1" noProof="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95536" y="1600200"/>
            <a:ext cx="8370512" cy="506916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uk-UA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п</a:t>
            </a:r>
            <a:r>
              <a:rPr lang="uk-UA" sz="3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. 1.2</a:t>
            </a:r>
            <a:r>
              <a:rPr lang="uk-UA" sz="3400" b="1" i="1" dirty="0">
                <a:solidFill>
                  <a:srgbClr val="C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uk-UA" sz="3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Положення </a:t>
            </a:r>
            <a:r>
              <a:rPr lang="uk-UA" sz="3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про малу академію наук учнівської </a:t>
            </a:r>
            <a:r>
              <a:rPr lang="uk-UA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молоді 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uk-UA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(наказ МОНУ від 09.02.2006 № 90): </a:t>
            </a:r>
            <a:endParaRPr lang="ru-RU" sz="3400" b="1" i="1" dirty="0">
              <a:solidFill>
                <a:srgbClr val="C00000"/>
              </a:solidFill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реалізація </a:t>
            </a:r>
            <a:r>
              <a:rPr lang="uk-UA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державної політики у сфері позашкільної освіти;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виявлення,  розвиток  і підтримка обдарованої молоді, стимулювання її творчого потенціалу, розвиток наукової та дослідницько-експериментальної діяльності 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вихованців;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створення умов для гармонійного розвитку особистості, 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організації </a:t>
            </a:r>
            <a:r>
              <a:rPr lang="uk-UA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її оздоровлення, дозвілля і відпочинку;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b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задоволення потреб учнівської молоді у професійному самовизначенні відповідно до їх інтересів і здібностей;</a:t>
            </a:r>
            <a:endParaRPr lang="ru-RU" b="1" u="sng" dirty="0">
              <a:solidFill>
                <a:schemeClr val="tx2">
                  <a:lumMod val="50000"/>
                </a:schemeClr>
              </a:solidFill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формування у 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вихованців національної </a:t>
            </a:r>
            <a:r>
              <a:rPr lang="uk-UA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самосвідомості, активної  громадянської  позиції,  мотивація здорового способу життя;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н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адання 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ЗНЗ методичної </a:t>
            </a:r>
            <a:r>
              <a:rPr lang="uk-UA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допомоги з питань роботи 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/>
            </a:r>
            <a:b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з </a:t>
            </a:r>
            <a:r>
              <a:rPr lang="uk-UA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обдарованою молоддю;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просвітницька діяльність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12648" y="548680"/>
            <a:ext cx="8153400" cy="6705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kern="1200" noProof="0" dirty="0" smtClean="0">
                <a:solidFill>
                  <a:schemeClr val="tx2"/>
                </a:solidFill>
              </a:rPr>
              <a:t>ПРОФЕСІЙНЕ САМОВИЗНАЧЕННЯ</a:t>
            </a:r>
            <a:endParaRPr lang="ru-RU" sz="4000" b="1" noProof="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612648" y="1988840"/>
            <a:ext cx="8153400" cy="4107160"/>
          </a:xfrm>
        </p:spPr>
        <p:txBody>
          <a:bodyPr>
            <a:normAutofit/>
          </a:bodyPr>
          <a:lstStyle/>
          <a:p>
            <a:pPr marL="0" indent="0" algn="just" fontAlgn="base">
              <a:lnSpc>
                <a:spcPct val="110000"/>
              </a:lnSpc>
              <a:spcAft>
                <a:spcPts val="0"/>
              </a:spcAft>
              <a:buNone/>
            </a:pPr>
            <a:r>
              <a:rPr lang="uk-UA" sz="3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Професійне самовизначення</a:t>
            </a:r>
            <a:r>
              <a:rPr lang="uk-UA" sz="3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3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 процес </a:t>
            </a:r>
            <a:r>
              <a:rPr lang="uk-UA" sz="3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прийняття юним дослідником рішення щодо вибору майбутньої трудової діяльності. </a:t>
            </a:r>
            <a:endParaRPr lang="ru-RU" sz="3000" b="1" dirty="0">
              <a:solidFill>
                <a:schemeClr val="tx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fontAlgn="base">
              <a:lnSpc>
                <a:spcPct val="110000"/>
              </a:lnSpc>
              <a:spcAft>
                <a:spcPts val="0"/>
              </a:spcAft>
              <a:buNone/>
            </a:pPr>
            <a:r>
              <a:rPr lang="uk-UA" sz="3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000" b="1" dirty="0">
              <a:solidFill>
                <a:schemeClr val="tx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fontAlgn="base">
              <a:lnSpc>
                <a:spcPct val="110000"/>
              </a:lnSpc>
              <a:spcAft>
                <a:spcPts val="0"/>
              </a:spcAft>
              <a:buNone/>
            </a:pPr>
            <a:r>
              <a:rPr lang="uk-UA" sz="3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Професійне самовизначення розглядається як свідомий вибір професії</a:t>
            </a:r>
            <a:r>
              <a:rPr lang="uk-UA" sz="3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000" b="1" dirty="0">
              <a:solidFill>
                <a:schemeClr val="tx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12648" y="404664"/>
            <a:ext cx="8153400" cy="864096"/>
          </a:xfrm>
        </p:spPr>
        <p:txBody>
          <a:bodyPr>
            <a:noAutofit/>
          </a:bodyPr>
          <a:lstStyle/>
          <a:p>
            <a:pPr algn="ctr"/>
            <a:r>
              <a:rPr lang="ru-RU" sz="3200" b="1" kern="1200" noProof="0" dirty="0" smtClean="0">
                <a:solidFill>
                  <a:schemeClr val="tx2"/>
                </a:solidFill>
              </a:rPr>
              <a:t>ОСНОВНІ ФАКТОРИ ПРОФЕСІЙНОГО САМОВИЗНАЧЕННЯ:</a:t>
            </a:r>
            <a:endParaRPr lang="ru-RU" sz="3200" b="1" noProof="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612648" y="1844824"/>
            <a:ext cx="8279832" cy="4608512"/>
          </a:xfrm>
        </p:spPr>
        <p:txBody>
          <a:bodyPr>
            <a:normAutofit fontScale="92500" lnSpcReduction="10000"/>
          </a:bodyPr>
          <a:lstStyle/>
          <a:p>
            <a:pPr algn="just" fontAlgn="base">
              <a:lnSpc>
                <a:spcPct val="110000"/>
              </a:lnSpc>
              <a:spcAft>
                <a:spcPts val="0"/>
              </a:spcAft>
            </a:pP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позиція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родини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b="1" dirty="0">
              <a:solidFill>
                <a:schemeClr val="tx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10000"/>
              </a:lnSpc>
              <a:spcAft>
                <a:spcPts val="0"/>
              </a:spcAft>
            </a:pP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позиція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однолітків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b="1" dirty="0">
              <a:solidFill>
                <a:schemeClr val="tx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10000"/>
              </a:lnSpc>
              <a:spcAft>
                <a:spcPts val="0"/>
              </a:spcAft>
            </a:pP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позиція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шкільного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педагогічного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колективу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b="1" dirty="0">
              <a:solidFill>
                <a:schemeClr val="tx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10000"/>
              </a:lnSpc>
              <a:spcAft>
                <a:spcPts val="0"/>
              </a:spcAft>
            </a:pP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особисті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професійні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життєві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плани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b="1" dirty="0">
              <a:solidFill>
                <a:schemeClr val="tx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10000"/>
              </a:lnSpc>
              <a:spcAft>
                <a:spcPts val="0"/>
              </a:spcAft>
            </a:pP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здібності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прояви;</a:t>
            </a:r>
            <a:endParaRPr lang="ru-RU" sz="2400" b="1" dirty="0">
              <a:solidFill>
                <a:schemeClr val="tx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10000"/>
              </a:lnSpc>
              <a:spcAft>
                <a:spcPts val="0"/>
              </a:spcAft>
            </a:pP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орієнтація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суспільне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визнання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b="1" dirty="0">
              <a:solidFill>
                <a:schemeClr val="tx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10000"/>
              </a:lnSpc>
              <a:spcAft>
                <a:spcPts val="0"/>
              </a:spcAft>
            </a:pP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поінформованість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професійні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endParaRPr lang="ru-RU" sz="2400" b="1" dirty="0">
              <a:solidFill>
                <a:schemeClr val="tx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404664"/>
            <a:ext cx="8153400" cy="814536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/>
              <a:t>МЕРЕЖА ГУРТКІВ ДОСЛІДНИЦЬКО-ЕКСПЕРИМЕНТАЛЬНОГО НАПРЯМУ</a:t>
            </a:r>
            <a:endParaRPr lang="ru-RU" sz="3200" b="1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63607872"/>
              </p:ext>
            </p:extLst>
          </p:nvPr>
        </p:nvGraphicFramePr>
        <p:xfrm>
          <a:off x="539552" y="1556792"/>
          <a:ext cx="806489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0081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49624"/>
            <a:ext cx="8928992" cy="569576"/>
          </a:xfrm>
        </p:spPr>
        <p:txBody>
          <a:bodyPr>
            <a:noAutofit/>
          </a:bodyPr>
          <a:lstStyle/>
          <a:p>
            <a:pPr algn="ctr"/>
            <a:r>
              <a:rPr lang="uk-UA" sz="3300" b="1" dirty="0" smtClean="0"/>
              <a:t>ХАРКІВСЬКЕ ТЕРИТОРІАЛЬНЕ ВІДДІЛЕННЯ МАН</a:t>
            </a:r>
            <a:endParaRPr lang="ru-RU" sz="33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8928992" cy="499715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Структура: </a:t>
            </a:r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відділень</a:t>
            </a:r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66 </a:t>
            </a:r>
            <a:r>
              <a:rPr lang="ru-RU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секцій</a:t>
            </a:r>
            <a:r>
              <a:rPr lang="ru-RU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uk-UA" sz="500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r>
              <a:rPr lang="uk-UA" sz="2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Літературознавство, фольклористика </a:t>
            </a:r>
            <a:r>
              <a:rPr lang="uk-UA" sz="2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та мистецтвознавство (6 секцій);</a:t>
            </a:r>
          </a:p>
          <a:p>
            <a:pPr>
              <a:lnSpc>
                <a:spcPct val="90000"/>
              </a:lnSpc>
            </a:pPr>
            <a:r>
              <a:rPr lang="uk-UA" sz="2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мовознавство (7); </a:t>
            </a:r>
            <a:endParaRPr lang="ru-RU" sz="22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uk-UA" sz="2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філософія </a:t>
            </a:r>
            <a:r>
              <a:rPr lang="uk-UA" sz="2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 </a:t>
            </a:r>
            <a:r>
              <a:rPr lang="uk-UA" sz="2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суспільствознавство (6); </a:t>
            </a:r>
            <a:endParaRPr lang="ru-RU" sz="22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uk-UA" sz="2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історія (5); </a:t>
            </a:r>
            <a:endParaRPr lang="ru-RU" sz="22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uk-UA" sz="2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науки </a:t>
            </a:r>
            <a:r>
              <a:rPr lang="uk-UA" sz="2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 </a:t>
            </a:r>
            <a:r>
              <a:rPr lang="uk-UA" sz="2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Землю (4); </a:t>
            </a:r>
            <a:endParaRPr lang="ru-RU" sz="22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uk-UA" sz="2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технічні науки (7); </a:t>
            </a:r>
            <a:endParaRPr lang="ru-RU" sz="22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uk-UA" sz="2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комп’ютерні науки (6); </a:t>
            </a:r>
            <a:endParaRPr lang="ru-RU" sz="22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uk-UA" sz="2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математика (3); </a:t>
            </a:r>
            <a:endParaRPr lang="ru-RU" sz="22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uk-UA" sz="2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фізика </a:t>
            </a:r>
            <a:r>
              <a:rPr lang="uk-UA" sz="2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 </a:t>
            </a:r>
            <a:r>
              <a:rPr lang="uk-UA" sz="2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астрономія (4); </a:t>
            </a:r>
            <a:endParaRPr lang="ru-RU" sz="22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uk-UA" sz="2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економіка (5); </a:t>
            </a:r>
            <a:endParaRPr lang="ru-RU" sz="22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uk-UA" sz="2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хімія </a:t>
            </a:r>
            <a:r>
              <a:rPr lang="uk-UA" sz="2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 </a:t>
            </a:r>
            <a:r>
              <a:rPr lang="uk-UA" sz="2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біологія (7); </a:t>
            </a:r>
            <a:endParaRPr lang="ru-RU" sz="22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uk-UA" sz="2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екологія </a:t>
            </a:r>
            <a:r>
              <a:rPr lang="uk-UA" sz="2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 </a:t>
            </a:r>
            <a:r>
              <a:rPr lang="uk-UA" sz="2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аграрні науки (6)</a:t>
            </a:r>
            <a:r>
              <a:rPr lang="uk-UA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200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550776"/>
            <a:ext cx="3096000" cy="3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237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476672"/>
            <a:ext cx="8153400" cy="742528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/>
              <a:t>НАВЧАННЯ В ГУРТКАХ МАН</a:t>
            </a:r>
            <a:endParaRPr lang="ru-RU" sz="4000" b="1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749" y="4285380"/>
            <a:ext cx="3952511" cy="2380780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04" y="1423011"/>
            <a:ext cx="4224479" cy="2808000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125" y="1473927"/>
            <a:ext cx="4114944" cy="2736000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44" y="4302000"/>
            <a:ext cx="4273760" cy="236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94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620688"/>
            <a:ext cx="8153400" cy="59851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 smtClean="0"/>
              <a:t>ЗАХОДИ ПРОПЕДЕВТИЧНОГО НАПРЯМУ: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700808"/>
            <a:ext cx="8568952" cy="4824536"/>
          </a:xfrm>
        </p:spPr>
        <p:txBody>
          <a:bodyPr>
            <a:normAutofit fontScale="32500" lnSpcReduction="20000"/>
          </a:bodyPr>
          <a:lstStyle/>
          <a:p>
            <a:pPr algn="just" fontAlgn="base">
              <a:lnSpc>
                <a:spcPct val="120000"/>
              </a:lnSpc>
              <a:spcAft>
                <a:spcPts val="0"/>
              </a:spcAft>
            </a:pPr>
            <a:r>
              <a:rPr lang="uk-UA" sz="6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Всеукраїнські </a:t>
            </a:r>
            <a:r>
              <a:rPr lang="uk-UA" sz="6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інтерактивні конкурси «МАН-Юніор Дослідник» </a:t>
            </a:r>
            <a:r>
              <a:rPr lang="uk-UA" sz="68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(7-10 класи) </a:t>
            </a:r>
            <a:r>
              <a:rPr lang="uk-UA" sz="6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 «МАН-Юніор Ерудит» </a:t>
            </a:r>
            <a:r>
              <a:rPr lang="uk-UA" sz="68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(5-11 класи</a:t>
            </a:r>
            <a:r>
              <a:rPr lang="uk-UA" sz="6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); </a:t>
            </a:r>
            <a:endParaRPr lang="ru-RU" sz="6800" b="1" i="1" dirty="0">
              <a:solidFill>
                <a:schemeClr val="tx2">
                  <a:lumMod val="50000"/>
                </a:schemeClr>
              </a:solidFill>
            </a:endParaRPr>
          </a:p>
          <a:p>
            <a:pPr algn="just" fontAlgn="base">
              <a:lnSpc>
                <a:spcPct val="120000"/>
              </a:lnSpc>
              <a:spcAft>
                <a:spcPts val="0"/>
              </a:spcAft>
            </a:pPr>
            <a:r>
              <a:rPr lang="uk-UA" sz="6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Барабашовські</a:t>
            </a:r>
            <a:r>
              <a:rPr lang="uk-UA" sz="6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6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обласні наукові читання з </a:t>
            </a:r>
            <a:r>
              <a:rPr lang="uk-UA" sz="6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астрономії</a:t>
            </a:r>
            <a:r>
              <a:rPr lang="uk-UA" sz="6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6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6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6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(8-11 </a:t>
            </a:r>
            <a:r>
              <a:rPr lang="uk-UA" sz="68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класи); </a:t>
            </a:r>
            <a:endParaRPr lang="ru-RU" sz="6800" b="1" i="1" dirty="0">
              <a:solidFill>
                <a:schemeClr val="tx2">
                  <a:lumMod val="50000"/>
                </a:schemeClr>
              </a:solidFill>
            </a:endParaRPr>
          </a:p>
          <a:p>
            <a:pPr algn="just" fontAlgn="base">
              <a:lnSpc>
                <a:spcPct val="120000"/>
              </a:lnSpc>
              <a:spcAft>
                <a:spcPts val="0"/>
              </a:spcAft>
            </a:pPr>
            <a:r>
              <a:rPr lang="uk-UA" sz="6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Обласна </a:t>
            </a:r>
            <a:r>
              <a:rPr lang="uk-UA" sz="6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науково-практична конференція ХТВ МАНУ </a:t>
            </a:r>
            <a:r>
              <a:rPr lang="uk-UA" sz="6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6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6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sz="68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6-11 класи);</a:t>
            </a:r>
            <a:endParaRPr lang="ru-RU" sz="6800" b="1" i="1" dirty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uk-UA" sz="6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І </a:t>
            </a:r>
            <a:r>
              <a:rPr lang="uk-UA" sz="6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(обласний) етап Всеукраїнського конкурсу дослідницьких робіт для учнів 6-8 класів</a:t>
            </a:r>
            <a:r>
              <a:rPr lang="uk-UA" sz="6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endParaRPr lang="ru-RU" sz="6800" b="1" dirty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uk-UA" sz="6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 </a:t>
            </a:r>
            <a:r>
              <a:rPr lang="uk-UA" sz="6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(обласний) етап Всеукраїнської науково-технічної виставки-конкурсу молодіжних інноваційних проектів «Майбутнє України» </a:t>
            </a:r>
            <a:r>
              <a:rPr lang="uk-UA" sz="6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(7-11 класи); </a:t>
            </a:r>
            <a:endParaRPr lang="ru-RU" sz="68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uk-UA" sz="6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Обласні літні профільні школи </a:t>
            </a:r>
            <a:r>
              <a:rPr lang="uk-UA" sz="6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ХТВ МАНУ </a:t>
            </a:r>
            <a:r>
              <a:rPr lang="uk-UA" sz="6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(7-11 класи).</a:t>
            </a:r>
            <a:endParaRPr lang="ru-RU" sz="68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5163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404664"/>
            <a:ext cx="8153400" cy="814536"/>
          </a:xfrm>
        </p:spPr>
        <p:txBody>
          <a:bodyPr>
            <a:noAutofit/>
          </a:bodyPr>
          <a:lstStyle/>
          <a:p>
            <a:pPr algn="ctr"/>
            <a:r>
              <a:rPr lang="uk-UA" sz="3400" b="1" dirty="0" smtClean="0"/>
              <a:t>Освітній проект </a:t>
            </a:r>
            <a:br>
              <a:rPr lang="uk-UA" sz="3400" b="1" dirty="0" smtClean="0"/>
            </a:br>
            <a:r>
              <a:rPr lang="uk-UA" sz="3400" b="1" dirty="0" smtClean="0"/>
              <a:t>«НАУКОВІ ОБРІЇ ХАРКІВЩИНИ»</a:t>
            </a:r>
            <a:endParaRPr lang="ru-RU" sz="34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568952" cy="4925144"/>
          </a:xfrm>
        </p:spPr>
        <p:txBody>
          <a:bodyPr>
            <a:normAutofit/>
          </a:bodyPr>
          <a:lstStyle/>
          <a:p>
            <a:pPr indent="0" algn="ctr">
              <a:lnSpc>
                <a:spcPct val="97000"/>
              </a:lnSpc>
              <a:spcAft>
                <a:spcPts val="0"/>
              </a:spcAft>
              <a:buNone/>
            </a:pPr>
            <a:r>
              <a:rPr lang="uk-UA" sz="2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Схвалено рішенням </a:t>
            </a:r>
            <a:r>
              <a:rPr lang="uk-UA" sz="2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колегії </a:t>
            </a:r>
            <a:r>
              <a:rPr lang="uk-UA" sz="2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Департаменту науки </a:t>
            </a:r>
            <a:r>
              <a:rPr lang="uk-UA" sz="2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 освіти</a:t>
            </a:r>
            <a:r>
              <a:rPr lang="ru-RU" sz="2600" b="1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Харківської </a:t>
            </a:r>
            <a:r>
              <a:rPr lang="uk-UA" sz="2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обласної державної </a:t>
            </a:r>
            <a:r>
              <a:rPr lang="uk-UA" sz="2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адміністрації</a:t>
            </a:r>
            <a:r>
              <a:rPr lang="ru-RU" sz="2600" b="1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29 </a:t>
            </a:r>
            <a:r>
              <a:rPr lang="uk-UA" sz="2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березня 2017 </a:t>
            </a:r>
            <a:r>
              <a:rPr lang="uk-UA" sz="2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року</a:t>
            </a:r>
          </a:p>
          <a:p>
            <a:pPr indent="0" algn="ctr">
              <a:lnSpc>
                <a:spcPct val="97000"/>
              </a:lnSpc>
              <a:spcAft>
                <a:spcPts val="0"/>
              </a:spcAft>
              <a:buNone/>
            </a:pPr>
            <a:endParaRPr lang="uk-UA" sz="8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rgbClr val="DD8047"/>
              </a:buClr>
            </a:pPr>
            <a:r>
              <a:rPr lang="uk-UA" sz="2800" b="1" u="sng" dirty="0">
                <a:solidFill>
                  <a:srgbClr val="A5644E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Термін реалізації заходів проекту: </a:t>
            </a:r>
            <a:r>
              <a:rPr lang="uk-UA" sz="2800" b="1" dirty="0">
                <a:solidFill>
                  <a:srgbClr val="A5644E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2017-2019 </a:t>
            </a:r>
            <a:r>
              <a:rPr lang="uk-UA" sz="2800" b="1" dirty="0" smtClean="0">
                <a:solidFill>
                  <a:srgbClr val="A5644E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рр. </a:t>
            </a:r>
          </a:p>
          <a:p>
            <a:pPr lvl="0" algn="just">
              <a:buClr>
                <a:srgbClr val="DD8047"/>
              </a:buClr>
            </a:pPr>
            <a:r>
              <a:rPr lang="uk-UA" sz="2800" b="1" u="sng" dirty="0" smtClean="0">
                <a:solidFill>
                  <a:srgbClr val="A5644E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Мета проекту: </a:t>
            </a:r>
            <a:r>
              <a:rPr lang="uk-UA" sz="2800" b="1" dirty="0" smtClean="0">
                <a:solidFill>
                  <a:srgbClr val="A5644E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створення </a:t>
            </a:r>
            <a:r>
              <a:rPr lang="uk-UA" sz="2800" b="1" dirty="0">
                <a:solidFill>
                  <a:srgbClr val="A5644E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системи роботи щодо формування наукового світогляду дітей дошкільного віку, учнівської та студентської молоді Харківської області як майбутніх фахівців у різних галузях виробництва</a:t>
            </a:r>
            <a:endParaRPr lang="ru-RU" sz="2800" b="1" dirty="0">
              <a:solidFill>
                <a:srgbClr val="A5644E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73313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793862A-3501-4C2B-9E57-A9A5B66CD8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учащегося</Template>
  <TotalTime>0</TotalTime>
  <Words>363</Words>
  <Application>Microsoft Office PowerPoint</Application>
  <PresentationFormat>Экран (4:3)</PresentationFormat>
  <Paragraphs>67</Paragraphs>
  <Slides>10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Calibri</vt:lpstr>
      <vt:lpstr>Constantia</vt:lpstr>
      <vt:lpstr>Courier New</vt:lpstr>
      <vt:lpstr>Times New Roman</vt:lpstr>
      <vt:lpstr>Tw Cen MT</vt:lpstr>
      <vt:lpstr>Wingdings</vt:lpstr>
      <vt:lpstr>Wingdings 2</vt:lpstr>
      <vt:lpstr>Обычная</vt:lpstr>
      <vt:lpstr>Роль ман у виборі  юними дослідниками майбутньої професійної діяльності</vt:lpstr>
      <vt:lpstr>ГОЛОВНІ ЗАВДАННЯ МАН:</vt:lpstr>
      <vt:lpstr>ПРОФЕСІЙНЕ САМОВИЗНАЧЕННЯ</vt:lpstr>
      <vt:lpstr>ОСНОВНІ ФАКТОРИ ПРОФЕСІЙНОГО САМОВИЗНАЧЕННЯ:</vt:lpstr>
      <vt:lpstr>МЕРЕЖА ГУРТКІВ ДОСЛІДНИЦЬКО-ЕКСПЕРИМЕНТАЛЬНОГО НАПРЯМУ</vt:lpstr>
      <vt:lpstr>ХАРКІВСЬКЕ ТЕРИТОРІАЛЬНЕ ВІДДІЛЕННЯ МАН</vt:lpstr>
      <vt:lpstr>НАВЧАННЯ В ГУРТКАХ МАН</vt:lpstr>
      <vt:lpstr>ЗАХОДИ ПРОПЕДЕВТИЧНОГО НАПРЯМУ:</vt:lpstr>
      <vt:lpstr>Освітній проект  «НАУКОВІ ОБРІЇ ХАРКІВЩИНИ»</vt:lpstr>
      <vt:lpstr>ПРІОРИТЕТНІ ЗАВДАННЯ МАН: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2016-12-06T11:01:44Z</dcterms:created>
  <dcterms:modified xsi:type="dcterms:W3CDTF">2017-04-20T13:06:37Z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TC101671259990</vt:lpwstr>
  </property>
</Properties>
</file>