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notesMasterIdLst>
    <p:notesMasterId r:id="rId12"/>
  </p:notesMasterIdLst>
  <p:sldIdLst>
    <p:sldId id="256" r:id="rId2"/>
    <p:sldId id="360" r:id="rId3"/>
    <p:sldId id="346" r:id="rId4"/>
    <p:sldId id="287" r:id="rId5"/>
    <p:sldId id="338" r:id="rId6"/>
    <p:sldId id="352" r:id="rId7"/>
    <p:sldId id="359" r:id="rId8"/>
    <p:sldId id="319" r:id="rId9"/>
    <p:sldId id="343" r:id="rId10"/>
    <p:sldId id="29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3CB4"/>
    <a:srgbClr val="A3C2FF"/>
    <a:srgbClr val="000099"/>
    <a:srgbClr val="CC9900"/>
    <a:srgbClr val="99CC00"/>
    <a:srgbClr val="669900"/>
    <a:srgbClr val="FFFF66"/>
    <a:srgbClr val="216B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35859-1E16-45E1-B0CE-48791D242FCA}" type="datetimeFigureOut">
              <a:rPr lang="uk-UA" smtClean="0"/>
              <a:pPr/>
              <a:t>20.08.2017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F72A4-FCCD-4FAC-B89F-E739607939B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7542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F72A4-FCCD-4FAC-B89F-E739607939B4}" type="slidenum">
              <a:rPr lang="uk-UA" smtClean="0"/>
              <a:pPr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00598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132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334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52684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2123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8267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6830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51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645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947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608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448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8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73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712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86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0889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AB9E-47E9-435E-BAFB-83E8C59BE650}" type="datetimeFigureOut">
              <a:rPr lang="ru-RU" smtClean="0"/>
              <a:pPr/>
              <a:t>20.08.2017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376559-3629-4F13-9B13-8A3BF403B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291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5820678" cy="1928826"/>
          </a:xfrm>
        </p:spPr>
        <p:txBody>
          <a:bodyPr>
            <a:noAutofit/>
          </a:bodyPr>
          <a:lstStyle/>
          <a:p>
            <a:r>
              <a:rPr lang="uk-UA" sz="2000" b="1" i="1" dirty="0" smtClean="0">
                <a:solidFill>
                  <a:srgbClr val="008000"/>
                </a:solidFill>
              </a:rPr>
              <a:t>Галіченко Наталія Миколаївна</a:t>
            </a:r>
            <a:r>
              <a:rPr lang="uk-UA" sz="2000" dirty="0" smtClean="0">
                <a:solidFill>
                  <a:srgbClr val="008000"/>
                </a:solidFill>
              </a:rPr>
              <a:t>, 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директор Мереф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uk-UA" sz="2000" dirty="0" smtClean="0">
                <a:solidFill>
                  <a:schemeClr val="tx1"/>
                </a:solidFill>
              </a:rPr>
              <a:t>янської  загальноосвітньої школи І-ІІІ  ступенів № 3 </a:t>
            </a:r>
          </a:p>
          <a:p>
            <a:r>
              <a:rPr lang="uk-UA" sz="2000" dirty="0" err="1" smtClean="0">
                <a:solidFill>
                  <a:schemeClr val="tx1"/>
                </a:solidFill>
              </a:rPr>
              <a:t>Мереф</a:t>
            </a:r>
            <a:r>
              <a:rPr lang="en-US" sz="2000" dirty="0" smtClean="0">
                <a:solidFill>
                  <a:schemeClr val="tx1"/>
                </a:solidFill>
              </a:rPr>
              <a:t>`</a:t>
            </a:r>
            <a:r>
              <a:rPr lang="uk-UA" sz="2000" dirty="0" err="1" smtClean="0">
                <a:solidFill>
                  <a:schemeClr val="tx1"/>
                </a:solidFill>
              </a:rPr>
              <a:t>янської</a:t>
            </a:r>
            <a:r>
              <a:rPr lang="uk-UA" sz="2000" dirty="0" smtClean="0">
                <a:solidFill>
                  <a:schemeClr val="tx1"/>
                </a:solidFill>
              </a:rPr>
              <a:t> міської ради</a:t>
            </a:r>
          </a:p>
          <a:p>
            <a:r>
              <a:rPr lang="uk-UA" sz="2000" dirty="0" smtClean="0">
                <a:solidFill>
                  <a:schemeClr val="tx1"/>
                </a:solidFill>
              </a:rPr>
              <a:t>Харківської області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6600451" cy="2262781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Створення ефективної  системи менеджменту загальноосвітнього навчального закладу в умовах формування об</a:t>
            </a:r>
            <a:r>
              <a:rPr lang="en-US" sz="2800" i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`</a:t>
            </a:r>
            <a:r>
              <a:rPr lang="ru-RU" sz="2800" i="1" dirty="0" err="1">
                <a:solidFill>
                  <a:srgbClr val="008000"/>
                </a:solidFill>
                <a:latin typeface="Corbel" panose="020B0503020204020204" pitchFamily="34" charset="0"/>
              </a:rPr>
              <a:t>є</a:t>
            </a:r>
            <a:r>
              <a:rPr lang="ru-RU" sz="2800" i="1" dirty="0" err="1" smtClean="0">
                <a:solidFill>
                  <a:srgbClr val="008000"/>
                </a:solidFill>
                <a:latin typeface="Corbel" panose="020B0503020204020204" pitchFamily="34" charset="0"/>
              </a:rPr>
              <a:t>днаних</a:t>
            </a:r>
            <a:r>
              <a:rPr lang="ru-RU" sz="2800" i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  </a:t>
            </a:r>
            <a:r>
              <a:rPr lang="ru-RU" sz="2800" i="1" dirty="0" err="1" smtClean="0">
                <a:solidFill>
                  <a:srgbClr val="008000"/>
                </a:solidFill>
                <a:latin typeface="Corbel" panose="020B0503020204020204" pitchFamily="34" charset="0"/>
              </a:rPr>
              <a:t>територіальних</a:t>
            </a:r>
            <a:r>
              <a:rPr lang="ru-RU" sz="2800" i="1" dirty="0" smtClean="0">
                <a:solidFill>
                  <a:srgbClr val="008000"/>
                </a:solidFill>
                <a:latin typeface="Corbel" panose="020B0503020204020204" pitchFamily="34" charset="0"/>
              </a:rPr>
              <a:t> громад</a:t>
            </a:r>
            <a:endParaRPr lang="uk-UA" sz="2800" i="1" dirty="0">
              <a:solidFill>
                <a:srgbClr val="008000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2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5663" y="3068960"/>
            <a:ext cx="6737742" cy="923330"/>
          </a:xfrm>
          <a:prstGeom prst="rect">
            <a:avLst/>
          </a:prstGeom>
          <a:noFill/>
          <a:scene3d>
            <a:camera prst="orthographicFront"/>
            <a:lightRig rig="morning" dir="t">
              <a:rot lat="0" lon="0" rev="1800000"/>
            </a:lightRig>
          </a:scene3d>
          <a:sp3d extrusionH="44450" contourW="12700">
            <a:bevelT prst="relaxedInset"/>
            <a:bevelB w="0" h="0"/>
            <a:extrusionClr>
              <a:schemeClr val="bg1"/>
            </a:extrusionClr>
            <a:contourClr>
              <a:schemeClr val="bg1"/>
            </a:contourClr>
          </a:sp3d>
        </p:spPr>
        <p:txBody>
          <a:bodyPr wrap="none" lIns="91440" tIns="45720" rIns="91440" bIns="45720">
            <a:spAutoFit/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</a:t>
            </a:r>
            <a:r>
              <a:rPr lang="ru-RU" sz="5400" b="1" cap="all" spc="0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за  </a:t>
            </a:r>
            <a:r>
              <a:rPr lang="ru-RU" sz="5400" b="1" cap="all" spc="0" dirty="0" err="1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увагу</a:t>
            </a:r>
            <a:r>
              <a:rPr lang="ru-RU" sz="5400" b="1" cap="all" spc="0" dirty="0" smtClean="0">
                <a:ln/>
                <a:solidFill>
                  <a:srgbClr val="008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5400" b="1" cap="all" spc="0" dirty="0">
              <a:ln/>
              <a:solidFill>
                <a:srgbClr val="008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691680" y="1628800"/>
            <a:ext cx="6591985" cy="3777622"/>
          </a:xfrm>
        </p:spPr>
        <p:txBody>
          <a:bodyPr>
            <a:noAutofit/>
          </a:bodyPr>
          <a:lstStyle/>
          <a:p>
            <a:r>
              <a:rPr lang="uk-UA" sz="2400" b="1" dirty="0"/>
              <a:t>SWOT-аналіз</a:t>
            </a:r>
            <a:r>
              <a:rPr lang="uk-UA" sz="2400" dirty="0"/>
              <a:t> - це процес встановлення </a:t>
            </a:r>
            <a:r>
              <a:rPr lang="uk-UA" sz="2400" dirty="0" err="1"/>
              <a:t>зв'язків</a:t>
            </a:r>
            <a:r>
              <a:rPr lang="uk-UA" sz="2400" dirty="0"/>
              <a:t> між найхарактернішими </a:t>
            </a:r>
            <a:r>
              <a:rPr lang="uk-UA" sz="2400" dirty="0" smtClean="0"/>
              <a:t>для закладу можливостями</a:t>
            </a:r>
            <a:r>
              <a:rPr lang="uk-UA" sz="2400" dirty="0"/>
              <a:t>, загрозами, сильними сторонами (перевагами), слабкостями, результати якого в подальшому можуть бути використані для формулювання і вибору </a:t>
            </a:r>
            <a:r>
              <a:rPr lang="uk-UA" sz="2400" dirty="0" smtClean="0"/>
              <a:t>стратегій закладу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31021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1603"/>
            <a:ext cx="8496944" cy="16347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СИЛЬНІ СТОРОНИ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1331640" y="1674768"/>
            <a:ext cx="6591985" cy="3777622"/>
          </a:xfrm>
        </p:spPr>
        <p:txBody>
          <a:bodyPr>
            <a:no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адання освітніх послуг за всіма формами навчання (денна , заочна, індивідуальна , екстернат)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підвищення кваліфікації педагогічних кадрів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кадрами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Комфортність шкільного середовища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учнів гарячим харчуванням за рахунок місцевого бюджету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необхідності підвозу учнів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 закладу не в пристосованому , а типовому приміщенні (наявність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дальні, спортивної та актової зали , майстерні та ін.)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нового сучасного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ютерного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класу 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СЛАБКІ СТОРОНИ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85784" y="1928802"/>
            <a:ext cx="7776864" cy="3700933"/>
          </a:xfrm>
        </p:spPr>
        <p:txBody>
          <a:bodyPr>
            <a:noAutofit/>
          </a:bodyPr>
          <a:lstStyle/>
          <a:p>
            <a:pPr lvl="3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Недостатнє матеріальне та технічне забезпечення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Відсутність фінансової можливості стимулювати та підтримувати діяльність творчих працівників та учнів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Нестабільна демографічна та економічна ситуація в країні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Відсутність дистанційного навчання та навчання он-лайн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Невисокі показники ЗНО серед учнів заочної та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екстернатної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форми навчання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Низька навчальна мотивація учнів заочної форми навчання та екстернату</a:t>
            </a:r>
          </a:p>
          <a:p>
            <a:pPr lvl="3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Велика кількість конкурентів на ринку освітніх послуг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( 8 загальноосвітніх закладів на території ОТГ)</a:t>
            </a:r>
          </a:p>
          <a:p>
            <a:pPr marL="1257300" lvl="3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257300" lvl="3" indent="0">
              <a:buNone/>
            </a:pP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217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01824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РИЗИКИ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контингенту учнів , мережі класів у зв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демографічною ситуацією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конкуренцією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 показників  на ЗНО у зв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язку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низькою навчальною мотивацією</a:t>
            </a:r>
          </a:p>
          <a:p>
            <a:pPr lvl="0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 штатних одиниць 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кількість дітей романського походження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Нестабільна демографічна та економічна ситуація в країні</a:t>
            </a:r>
          </a:p>
          <a:p>
            <a:pPr lvl="0">
              <a:buNone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lvl="0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773832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МОЖЛИВОСТІ</a:t>
            </a:r>
            <a:endParaRPr lang="ru-RU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72816"/>
            <a:ext cx="8229600" cy="432511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кваліфікаційного рівня педагогів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обирати форму навчання в залежності від потреб дитини, сім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Якісна підготовка до вступу у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ВНЗ 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 для розвитку всебічно розвиненої особистості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міні-проектах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рівня якості знань учнів</a:t>
            </a:r>
          </a:p>
          <a:p>
            <a:pPr lvl="0"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434" y="54868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rgbClr val="008000"/>
                </a:solidFill>
              </a:rPr>
              <a:t>Стратегічні цілі та пріоритетні завдання</a:t>
            </a:r>
            <a:endParaRPr lang="uk-UA" sz="3200" dirty="0">
              <a:solidFill>
                <a:srgbClr val="008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99592" y="1988840"/>
            <a:ext cx="7096041" cy="3777622"/>
          </a:xfrm>
        </p:spPr>
        <p:txBody>
          <a:bodyPr>
            <a:normAutofit fontScale="92500" lnSpcReduction="1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1.Збереження мережі класів та контингенту учнів шляхом підвищення популярності закладу серед інших закладів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єднаної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територіальної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громади.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2.Збереження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всіх форм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(денної , заочної , екстернату)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3.Впровадження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стимулів для кращих педагогів, постійного підвищення їх кваліфікації, поповнення новим поколінням вчителів.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2131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8000"/>
                </a:solidFill>
              </a:rPr>
              <a:t>Стратегічні цілі та пріоритетні завдання</a:t>
            </a:r>
            <a:endParaRPr lang="uk-UA" sz="3200" dirty="0">
              <a:solidFill>
                <a:srgbClr val="008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104" y="2204864"/>
            <a:ext cx="8064896" cy="4132981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4.Впровадження дистанційної форми навчання.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5.Участь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міні- проектах різного рівня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Формування партнерських стосунків з батьківським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колективом</a:t>
            </a: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217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008000"/>
                </a:solidFill>
              </a:rPr>
              <a:t>Стратегічні цілі та пріоритетні завдання</a:t>
            </a:r>
            <a:r>
              <a:rPr lang="uk-UA" dirty="0"/>
              <a:t/>
            </a:r>
            <a:br>
              <a:rPr lang="uk-UA" dirty="0"/>
            </a:b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084658"/>
            <a:ext cx="8280920" cy="4752527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7.Відмова від будь-яких рейтингів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Виховання активного учня, тобто створення таких умов, коли учні мають виявляти активність під час навчально-виховного процесу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тому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 знань стає задоволенням.</a:t>
            </a:r>
          </a:p>
          <a:p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9.Ефективність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.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52179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1690</TotalTime>
  <Words>409</Words>
  <Application>Microsoft Office PowerPoint</Application>
  <PresentationFormat>Экран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Пасмо</vt:lpstr>
      <vt:lpstr>Створення ефективної  системи менеджменту загальноосвітнього навчального закладу в умовах формування об`єднаних  територіальних громад</vt:lpstr>
      <vt:lpstr>Слайд 2</vt:lpstr>
      <vt:lpstr> СИЛЬНІ СТОРОНИ</vt:lpstr>
      <vt:lpstr>СЛАБКІ СТОРОНИ</vt:lpstr>
      <vt:lpstr>РИЗИКИ</vt:lpstr>
      <vt:lpstr>МОЖЛИВОСТІ</vt:lpstr>
      <vt:lpstr>Стратегічні цілі та пріоритетні завдання</vt:lpstr>
      <vt:lpstr>Стратегічні цілі та пріоритетні завдання</vt:lpstr>
      <vt:lpstr>Стратегічні цілі та пріоритетні завдання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Мікробіологічна промисловість</dc:title>
  <dc:creator>Оля</dc:creator>
  <cp:lastModifiedBy>Asus</cp:lastModifiedBy>
  <cp:revision>206</cp:revision>
  <dcterms:created xsi:type="dcterms:W3CDTF">2013-11-24T17:45:05Z</dcterms:created>
  <dcterms:modified xsi:type="dcterms:W3CDTF">2017-08-20T15:18:27Z</dcterms:modified>
</cp:coreProperties>
</file>