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0" r:id="rId3"/>
    <p:sldId id="259" r:id="rId4"/>
    <p:sldId id="262" r:id="rId5"/>
    <p:sldId id="261" r:id="rId6"/>
    <p:sldId id="282" r:id="rId7"/>
    <p:sldId id="283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66" r:id="rId19"/>
    <p:sldId id="269" r:id="rId20"/>
    <p:sldId id="267" r:id="rId21"/>
    <p:sldId id="268" r:id="rId22"/>
    <p:sldId id="28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009A"/>
    <a:srgbClr val="9900CC"/>
    <a:srgbClr val="FFFF71"/>
    <a:srgbClr val="0F2741"/>
    <a:srgbClr val="001736"/>
    <a:srgbClr val="003374"/>
    <a:srgbClr val="173A8D"/>
    <a:srgbClr val="C9A093"/>
    <a:srgbClr val="F1F1F1"/>
    <a:srgbClr val="3855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2025" autoAdjust="0"/>
  </p:normalViewPr>
  <p:slideViewPr>
    <p:cSldViewPr snapToGrid="0">
      <p:cViewPr>
        <p:scale>
          <a:sx n="40" d="100"/>
          <a:sy n="40" d="100"/>
        </p:scale>
        <p:origin x="-12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194"/>
    </p:cViewPr>
  </p:sorter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3AF56-98C6-4C3F-AE50-BF731CFC4FA3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74AD-B69B-44FA-8D29-7E10105C31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650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Тому</a:t>
            </a:r>
            <a:r>
              <a:rPr lang="ru-RU" baseline="0" dirty="0" smtClean="0"/>
              <a:t> ДПА в </a:t>
            </a:r>
            <a:r>
              <a:rPr lang="ru-RU" baseline="0" dirty="0" err="1" smtClean="0"/>
              <a:t>початковій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шко</a:t>
            </a:r>
            <a:r>
              <a:rPr lang="uk-UA" baseline="0" dirty="0" smtClean="0"/>
              <a:t>лі не може бути проведено протягом </a:t>
            </a:r>
            <a:r>
              <a:rPr lang="uk-UA" baseline="0" smtClean="0"/>
              <a:t>одного тижня, як </a:t>
            </a:r>
            <a:r>
              <a:rPr lang="uk-UA" baseline="0" dirty="0" smtClean="0"/>
              <a:t>раніше дозволялося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5FFF5-E035-4BE0-B083-92D5AF4E5F6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4975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5FFF5-E035-4BE0-B083-92D5AF4E5F68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5467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5FFF5-E035-4BE0-B083-92D5AF4E5F68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6029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5FFF5-E035-4BE0-B083-92D5AF4E5F68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2204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200" b="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Оцінювання</a:t>
            </a:r>
            <a:r>
              <a:rPr lang="ru-RU" sz="1200" b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200" b="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підсумкових</a:t>
            </a:r>
            <a:r>
              <a:rPr lang="ru-RU" sz="1200" b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200" b="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контрольних</a:t>
            </a:r>
            <a:r>
              <a:rPr lang="ru-RU" sz="1200" b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200" b="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робіт</a:t>
            </a:r>
            <a:r>
              <a:rPr lang="ru-RU" sz="1200" b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200" b="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здійснюється</a:t>
            </a:r>
            <a:r>
              <a:rPr lang="ru-RU" sz="1200" b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200" b="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відповідно</a:t>
            </a:r>
            <a:r>
              <a:rPr lang="ru-RU" sz="1200" b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до «</a:t>
            </a:r>
            <a:r>
              <a:rPr lang="ru-RU" sz="1200" b="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Критеріїв</a:t>
            </a:r>
            <a:r>
              <a:rPr lang="ru-RU" sz="1200" b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200" b="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оцінювання</a:t>
            </a:r>
            <a:r>
              <a:rPr lang="ru-RU" sz="1200" b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200" b="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навчальних</a:t>
            </a:r>
            <a:r>
              <a:rPr lang="ru-RU" sz="1200" b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200" b="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досягнень</a:t>
            </a:r>
            <a:r>
              <a:rPr lang="ru-RU" sz="1200" b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200" b="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учнів</a:t>
            </a:r>
            <a:r>
              <a:rPr lang="ru-RU" sz="1200" b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(</a:t>
            </a:r>
            <a:r>
              <a:rPr lang="ru-RU" sz="1200" b="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вихованців</a:t>
            </a:r>
            <a:r>
              <a:rPr lang="ru-RU" sz="1200" b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) у </a:t>
            </a:r>
            <a:r>
              <a:rPr lang="ru-RU" sz="1200" b="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системі</a:t>
            </a:r>
            <a:r>
              <a:rPr lang="ru-RU" sz="1200" b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200" b="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загальної</a:t>
            </a:r>
            <a:r>
              <a:rPr lang="ru-RU" sz="1200" b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200" b="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середньої</a:t>
            </a:r>
            <a:r>
              <a:rPr lang="ru-RU" sz="1200" b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200" b="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освіти</a:t>
            </a:r>
            <a:r>
              <a:rPr lang="ru-RU" sz="1200" b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» (наказ </a:t>
            </a:r>
            <a:r>
              <a:rPr lang="ru-RU" sz="1200" b="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Міністерства</a:t>
            </a:r>
            <a:r>
              <a:rPr lang="ru-RU" sz="1200" b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200" b="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від</a:t>
            </a:r>
            <a:r>
              <a:rPr lang="ru-RU" sz="1200" b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13.04.2011 № 329, </a:t>
            </a:r>
            <a:r>
              <a:rPr lang="ru-RU" sz="1200" b="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зареєстрований</a:t>
            </a:r>
            <a:r>
              <a:rPr lang="ru-RU" sz="1200" b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у </a:t>
            </a:r>
            <a:r>
              <a:rPr lang="ru-RU" sz="1200" b="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Міністерстві</a:t>
            </a:r>
            <a:r>
              <a:rPr lang="ru-RU" sz="1200" b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200" b="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юстиції</a:t>
            </a:r>
            <a:r>
              <a:rPr lang="ru-RU" sz="1200" b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200" b="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України</a:t>
            </a:r>
            <a:r>
              <a:rPr lang="ru-RU" sz="1200" b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11 </a:t>
            </a:r>
            <a:r>
              <a:rPr lang="ru-RU" sz="1200" b="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травня</a:t>
            </a:r>
            <a:r>
              <a:rPr lang="ru-RU" sz="1200" b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2011 р. за № 566/19304, наказ </a:t>
            </a:r>
            <a:r>
              <a:rPr lang="ru-RU" sz="1200" b="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Міністерства</a:t>
            </a:r>
            <a:r>
              <a:rPr lang="ru-RU" sz="1200" b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200" b="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освіти</a:t>
            </a:r>
            <a:r>
              <a:rPr lang="ru-RU" sz="1200" b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і науки </a:t>
            </a:r>
            <a:r>
              <a:rPr lang="ru-RU" sz="1200" b="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України</a:t>
            </a:r>
            <a:r>
              <a:rPr lang="ru-RU" sz="1200" b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200" b="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від</a:t>
            </a:r>
            <a:r>
              <a:rPr lang="ru-RU" sz="1200" b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19.08.2016 р. № 1009 «Про </a:t>
            </a:r>
            <a:r>
              <a:rPr lang="ru-RU" sz="1200" b="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внесення</a:t>
            </a:r>
            <a:r>
              <a:rPr lang="ru-RU" sz="1200" b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200" b="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змін</a:t>
            </a:r>
            <a:r>
              <a:rPr lang="ru-RU" sz="1200" b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до наказу </a:t>
            </a:r>
            <a:r>
              <a:rPr lang="ru-RU" sz="1200" b="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Міністерства</a:t>
            </a:r>
            <a:r>
              <a:rPr lang="ru-RU" sz="1200" b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200" b="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освіти</a:t>
            </a:r>
            <a:r>
              <a:rPr lang="ru-RU" sz="1200" b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і науки </a:t>
            </a:r>
            <a:r>
              <a:rPr lang="ru-RU" sz="1200" b="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України</a:t>
            </a:r>
            <a:r>
              <a:rPr lang="ru-RU" sz="1200" b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200" b="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від</a:t>
            </a:r>
            <a:r>
              <a:rPr lang="ru-RU" sz="1200" b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21.08.2013 № 1222»).</a:t>
            </a:r>
            <a:endParaRPr lang="ru-RU" sz="1200" b="0" dirty="0" smtClean="0"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5FFF5-E035-4BE0-B083-92D5AF4E5F68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745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5FFF5-E035-4BE0-B083-92D5AF4E5F68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900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5FFF5-E035-4BE0-B083-92D5AF4E5F6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560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 </a:t>
            </a:r>
            <a:r>
              <a:rPr lang="ru-RU" dirty="0" err="1" smtClean="0"/>
              <a:t>підготовці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 для </a:t>
            </a:r>
            <a:r>
              <a:rPr lang="ru-RU" dirty="0" err="1" smtClean="0"/>
              <a:t>підсумкової</a:t>
            </a:r>
            <a:r>
              <a:rPr lang="ru-RU" dirty="0" smtClean="0"/>
              <a:t> </a:t>
            </a:r>
            <a:r>
              <a:rPr lang="ru-RU" dirty="0" err="1" smtClean="0"/>
              <a:t>контрольної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враховувати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аспекти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•	</a:t>
            </a:r>
            <a:r>
              <a:rPr lang="ru-RU" dirty="0" err="1" smtClean="0"/>
              <a:t>перевірці</a:t>
            </a:r>
            <a:r>
              <a:rPr lang="ru-RU" dirty="0" smtClean="0"/>
              <a:t> </a:t>
            </a:r>
            <a:r>
              <a:rPr lang="ru-RU" dirty="0" err="1" smtClean="0"/>
              <a:t>підлягає</a:t>
            </a:r>
            <a:r>
              <a:rPr lang="ru-RU" dirty="0" smtClean="0"/>
              <a:t> </a:t>
            </a:r>
            <a:r>
              <a:rPr lang="ru-RU" dirty="0" err="1" smtClean="0"/>
              <a:t>навчальний</a:t>
            </a:r>
            <a:r>
              <a:rPr lang="ru-RU" dirty="0" smtClean="0"/>
              <a:t> </a:t>
            </a:r>
            <a:r>
              <a:rPr lang="ru-RU" dirty="0" err="1" smtClean="0"/>
              <a:t>матеріал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опановувався</a:t>
            </a:r>
            <a:r>
              <a:rPr lang="ru-RU" dirty="0" smtClean="0"/>
              <a:t> </a:t>
            </a:r>
            <a:r>
              <a:rPr lang="ru-RU" dirty="0" err="1" smtClean="0"/>
              <a:t>учнями</a:t>
            </a:r>
            <a:r>
              <a:rPr lang="ru-RU" dirty="0" smtClean="0"/>
              <a:t> </a:t>
            </a:r>
            <a:r>
              <a:rPr lang="ru-RU" dirty="0" err="1" smtClean="0"/>
              <a:t>впродовж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в </a:t>
            </a:r>
            <a:r>
              <a:rPr lang="ru-RU" dirty="0" err="1" smtClean="0"/>
              <a:t>початковій</a:t>
            </a:r>
            <a:r>
              <a:rPr lang="ru-RU" dirty="0" smtClean="0"/>
              <a:t> </a:t>
            </a:r>
            <a:r>
              <a:rPr lang="ru-RU" dirty="0" err="1" smtClean="0"/>
              <a:t>школі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	</a:t>
            </a:r>
            <a:r>
              <a:rPr lang="ru-RU" dirty="0" err="1" smtClean="0"/>
              <a:t>контрольна</a:t>
            </a:r>
            <a:r>
              <a:rPr lang="ru-RU" dirty="0" smtClean="0"/>
              <a:t> робота повинна </a:t>
            </a:r>
            <a:r>
              <a:rPr lang="ru-RU" dirty="0" err="1" smtClean="0"/>
              <a:t>містити</a:t>
            </a:r>
            <a:r>
              <a:rPr lang="ru-RU" dirty="0" smtClean="0"/>
              <a:t> </a:t>
            </a:r>
            <a:r>
              <a:rPr lang="ru-RU" dirty="0" err="1" smtClean="0"/>
              <a:t>компетентнісно-орієнтовані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рівнів</a:t>
            </a:r>
            <a:r>
              <a:rPr lang="ru-RU" dirty="0" smtClean="0"/>
              <a:t> </a:t>
            </a:r>
            <a:r>
              <a:rPr lang="ru-RU" dirty="0" err="1" smtClean="0"/>
              <a:t>складності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	</a:t>
            </a:r>
            <a:r>
              <a:rPr lang="ru-RU" dirty="0" err="1" smtClean="0"/>
              <a:t>кількість</a:t>
            </a:r>
            <a:r>
              <a:rPr lang="ru-RU" dirty="0" smtClean="0"/>
              <a:t> і </a:t>
            </a:r>
            <a:r>
              <a:rPr lang="ru-RU" dirty="0" err="1" smtClean="0"/>
              <a:t>обсяг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бути </a:t>
            </a:r>
            <a:r>
              <a:rPr lang="ru-RU" dirty="0" err="1" smtClean="0"/>
              <a:t>оптимальними</a:t>
            </a:r>
            <a:r>
              <a:rPr lang="ru-RU" dirty="0" smtClean="0"/>
              <a:t> для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впродовж</a:t>
            </a:r>
            <a:r>
              <a:rPr lang="ru-RU" dirty="0" smtClean="0"/>
              <a:t> часового </a:t>
            </a:r>
            <a:r>
              <a:rPr lang="ru-RU" dirty="0" err="1" smtClean="0"/>
              <a:t>проміжку</a:t>
            </a:r>
            <a:r>
              <a:rPr lang="ru-RU" dirty="0" smtClean="0"/>
              <a:t>, </a:t>
            </a:r>
            <a:r>
              <a:rPr lang="ru-RU" dirty="0" err="1" smtClean="0"/>
              <a:t>відведеного</a:t>
            </a:r>
            <a:r>
              <a:rPr lang="ru-RU" dirty="0" smtClean="0"/>
              <a:t> на </a:t>
            </a:r>
            <a:r>
              <a:rPr lang="ru-RU" dirty="0" err="1" smtClean="0"/>
              <a:t>контрольну</a:t>
            </a:r>
            <a:r>
              <a:rPr lang="ru-RU" dirty="0" smtClean="0"/>
              <a:t> роботу;</a:t>
            </a:r>
          </a:p>
          <a:p>
            <a:r>
              <a:rPr lang="ru-RU" dirty="0" smtClean="0"/>
              <a:t>•	</a:t>
            </a:r>
            <a:r>
              <a:rPr lang="ru-RU" dirty="0" err="1" smtClean="0"/>
              <a:t>тестові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бажано</a:t>
            </a:r>
            <a:r>
              <a:rPr lang="ru-RU" dirty="0" smtClean="0"/>
              <a:t> </a:t>
            </a:r>
            <a:r>
              <a:rPr lang="ru-RU" dirty="0" err="1" smtClean="0"/>
              <a:t>формулювати</a:t>
            </a:r>
            <a:r>
              <a:rPr lang="ru-RU" dirty="0" smtClean="0"/>
              <a:t> в одному </a:t>
            </a:r>
            <a:r>
              <a:rPr lang="ru-RU" dirty="0" err="1" smtClean="0"/>
              <a:t>стилі</a:t>
            </a:r>
            <a:r>
              <a:rPr lang="ru-RU" dirty="0" smtClean="0"/>
              <a:t>: </a:t>
            </a:r>
            <a:r>
              <a:rPr lang="ru-RU" dirty="0" err="1" smtClean="0"/>
              <a:t>або</a:t>
            </a:r>
            <a:r>
              <a:rPr lang="ru-RU" dirty="0" smtClean="0"/>
              <a:t> у </a:t>
            </a:r>
            <a:r>
              <a:rPr lang="ru-RU" dirty="0" err="1" smtClean="0"/>
              <a:t>формі</a:t>
            </a:r>
            <a:r>
              <a:rPr lang="ru-RU" dirty="0" smtClean="0"/>
              <a:t> </a:t>
            </a:r>
            <a:r>
              <a:rPr lang="ru-RU" dirty="0" err="1" smtClean="0"/>
              <a:t>запитання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спонукання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	</a:t>
            </a:r>
            <a:r>
              <a:rPr lang="ru-RU" dirty="0" err="1" smtClean="0"/>
              <a:t>завдання</a:t>
            </a:r>
            <a:r>
              <a:rPr lang="ru-RU" dirty="0" smtClean="0"/>
              <a:t> для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підсумкової</a:t>
            </a:r>
            <a:r>
              <a:rPr lang="ru-RU" dirty="0" smtClean="0"/>
              <a:t> </a:t>
            </a:r>
            <a:r>
              <a:rPr lang="ru-RU" dirty="0" err="1" smtClean="0"/>
              <a:t>контрольної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готують</a:t>
            </a:r>
            <a:r>
              <a:rPr lang="ru-RU" dirty="0" smtClean="0"/>
              <a:t> у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рівноцінних</a:t>
            </a:r>
            <a:r>
              <a:rPr lang="ru-RU" dirty="0" smtClean="0"/>
              <a:t> </a:t>
            </a:r>
            <a:r>
              <a:rPr lang="ru-RU" dirty="0" err="1" smtClean="0"/>
              <a:t>варіантах</a:t>
            </a:r>
            <a:r>
              <a:rPr lang="ru-RU" dirty="0" smtClean="0"/>
              <a:t> (</a:t>
            </a:r>
            <a:r>
              <a:rPr lang="ru-RU" dirty="0" err="1" smtClean="0"/>
              <a:t>окрім</a:t>
            </a:r>
            <a:r>
              <a:rPr lang="ru-RU" dirty="0" smtClean="0"/>
              <a:t> </a:t>
            </a:r>
            <a:r>
              <a:rPr lang="ru-RU" dirty="0" err="1" smtClean="0"/>
              <a:t>текстів</a:t>
            </a:r>
            <a:r>
              <a:rPr lang="ru-RU" dirty="0" smtClean="0"/>
              <a:t> для диктанту).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5FFF5-E035-4BE0-B083-92D5AF4E5F6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475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5FFF5-E035-4BE0-B083-92D5AF4E5F6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944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5FFF5-E035-4BE0-B083-92D5AF4E5F6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8628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5FFF5-E035-4BE0-B083-92D5AF4E5F68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6913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5FFF5-E035-4BE0-B083-92D5AF4E5F68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6696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5FFF5-E035-4BE0-B083-92D5AF4E5F68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181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5FFF5-E035-4BE0-B083-92D5AF4E5F68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53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465729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586" y="243915"/>
            <a:ext cx="7839635" cy="9778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1000"/>
            </a:schemeClr>
          </a:solidFill>
        </p:spPr>
      </p:pic>
      <p:sp>
        <p:nvSpPr>
          <p:cNvPr id="3" name="Ромб 2"/>
          <p:cNvSpPr/>
          <p:nvPr/>
        </p:nvSpPr>
        <p:spPr>
          <a:xfrm>
            <a:off x="0" y="-196362"/>
            <a:ext cx="9144001" cy="7054362"/>
          </a:xfrm>
          <a:prstGeom prst="diamond">
            <a:avLst/>
          </a:prstGeom>
          <a:solidFill>
            <a:schemeClr val="bg1">
              <a:alpha val="89000"/>
            </a:schemeClr>
          </a:solidFill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550" y="2817813"/>
            <a:ext cx="7486650" cy="2387600"/>
          </a:xfrm>
        </p:spPr>
        <p:txBody>
          <a:bodyPr>
            <a:noAutofit/>
          </a:bodyPr>
          <a:lstStyle/>
          <a:p>
            <a:r>
              <a:rPr lang="uk-UA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  <a:t>Особливості проведення ДПА навчальних предметів для учнів 4-х класів </a:t>
            </a:r>
            <a:br>
              <a:rPr lang="uk-UA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</a:br>
            <a:r>
              <a:rPr lang="uk-UA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  <a:t>у 2016-2017 </a:t>
            </a:r>
            <a:r>
              <a:rPr lang="uk-UA" sz="5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  <a:t>н.р</a:t>
            </a:r>
            <a:r>
              <a:rPr lang="uk-UA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  <a:t>.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6191250"/>
            <a:ext cx="9144000" cy="666750"/>
          </a:xfrm>
          <a:solidFill>
            <a:schemeClr val="bg1">
              <a:alpha val="9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uk-UA" b="1" dirty="0" err="1" smtClean="0">
                <a:solidFill>
                  <a:srgbClr val="72009A"/>
                </a:solidFill>
              </a:rPr>
              <a:t>Ротфорт</a:t>
            </a:r>
            <a:r>
              <a:rPr lang="uk-UA" b="1" dirty="0" smtClean="0">
                <a:solidFill>
                  <a:srgbClr val="72009A"/>
                </a:solidFill>
              </a:rPr>
              <a:t> Д.В., к. пед. н.,  методист Центру методичної та аналітичної роботи КВНЗ «Харківська академія неперервної освіти»</a:t>
            </a:r>
            <a:endParaRPr lang="ru-RU" b="1" dirty="0">
              <a:solidFill>
                <a:srgbClr val="7200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6186"/>
            <a:ext cx="7325544" cy="2250686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Українська мова</a:t>
            </a:r>
            <a:br>
              <a:rPr lang="uk-UA" b="1" dirty="0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uk-UA" b="1" dirty="0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Літературне читання</a:t>
            </a:r>
            <a:br>
              <a:rPr lang="uk-UA" b="1" dirty="0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uk-UA" b="1" dirty="0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Математика</a:t>
            </a:r>
            <a:endParaRPr lang="ru-RU" b="1" dirty="0">
              <a:solidFill>
                <a:srgbClr val="72009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7800" y="2114550"/>
            <a:ext cx="7239000" cy="4743450"/>
          </a:xfrm>
        </p:spPr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1050"/>
              </a:spcAft>
              <a:buNone/>
            </a:pPr>
            <a:r>
              <a:rPr lang="ru-RU" sz="3600" dirty="0" err="1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Зміст</a:t>
            </a:r>
            <a:r>
              <a:rPr lang="ru-RU" sz="3600" dirty="0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контрольних</a:t>
            </a:r>
            <a:r>
              <a:rPr lang="ru-RU" sz="3600" dirty="0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 роб</a:t>
            </a:r>
            <a:r>
              <a:rPr lang="uk-UA" sz="3600" dirty="0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і</a:t>
            </a:r>
            <a:r>
              <a:rPr lang="ru-RU" sz="3600" dirty="0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т </a:t>
            </a:r>
            <a:br>
              <a:rPr lang="ru-RU" sz="3600" dirty="0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</a:br>
            <a:r>
              <a:rPr lang="ru-RU" sz="3600" dirty="0" err="1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може</a:t>
            </a:r>
            <a:r>
              <a:rPr lang="ru-RU" sz="3600" dirty="0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 бути </a:t>
            </a:r>
            <a:r>
              <a:rPr lang="ru-RU" sz="3600" dirty="0" err="1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сконструйовано</a:t>
            </a:r>
            <a:r>
              <a:rPr lang="ru-RU" sz="3600" dirty="0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 </a:t>
            </a:r>
            <a:br>
              <a:rPr lang="ru-RU" sz="3600" dirty="0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</a:br>
            <a:r>
              <a:rPr lang="ru-RU" sz="3600" b="1" dirty="0" smtClean="0">
                <a:solidFill>
                  <a:srgbClr val="72009A"/>
                </a:solidFill>
                <a:effectLst/>
                <a:ea typeface="Times New Roman"/>
                <a:cs typeface="Times New Roman"/>
              </a:rPr>
              <a:t>у </a:t>
            </a:r>
            <a:r>
              <a:rPr lang="ru-RU" sz="3600" b="1" dirty="0" err="1" smtClean="0">
                <a:solidFill>
                  <a:srgbClr val="72009A"/>
                </a:solidFill>
                <a:effectLst/>
                <a:ea typeface="Times New Roman"/>
                <a:cs typeface="Times New Roman"/>
              </a:rPr>
              <a:t>двох</a:t>
            </a:r>
            <a:r>
              <a:rPr lang="ru-RU" sz="3600" b="1" dirty="0" smtClean="0">
                <a:solidFill>
                  <a:srgbClr val="72009A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ru-RU" sz="3600" b="1" dirty="0" err="1" smtClean="0">
                <a:solidFill>
                  <a:srgbClr val="72009A"/>
                </a:solidFill>
                <a:effectLst/>
                <a:ea typeface="Times New Roman"/>
                <a:cs typeface="Times New Roman"/>
              </a:rPr>
              <a:t>комбінаціях</a:t>
            </a:r>
            <a:r>
              <a:rPr lang="ru-RU" sz="3600" b="1" dirty="0" smtClean="0">
                <a:solidFill>
                  <a:srgbClr val="72009A"/>
                </a:solidFill>
                <a:effectLst/>
                <a:ea typeface="Times New Roman"/>
                <a:cs typeface="Times New Roman"/>
              </a:rPr>
              <a:t> </a:t>
            </a:r>
            <a:br>
              <a:rPr lang="ru-RU" sz="3600" b="1" dirty="0" smtClean="0">
                <a:solidFill>
                  <a:srgbClr val="72009A"/>
                </a:solidFill>
                <a:effectLst/>
                <a:ea typeface="Times New Roman"/>
                <a:cs typeface="Times New Roman"/>
              </a:rPr>
            </a:br>
            <a:r>
              <a:rPr lang="ru-RU" sz="3600" u="sng" dirty="0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(за </a:t>
            </a:r>
            <a:r>
              <a:rPr lang="ru-RU" sz="3600" u="sng" dirty="0" err="1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вибором</a:t>
            </a:r>
            <a:r>
              <a:rPr lang="ru-RU" sz="3600" u="sng" dirty="0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 </a:t>
            </a:r>
            <a:r>
              <a:rPr lang="ru-RU" sz="3600" u="sng" dirty="0" err="1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учителів</a:t>
            </a:r>
            <a:r>
              <a:rPr lang="ru-RU" sz="3600" u="sng" dirty="0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)</a:t>
            </a:r>
            <a:endParaRPr lang="ru-RU" sz="3600" u="sng" dirty="0" smtClean="0">
              <a:solidFill>
                <a:srgbClr val="72009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358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7800" y="192505"/>
            <a:ext cx="7467600" cy="6665495"/>
          </a:xfrm>
        </p:spPr>
        <p:txBody>
          <a:bodyPr>
            <a:normAutofit/>
          </a:bodyPr>
          <a:lstStyle/>
          <a:p>
            <a:pPr indent="0" algn="just">
              <a:lnSpc>
                <a:spcPct val="115000"/>
              </a:lnSpc>
              <a:spcAft>
                <a:spcPts val="1050"/>
              </a:spcAft>
              <a:buNone/>
            </a:pPr>
            <a:r>
              <a:rPr lang="ru-RU" sz="3200" dirty="0" err="1">
                <a:solidFill>
                  <a:srgbClr val="000000"/>
                </a:solidFill>
                <a:ea typeface="Times New Roman"/>
                <a:cs typeface="Times New Roman"/>
              </a:rPr>
              <a:t>Частину</a:t>
            </a:r>
            <a:r>
              <a:rPr lang="ru-RU" sz="3200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ru-RU" sz="3200" dirty="0" err="1">
                <a:solidFill>
                  <a:srgbClr val="000000"/>
                </a:solidFill>
                <a:ea typeface="Times New Roman"/>
                <a:cs typeface="Times New Roman"/>
              </a:rPr>
              <a:t>роботи</a:t>
            </a:r>
            <a:r>
              <a:rPr lang="ru-RU" sz="3200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ru-RU" sz="3200" dirty="0">
                <a:solidFill>
                  <a:srgbClr val="72009A"/>
                </a:solidFill>
                <a:ea typeface="Times New Roman"/>
                <a:cs typeface="Times New Roman"/>
              </a:rPr>
              <a:t>(</a:t>
            </a:r>
            <a:r>
              <a:rPr lang="ru-RU" sz="3200" b="1" dirty="0">
                <a:solidFill>
                  <a:srgbClr val="72009A"/>
                </a:solidFill>
                <a:ea typeface="Times New Roman"/>
                <a:cs typeface="Times New Roman"/>
              </a:rPr>
              <a:t>диктант/</a:t>
            </a:r>
            <a:r>
              <a:rPr lang="ru-RU" sz="3200" b="1" dirty="0" err="1">
                <a:solidFill>
                  <a:srgbClr val="72009A"/>
                </a:solidFill>
                <a:ea typeface="Times New Roman"/>
                <a:cs typeface="Times New Roman"/>
              </a:rPr>
              <a:t>списування</a:t>
            </a:r>
            <a:r>
              <a:rPr lang="ru-RU" sz="3200" b="1" dirty="0">
                <a:solidFill>
                  <a:srgbClr val="72009A"/>
                </a:solidFill>
                <a:ea typeface="Times New Roman"/>
                <a:cs typeface="Times New Roman"/>
              </a:rPr>
              <a:t> і </a:t>
            </a:r>
            <a:r>
              <a:rPr lang="ru-RU" sz="3200" b="1" dirty="0" err="1">
                <a:solidFill>
                  <a:srgbClr val="72009A"/>
                </a:solidFill>
                <a:ea typeface="Times New Roman"/>
                <a:cs typeface="Times New Roman"/>
              </a:rPr>
              <a:t>творче</a:t>
            </a:r>
            <a:r>
              <a:rPr lang="ru-RU" sz="3200" b="1" dirty="0">
                <a:solidFill>
                  <a:srgbClr val="72009A"/>
                </a:solidFill>
                <a:ea typeface="Times New Roman"/>
                <a:cs typeface="Times New Roman"/>
              </a:rPr>
              <a:t> </a:t>
            </a:r>
            <a:r>
              <a:rPr lang="ru-RU" sz="3200" b="1" dirty="0" err="1">
                <a:solidFill>
                  <a:srgbClr val="72009A"/>
                </a:solidFill>
                <a:ea typeface="Times New Roman"/>
                <a:cs typeface="Times New Roman"/>
              </a:rPr>
              <a:t>завдання</a:t>
            </a:r>
            <a:r>
              <a:rPr lang="ru-RU" sz="3200" dirty="0">
                <a:solidFill>
                  <a:srgbClr val="72009A"/>
                </a:solidFill>
                <a:ea typeface="Times New Roman"/>
                <a:cs typeface="Times New Roman"/>
              </a:rPr>
              <a:t>) </a:t>
            </a:r>
            <a:r>
              <a:rPr lang="ru-RU" sz="3200" b="1" dirty="0" err="1">
                <a:solidFill>
                  <a:srgbClr val="72009A"/>
                </a:solidFill>
                <a:ea typeface="Times New Roman"/>
                <a:cs typeface="Times New Roman"/>
              </a:rPr>
              <a:t>учень</a:t>
            </a:r>
            <a:r>
              <a:rPr lang="ru-RU" sz="3200" b="1" dirty="0">
                <a:solidFill>
                  <a:srgbClr val="72009A"/>
                </a:solidFill>
                <a:ea typeface="Times New Roman"/>
                <a:cs typeface="Times New Roman"/>
              </a:rPr>
              <a:t> </a:t>
            </a:r>
            <a:r>
              <a:rPr lang="ru-RU" sz="3200" b="1" dirty="0" err="1">
                <a:solidFill>
                  <a:srgbClr val="72009A"/>
                </a:solidFill>
                <a:ea typeface="Times New Roman"/>
                <a:cs typeface="Times New Roman"/>
              </a:rPr>
              <a:t>письмово</a:t>
            </a:r>
            <a:r>
              <a:rPr lang="ru-RU" sz="3200" b="1" dirty="0">
                <a:solidFill>
                  <a:srgbClr val="72009A"/>
                </a:solidFill>
                <a:ea typeface="Times New Roman"/>
                <a:cs typeface="Times New Roman"/>
              </a:rPr>
              <a:t> </a:t>
            </a:r>
            <a:r>
              <a:rPr lang="ru-RU" sz="3200" b="1" dirty="0" err="1">
                <a:solidFill>
                  <a:srgbClr val="72009A"/>
                </a:solidFill>
                <a:ea typeface="Times New Roman"/>
                <a:cs typeface="Times New Roman"/>
              </a:rPr>
              <a:t>оформлює</a:t>
            </a:r>
            <a:r>
              <a:rPr lang="ru-RU" sz="3200" b="1" dirty="0">
                <a:solidFill>
                  <a:srgbClr val="72009A"/>
                </a:solidFill>
                <a:ea typeface="Times New Roman"/>
                <a:cs typeface="Times New Roman"/>
              </a:rPr>
              <a:t> на </a:t>
            </a:r>
            <a:r>
              <a:rPr lang="ru-RU" sz="3200" b="1" dirty="0" err="1">
                <a:solidFill>
                  <a:srgbClr val="72009A"/>
                </a:solidFill>
                <a:ea typeface="Times New Roman"/>
                <a:cs typeface="Times New Roman"/>
              </a:rPr>
              <a:t>аркушах</a:t>
            </a:r>
            <a:r>
              <a:rPr lang="ru-RU" sz="3200" b="1" dirty="0">
                <a:solidFill>
                  <a:srgbClr val="72009A"/>
                </a:solidFill>
                <a:ea typeface="Times New Roman"/>
                <a:cs typeface="Times New Roman"/>
              </a:rPr>
              <a:t> </a:t>
            </a:r>
            <a:r>
              <a:rPr lang="ru-RU" sz="3200" b="1" dirty="0" err="1">
                <a:solidFill>
                  <a:srgbClr val="72009A"/>
                </a:solidFill>
                <a:ea typeface="Times New Roman"/>
                <a:cs typeface="Times New Roman"/>
              </a:rPr>
              <a:t>зі</a:t>
            </a:r>
            <a:r>
              <a:rPr lang="ru-RU" sz="3200" b="1" dirty="0">
                <a:solidFill>
                  <a:srgbClr val="72009A"/>
                </a:solidFill>
                <a:ea typeface="Times New Roman"/>
                <a:cs typeface="Times New Roman"/>
              </a:rPr>
              <a:t> штампом </a:t>
            </a:r>
            <a:r>
              <a:rPr lang="ru-RU" sz="3200" b="1" dirty="0" err="1" smtClean="0">
                <a:solidFill>
                  <a:srgbClr val="72009A"/>
                </a:solidFill>
                <a:ea typeface="Times New Roman"/>
                <a:cs typeface="Times New Roman"/>
              </a:rPr>
              <a:t>школи</a:t>
            </a:r>
            <a:r>
              <a:rPr lang="ru-RU" sz="3200" dirty="0" smtClean="0">
                <a:solidFill>
                  <a:srgbClr val="72009A"/>
                </a:solidFill>
                <a:ea typeface="Times New Roman"/>
                <a:cs typeface="Times New Roman"/>
              </a:rPr>
              <a:t>,</a:t>
            </a:r>
            <a:r>
              <a:rPr lang="ru-RU" sz="32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ru-RU" sz="3200" dirty="0" err="1">
                <a:solidFill>
                  <a:srgbClr val="000000"/>
                </a:solidFill>
                <a:ea typeface="Times New Roman"/>
                <a:cs typeface="Times New Roman"/>
              </a:rPr>
              <a:t>дотримуючись</a:t>
            </a:r>
            <a:r>
              <a:rPr lang="ru-RU" sz="3200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ea typeface="Times New Roman"/>
                <a:cs typeface="Times New Roman"/>
              </a:rPr>
              <a:t>вимог</a:t>
            </a:r>
            <a:r>
              <a:rPr lang="ru-RU" sz="32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ru-RU" sz="3200" dirty="0" err="1">
                <a:solidFill>
                  <a:srgbClr val="000000"/>
                </a:solidFill>
                <a:ea typeface="Times New Roman"/>
                <a:cs typeface="Times New Roman"/>
              </a:rPr>
              <a:t>оформлення</a:t>
            </a:r>
            <a:r>
              <a:rPr lang="ru-RU" sz="3200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ru-RU" sz="3200" dirty="0" err="1">
                <a:solidFill>
                  <a:srgbClr val="000000"/>
                </a:solidFill>
                <a:ea typeface="Times New Roman"/>
                <a:cs typeface="Times New Roman"/>
              </a:rPr>
              <a:t>письмових</a:t>
            </a:r>
            <a:r>
              <a:rPr lang="ru-RU" sz="3200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ru-RU" sz="3200" dirty="0" err="1">
                <a:solidFill>
                  <a:srgbClr val="000000"/>
                </a:solidFill>
                <a:ea typeface="Times New Roman"/>
                <a:cs typeface="Times New Roman"/>
              </a:rPr>
              <a:t>робіт</a:t>
            </a:r>
            <a:r>
              <a:rPr lang="ru-RU" sz="3200" dirty="0">
                <a:solidFill>
                  <a:srgbClr val="000000"/>
                </a:solidFill>
                <a:ea typeface="Times New Roman"/>
                <a:cs typeface="Times New Roman"/>
              </a:rPr>
              <a:t> з </a:t>
            </a:r>
            <a:r>
              <a:rPr lang="ru-RU" sz="3200" dirty="0" err="1">
                <a:solidFill>
                  <a:srgbClr val="000000"/>
                </a:solidFill>
                <a:ea typeface="Times New Roman"/>
                <a:cs typeface="Times New Roman"/>
              </a:rPr>
              <a:t>мов</a:t>
            </a:r>
            <a:r>
              <a:rPr lang="ru-RU" sz="3200" dirty="0">
                <a:solidFill>
                  <a:srgbClr val="000000"/>
                </a:solidFill>
                <a:ea typeface="Times New Roman"/>
                <a:cs typeface="Times New Roman"/>
              </a:rPr>
              <a:t>. </a:t>
            </a:r>
            <a:endParaRPr lang="ru-RU" sz="3200" dirty="0" smtClean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indent="0" algn="ctr">
              <a:lnSpc>
                <a:spcPct val="115000"/>
              </a:lnSpc>
              <a:spcAft>
                <a:spcPts val="1050"/>
              </a:spcAft>
              <a:buNone/>
            </a:pPr>
            <a:r>
              <a:rPr lang="ru-RU" sz="3200" b="1" dirty="0" err="1" smtClean="0">
                <a:solidFill>
                  <a:srgbClr val="72009A"/>
                </a:solidFill>
                <a:ea typeface="Times New Roman"/>
                <a:cs typeface="Times New Roman"/>
              </a:rPr>
              <a:t>Тестові</a:t>
            </a:r>
            <a:r>
              <a:rPr lang="ru-RU" sz="3200" b="1" dirty="0" smtClean="0">
                <a:solidFill>
                  <a:srgbClr val="72009A"/>
                </a:solidFill>
                <a:ea typeface="Times New Roman"/>
                <a:cs typeface="Times New Roman"/>
              </a:rPr>
              <a:t> </a:t>
            </a:r>
            <a:r>
              <a:rPr lang="ru-RU" sz="3200" b="1" dirty="0" err="1">
                <a:solidFill>
                  <a:srgbClr val="72009A"/>
                </a:solidFill>
                <a:ea typeface="Times New Roman"/>
                <a:cs typeface="Times New Roman"/>
              </a:rPr>
              <a:t>завдання</a:t>
            </a:r>
            <a:r>
              <a:rPr lang="ru-RU" sz="3200" b="1" dirty="0">
                <a:solidFill>
                  <a:srgbClr val="72009A"/>
                </a:solidFill>
                <a:ea typeface="Times New Roman"/>
                <a:cs typeface="Times New Roman"/>
              </a:rPr>
              <a:t> </a:t>
            </a:r>
            <a:r>
              <a:rPr lang="ru-RU" sz="3200" b="1" dirty="0" err="1" smtClean="0">
                <a:solidFill>
                  <a:srgbClr val="72009A"/>
                </a:solidFill>
                <a:ea typeface="Times New Roman"/>
                <a:cs typeface="Times New Roman"/>
              </a:rPr>
              <a:t>виконуються</a:t>
            </a:r>
            <a:r>
              <a:rPr lang="ru-RU" sz="3200" b="1" dirty="0" smtClean="0">
                <a:solidFill>
                  <a:srgbClr val="72009A"/>
                </a:solidFill>
                <a:ea typeface="Times New Roman"/>
                <a:cs typeface="Times New Roman"/>
              </a:rPr>
              <a:t> </a:t>
            </a:r>
            <a:r>
              <a:rPr lang="ru-RU" sz="3200" b="1" dirty="0">
                <a:solidFill>
                  <a:srgbClr val="72009A"/>
                </a:solidFill>
                <a:ea typeface="Times New Roman"/>
                <a:cs typeface="Times New Roman"/>
              </a:rPr>
              <a:t>на </a:t>
            </a:r>
            <a:r>
              <a:rPr lang="ru-RU" sz="3200" b="1" dirty="0" err="1">
                <a:solidFill>
                  <a:srgbClr val="72009A"/>
                </a:solidFill>
                <a:ea typeface="Times New Roman"/>
                <a:cs typeface="Times New Roman"/>
              </a:rPr>
              <a:t>окремому</a:t>
            </a:r>
            <a:r>
              <a:rPr lang="ru-RU" sz="3200" b="1" dirty="0">
                <a:solidFill>
                  <a:srgbClr val="72009A"/>
                </a:solidFill>
                <a:ea typeface="Times New Roman"/>
                <a:cs typeface="Times New Roman"/>
              </a:rPr>
              <a:t> </a:t>
            </a:r>
            <a:r>
              <a:rPr lang="ru-RU" sz="3200" b="1" dirty="0" err="1">
                <a:solidFill>
                  <a:srgbClr val="72009A"/>
                </a:solidFill>
                <a:ea typeface="Times New Roman"/>
                <a:cs typeface="Times New Roman"/>
              </a:rPr>
              <a:t>аркуші</a:t>
            </a:r>
            <a:r>
              <a:rPr lang="ru-RU" sz="3200" b="1" dirty="0">
                <a:solidFill>
                  <a:srgbClr val="72009A"/>
                </a:solidFill>
                <a:ea typeface="Times New Roman"/>
                <a:cs typeface="Times New Roman"/>
              </a:rPr>
              <a:t> з </a:t>
            </a:r>
            <a:r>
              <a:rPr lang="ru-RU" sz="3200" b="1" dirty="0" err="1">
                <a:solidFill>
                  <a:srgbClr val="72009A"/>
                </a:solidFill>
                <a:ea typeface="Times New Roman"/>
                <a:cs typeface="Times New Roman"/>
              </a:rPr>
              <a:t>тестовими</a:t>
            </a:r>
            <a:r>
              <a:rPr lang="ru-RU" sz="3200" b="1" dirty="0">
                <a:solidFill>
                  <a:srgbClr val="72009A"/>
                </a:solidFill>
                <a:ea typeface="Times New Roman"/>
                <a:cs typeface="Times New Roman"/>
              </a:rPr>
              <a:t> </a:t>
            </a:r>
            <a:r>
              <a:rPr lang="ru-RU" sz="3200" b="1" dirty="0" err="1">
                <a:solidFill>
                  <a:srgbClr val="72009A"/>
                </a:solidFill>
                <a:ea typeface="Times New Roman"/>
                <a:cs typeface="Times New Roman"/>
              </a:rPr>
              <a:t>завданнями</a:t>
            </a:r>
            <a:r>
              <a:rPr lang="ru-RU" sz="3200" b="1" dirty="0">
                <a:solidFill>
                  <a:srgbClr val="72009A"/>
                </a:solidFill>
                <a:ea typeface="Times New Roman"/>
                <a:cs typeface="Times New Roman"/>
              </a:rPr>
              <a:t>, виданому </a:t>
            </a:r>
            <a:r>
              <a:rPr lang="ru-RU" sz="3200" b="1" dirty="0" err="1" smtClean="0">
                <a:solidFill>
                  <a:srgbClr val="72009A"/>
                </a:solidFill>
                <a:ea typeface="Times New Roman"/>
                <a:cs typeface="Times New Roman"/>
              </a:rPr>
              <a:t>вчителем</a:t>
            </a:r>
            <a:endParaRPr lang="ru-RU" sz="3200" b="1" dirty="0">
              <a:solidFill>
                <a:srgbClr val="72009A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46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3788" y="274638"/>
            <a:ext cx="7243011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Українська мова</a:t>
            </a: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3158" y="908720"/>
            <a:ext cx="7483642" cy="5949280"/>
          </a:xfrm>
        </p:spPr>
        <p:txBody>
          <a:bodyPr>
            <a:normAutofit/>
          </a:bodyPr>
          <a:lstStyle/>
          <a:p>
            <a:pPr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uk-UA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І комбінація</a:t>
            </a:r>
            <a:r>
              <a:rPr lang="uk-UA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:</a:t>
            </a: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b="1" dirty="0">
                <a:solidFill>
                  <a:srgbClr val="000000"/>
                </a:solidFill>
                <a:ea typeface="Times New Roman"/>
                <a:cs typeface="Times New Roman"/>
              </a:rPr>
              <a:t>- </a:t>
            </a:r>
            <a:r>
              <a:rPr lang="uk-UA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текст </a:t>
            </a:r>
            <a:r>
              <a:rPr lang="uk-UA" b="1" dirty="0">
                <a:solidFill>
                  <a:srgbClr val="000000"/>
                </a:solidFill>
                <a:ea typeface="Times New Roman"/>
                <a:cs typeface="Times New Roman"/>
              </a:rPr>
              <a:t>для диктанту або списування</a:t>
            </a:r>
            <a:r>
              <a:rPr lang="uk-UA" dirty="0">
                <a:solidFill>
                  <a:srgbClr val="000000"/>
                </a:solidFill>
                <a:ea typeface="Times New Roman"/>
                <a:cs typeface="Times New Roman"/>
              </a:rPr>
              <a:t> (з пропущеними орфограмами) для виявлення правописних умінь (</a:t>
            </a:r>
            <a:r>
              <a:rPr lang="uk-UA" dirty="0" smtClean="0">
                <a:solidFill>
                  <a:srgbClr val="000000"/>
                </a:solidFill>
                <a:ea typeface="Times New Roman"/>
                <a:cs typeface="Times New Roman"/>
              </a:rPr>
              <a:t>55-55 слів);</a:t>
            </a:r>
            <a:endParaRPr lang="ru-RU" dirty="0"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dirty="0">
                <a:solidFill>
                  <a:srgbClr val="000000"/>
                </a:solidFill>
                <a:ea typeface="Times New Roman"/>
                <a:cs typeface="Times New Roman"/>
              </a:rPr>
              <a:t>- </a:t>
            </a:r>
            <a:r>
              <a:rPr lang="uk-UA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завдання </a:t>
            </a:r>
            <a:r>
              <a:rPr lang="uk-UA" b="1" dirty="0">
                <a:solidFill>
                  <a:srgbClr val="000000"/>
                </a:solidFill>
                <a:ea typeface="Times New Roman"/>
                <a:cs typeface="Times New Roman"/>
              </a:rPr>
              <a:t>до </a:t>
            </a:r>
            <a:r>
              <a:rPr lang="uk-UA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тексту</a:t>
            </a:r>
            <a:r>
              <a:rPr lang="uk-UA" dirty="0" smtClean="0">
                <a:solidFill>
                  <a:srgbClr val="000000"/>
                </a:solidFill>
                <a:ea typeface="Times New Roman"/>
                <a:cs typeface="Times New Roman"/>
              </a:rPr>
              <a:t> для перевірки мовних знань (4 завдання)</a:t>
            </a:r>
            <a:endParaRPr lang="ru-RU" dirty="0"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- творче</a:t>
            </a:r>
            <a:r>
              <a:rPr lang="uk-UA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uk-UA" dirty="0">
                <a:solidFill>
                  <a:srgbClr val="000000"/>
                </a:solidFill>
                <a:ea typeface="Times New Roman"/>
                <a:cs typeface="Times New Roman"/>
              </a:rPr>
              <a:t>- на побудову зв’язного висловлювання для перевірки мовленнєвих умінь </a:t>
            </a:r>
            <a:r>
              <a:rPr lang="uk-UA" dirty="0" smtClean="0">
                <a:solidFill>
                  <a:srgbClr val="000000"/>
                </a:solidFill>
                <a:ea typeface="Times New Roman"/>
                <a:cs typeface="Times New Roman"/>
              </a:rPr>
              <a:t>(3-4 речення </a:t>
            </a:r>
            <a:r>
              <a:rPr lang="uk-UA" dirty="0">
                <a:solidFill>
                  <a:srgbClr val="000000"/>
                </a:solidFill>
                <a:ea typeface="Times New Roman"/>
                <a:cs typeface="Times New Roman"/>
              </a:rPr>
              <a:t>(2-3 речення для шкіл з російською мовою навчання);</a:t>
            </a:r>
            <a:endParaRPr lang="ru-RU" dirty="0">
              <a:ea typeface="Calibri"/>
              <a:cs typeface="Times New Roman"/>
            </a:endParaRPr>
          </a:p>
          <a:p>
            <a:pPr marL="0" lvl="0" indent="0" algn="r">
              <a:buNone/>
            </a:pPr>
            <a:r>
              <a:rPr lang="uk-UA" sz="2900" b="1" dirty="0" smtClean="0">
                <a:solidFill>
                  <a:prstClr val="black"/>
                </a:solidFill>
                <a:cs typeface="Times New Roman" pitchFamily="18" charset="0"/>
              </a:rPr>
              <a:t>Усього 6 </a:t>
            </a:r>
            <a:r>
              <a:rPr lang="uk-UA" sz="2900" b="1" dirty="0">
                <a:solidFill>
                  <a:prstClr val="black"/>
                </a:solidFill>
                <a:cs typeface="Times New Roman" pitchFamily="18" charset="0"/>
              </a:rPr>
              <a:t>завдань</a:t>
            </a:r>
            <a:endParaRPr lang="ru-RU" sz="2900" b="1" dirty="0">
              <a:solidFill>
                <a:prstClr val="black"/>
              </a:solidFill>
              <a:cs typeface="Times New Roman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687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9726" y="836712"/>
            <a:ext cx="7267074" cy="6021288"/>
          </a:xfrm>
        </p:spPr>
        <p:txBody>
          <a:bodyPr>
            <a:normAutofit fontScale="92500" lnSpcReduction="20000"/>
          </a:bodyPr>
          <a:lstStyle/>
          <a:p>
            <a:pPr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uk-UA" b="1" dirty="0">
                <a:solidFill>
                  <a:schemeClr val="tx2"/>
                </a:solidFill>
                <a:ea typeface="Times New Roman"/>
                <a:cs typeface="Times New Roman"/>
              </a:rPr>
              <a:t>ІІ комбінація</a:t>
            </a:r>
            <a:r>
              <a:rPr lang="ru-RU" dirty="0">
                <a:solidFill>
                  <a:schemeClr val="tx2"/>
                </a:solidFill>
                <a:ea typeface="Times New Roman"/>
                <a:cs typeface="Times New Roman"/>
              </a:rPr>
              <a:t> </a:t>
            </a:r>
            <a:r>
              <a:rPr lang="uk-UA" dirty="0" smtClean="0">
                <a:solidFill>
                  <a:schemeClr val="tx2"/>
                </a:solidFill>
                <a:ea typeface="Times New Roman"/>
                <a:cs typeface="Times New Roman"/>
              </a:rPr>
              <a:t>:</a:t>
            </a:r>
            <a:endParaRPr lang="ru-RU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uk-UA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- диктант</a:t>
            </a:r>
            <a:r>
              <a:rPr lang="uk-UA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uk-UA" b="1" dirty="0">
                <a:solidFill>
                  <a:srgbClr val="000000"/>
                </a:solidFill>
                <a:ea typeface="Times New Roman"/>
                <a:cs typeface="Times New Roman"/>
              </a:rPr>
              <a:t>або списування</a:t>
            </a:r>
            <a:r>
              <a:rPr lang="uk-UA" dirty="0">
                <a:solidFill>
                  <a:srgbClr val="000000"/>
                </a:solidFill>
                <a:ea typeface="Times New Roman"/>
                <a:cs typeface="Times New Roman"/>
              </a:rPr>
              <a:t> тексту з пропущеними </a:t>
            </a:r>
            <a:r>
              <a:rPr lang="uk-UA" dirty="0" smtClean="0">
                <a:solidFill>
                  <a:srgbClr val="000000"/>
                </a:solidFill>
                <a:ea typeface="Times New Roman"/>
                <a:cs typeface="Times New Roman"/>
              </a:rPr>
              <a:t>орфограмами;</a:t>
            </a: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 </a:t>
            </a:r>
            <a:endParaRPr lang="ru-RU" dirty="0">
              <a:ea typeface="Times New Roman"/>
              <a:cs typeface="Times New Roman"/>
            </a:endParaRPr>
          </a:p>
          <a:p>
            <a:pPr marL="0" indent="22860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uk-UA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завдання закритого типу</a:t>
            </a:r>
            <a:r>
              <a:rPr lang="uk-UA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uk-UA" dirty="0">
                <a:solidFill>
                  <a:srgbClr val="000000"/>
                </a:solidFill>
                <a:ea typeface="Times New Roman"/>
                <a:cs typeface="Times New Roman"/>
              </a:rPr>
              <a:t>на вибір однієї відповіді з трьох </a:t>
            </a:r>
            <a:r>
              <a:rPr lang="uk-UA" dirty="0" smtClean="0">
                <a:solidFill>
                  <a:srgbClr val="000000"/>
                </a:solidFill>
                <a:ea typeface="Times New Roman"/>
                <a:cs typeface="Times New Roman"/>
              </a:rPr>
              <a:t>пропонованих </a:t>
            </a:r>
            <a:r>
              <a:rPr lang="uk-UA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(</a:t>
            </a:r>
            <a:r>
              <a:rPr lang="uk-UA" dirty="0" smtClean="0">
                <a:solidFill>
                  <a:srgbClr val="000000"/>
                </a:solidFill>
                <a:ea typeface="Times New Roman"/>
                <a:cs typeface="Times New Roman"/>
              </a:rPr>
              <a:t>3 </a:t>
            </a:r>
            <a:r>
              <a:rPr lang="uk-UA" dirty="0">
                <a:solidFill>
                  <a:srgbClr val="000000"/>
                </a:solidFill>
                <a:ea typeface="Times New Roman"/>
                <a:cs typeface="Times New Roman"/>
              </a:rPr>
              <a:t>завдання); </a:t>
            </a:r>
            <a:endParaRPr lang="ru-RU" dirty="0">
              <a:ea typeface="Times New Roman"/>
              <a:cs typeface="Times New Roman"/>
            </a:endParaRPr>
          </a:p>
          <a:p>
            <a:pPr marL="0" indent="22860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uk-UA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завдання відкритого </a:t>
            </a:r>
            <a:r>
              <a:rPr lang="uk-UA" b="1" dirty="0">
                <a:solidFill>
                  <a:srgbClr val="000000"/>
                </a:solidFill>
                <a:ea typeface="Times New Roman"/>
                <a:cs typeface="Times New Roman"/>
              </a:rPr>
              <a:t>типу</a:t>
            </a:r>
            <a:r>
              <a:rPr lang="uk-UA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uk-UA" dirty="0" smtClean="0">
                <a:solidFill>
                  <a:srgbClr val="000000"/>
                </a:solidFill>
                <a:ea typeface="Times New Roman"/>
                <a:cs typeface="Times New Roman"/>
              </a:rPr>
              <a:t>на </a:t>
            </a:r>
            <a:r>
              <a:rPr lang="uk-UA" dirty="0">
                <a:solidFill>
                  <a:srgbClr val="000000"/>
                </a:solidFill>
                <a:ea typeface="Times New Roman"/>
                <a:cs typeface="Times New Roman"/>
              </a:rPr>
              <a:t>встановлення </a:t>
            </a:r>
            <a:r>
              <a:rPr lang="uk-UA" dirty="0" smtClean="0">
                <a:solidFill>
                  <a:srgbClr val="000000"/>
                </a:solidFill>
                <a:ea typeface="Times New Roman"/>
                <a:cs typeface="Times New Roman"/>
              </a:rPr>
              <a:t>послідовності або відповідності між </a:t>
            </a:r>
            <a:br>
              <a:rPr lang="uk-UA" dirty="0" smtClean="0">
                <a:solidFill>
                  <a:srgbClr val="000000"/>
                </a:solidFill>
                <a:ea typeface="Times New Roman"/>
                <a:cs typeface="Times New Roman"/>
              </a:rPr>
            </a:br>
            <a:r>
              <a:rPr lang="uk-UA" dirty="0" smtClean="0">
                <a:solidFill>
                  <a:srgbClr val="000000"/>
                </a:solidFill>
                <a:ea typeface="Times New Roman"/>
                <a:cs typeface="Times New Roman"/>
              </a:rPr>
              <a:t>6 компонентами;</a:t>
            </a:r>
          </a:p>
          <a:p>
            <a:pPr marL="0" indent="22860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uk-UA" b="1" dirty="0">
                <a:solidFill>
                  <a:srgbClr val="000000"/>
                </a:solidFill>
                <a:ea typeface="Times New Roman"/>
                <a:cs typeface="Times New Roman"/>
              </a:rPr>
              <a:t>завдання відкритого типу</a:t>
            </a:r>
            <a:r>
              <a:rPr lang="uk-UA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uk-UA" dirty="0" smtClean="0">
                <a:solidFill>
                  <a:srgbClr val="000000"/>
                </a:solidFill>
                <a:ea typeface="Times New Roman"/>
                <a:cs typeface="Times New Roman"/>
              </a:rPr>
              <a:t>з короткою відповіддю;</a:t>
            </a:r>
            <a:endParaRPr lang="ru-RU" dirty="0"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buFont typeface="Times New Roman"/>
              <a:buChar char="-"/>
              <a:tabLst>
                <a:tab pos="630555" algn="l"/>
              </a:tabLst>
            </a:pPr>
            <a:r>
              <a:rPr lang="uk-UA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творчого</a:t>
            </a:r>
            <a:r>
              <a:rPr lang="ru-RU" b="1" dirty="0">
                <a:solidFill>
                  <a:srgbClr val="000000"/>
                </a:solidFill>
                <a:ea typeface="Times New Roman"/>
                <a:cs typeface="Times New Roman"/>
              </a:rPr>
              <a:t> </a:t>
            </a:r>
            <a:r>
              <a:rPr lang="uk-UA" b="1" dirty="0">
                <a:solidFill>
                  <a:srgbClr val="000000"/>
                </a:solidFill>
                <a:ea typeface="Times New Roman"/>
                <a:cs typeface="Times New Roman"/>
              </a:rPr>
              <a:t>завдання</a:t>
            </a:r>
            <a:r>
              <a:rPr lang="uk-UA" dirty="0">
                <a:solidFill>
                  <a:srgbClr val="000000"/>
                </a:solidFill>
                <a:ea typeface="Times New Roman"/>
                <a:cs typeface="Times New Roman"/>
              </a:rPr>
              <a:t> на побудову зв’язного висловлювання </a:t>
            </a:r>
            <a:r>
              <a:rPr lang="uk-UA" dirty="0" smtClean="0">
                <a:solidFill>
                  <a:srgbClr val="000000"/>
                </a:solidFill>
                <a:ea typeface="Times New Roman"/>
                <a:cs typeface="Times New Roman"/>
              </a:rPr>
              <a:t>з 3-4-х речень.</a:t>
            </a:r>
            <a:endParaRPr lang="ru-RU" dirty="0">
              <a:ea typeface="Times New Roman"/>
              <a:cs typeface="Times New Roman"/>
            </a:endParaRPr>
          </a:p>
          <a:p>
            <a:pPr marL="0" lvl="0" indent="0" algn="r">
              <a:buNone/>
            </a:pPr>
            <a:r>
              <a:rPr lang="uk-UA" b="1" dirty="0">
                <a:solidFill>
                  <a:prstClr val="black"/>
                </a:solidFill>
                <a:cs typeface="Times New Roman" pitchFamily="18" charset="0"/>
              </a:rPr>
              <a:t>Усього 7 завдань</a:t>
            </a:r>
            <a:endParaRPr lang="ru-RU" b="1" dirty="0">
              <a:solidFill>
                <a:prstClr val="black"/>
              </a:solidFill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540043" y="0"/>
            <a:ext cx="7194884" cy="706090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Українська мова</a:t>
            </a:r>
            <a:endParaRPr lang="ru-RU" dirty="0">
              <a:solidFill>
                <a:srgbClr val="72009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069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Літературне читання</a:t>
            </a:r>
            <a:endParaRPr lang="ru-RU" dirty="0">
              <a:solidFill>
                <a:srgbClr val="72009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7220" y="673768"/>
            <a:ext cx="7700212" cy="6184232"/>
          </a:xfrm>
        </p:spPr>
        <p:txBody>
          <a:bodyPr>
            <a:normAutofit lnSpcReduction="10000"/>
          </a:bodyPr>
          <a:lstStyle/>
          <a:p>
            <a:pPr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uk-UA" b="1" dirty="0" smtClean="0">
                <a:solidFill>
                  <a:srgbClr val="72009A"/>
                </a:solidFill>
                <a:ea typeface="Times New Roman"/>
                <a:cs typeface="Times New Roman"/>
              </a:rPr>
              <a:t>І </a:t>
            </a:r>
            <a:r>
              <a:rPr lang="uk-UA" b="1" dirty="0">
                <a:solidFill>
                  <a:srgbClr val="72009A"/>
                </a:solidFill>
                <a:ea typeface="Times New Roman"/>
                <a:cs typeface="Times New Roman"/>
              </a:rPr>
              <a:t>комбінація</a:t>
            </a:r>
            <a:r>
              <a:rPr lang="ru-RU" dirty="0">
                <a:solidFill>
                  <a:srgbClr val="72009A"/>
                </a:solidFill>
                <a:ea typeface="Times New Roman"/>
                <a:cs typeface="Times New Roman"/>
              </a:rPr>
              <a:t> </a:t>
            </a:r>
            <a:r>
              <a:rPr lang="uk-UA" dirty="0" smtClean="0">
                <a:solidFill>
                  <a:srgbClr val="72009A"/>
                </a:solidFill>
                <a:ea typeface="Times New Roman"/>
                <a:cs typeface="Times New Roman"/>
              </a:rPr>
              <a:t>:</a:t>
            </a:r>
            <a:endParaRPr lang="ru-RU" dirty="0">
              <a:solidFill>
                <a:srgbClr val="72009A"/>
              </a:solidFill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b="1" dirty="0">
                <a:solidFill>
                  <a:srgbClr val="000000"/>
                </a:solidFill>
                <a:ea typeface="Times New Roman"/>
                <a:cs typeface="Times New Roman"/>
              </a:rPr>
              <a:t>- </a:t>
            </a:r>
            <a:r>
              <a:rPr lang="uk-UA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текст </a:t>
            </a:r>
            <a:r>
              <a:rPr lang="uk-UA" b="1" dirty="0">
                <a:solidFill>
                  <a:srgbClr val="000000"/>
                </a:solidFill>
                <a:ea typeface="Times New Roman"/>
                <a:cs typeface="Times New Roman"/>
              </a:rPr>
              <a:t>для читання мовчки</a:t>
            </a:r>
            <a:r>
              <a:rPr lang="uk-UA" dirty="0">
                <a:solidFill>
                  <a:srgbClr val="000000"/>
                </a:solidFill>
                <a:ea typeface="Times New Roman"/>
                <a:cs typeface="Times New Roman"/>
              </a:rPr>
              <a:t> для перевірки сформованості навичок читання (</a:t>
            </a:r>
            <a:r>
              <a:rPr lang="uk-UA" dirty="0" smtClean="0">
                <a:solidFill>
                  <a:srgbClr val="000000"/>
                </a:solidFill>
                <a:ea typeface="Times New Roman"/>
                <a:cs typeface="Times New Roman"/>
              </a:rPr>
              <a:t>330-390 </a:t>
            </a:r>
            <a:r>
              <a:rPr lang="uk-UA" dirty="0">
                <a:solidFill>
                  <a:srgbClr val="000000"/>
                </a:solidFill>
                <a:ea typeface="Times New Roman"/>
                <a:cs typeface="Times New Roman"/>
              </a:rPr>
              <a:t>слів (</a:t>
            </a:r>
            <a:r>
              <a:rPr lang="uk-UA" dirty="0" smtClean="0">
                <a:solidFill>
                  <a:srgbClr val="000000"/>
                </a:solidFill>
                <a:ea typeface="Times New Roman"/>
                <a:cs typeface="Times New Roman"/>
              </a:rPr>
              <a:t>250-310 </a:t>
            </a:r>
            <a:r>
              <a:rPr lang="uk-UA" dirty="0" err="1">
                <a:solidFill>
                  <a:srgbClr val="000000"/>
                </a:solidFill>
                <a:ea typeface="Times New Roman"/>
                <a:cs typeface="Times New Roman"/>
              </a:rPr>
              <a:t>слів</a:t>
            </a:r>
            <a:r>
              <a:rPr lang="uk-UA" dirty="0">
                <a:solidFill>
                  <a:srgbClr val="000000"/>
                </a:solidFill>
                <a:ea typeface="Times New Roman"/>
                <a:cs typeface="Times New Roman"/>
              </a:rPr>
              <a:t> для шкіл з російською мовою навчання), стиль тексту - художній, </a:t>
            </a:r>
            <a:endParaRPr lang="ru-RU" dirty="0"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dirty="0">
                <a:solidFill>
                  <a:srgbClr val="000000"/>
                </a:solidFill>
                <a:ea typeface="Times New Roman"/>
                <a:cs typeface="Times New Roman"/>
              </a:rPr>
              <a:t>- </a:t>
            </a:r>
            <a:r>
              <a:rPr lang="uk-UA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завдання </a:t>
            </a:r>
            <a:r>
              <a:rPr lang="uk-UA" b="1" dirty="0">
                <a:solidFill>
                  <a:srgbClr val="000000"/>
                </a:solidFill>
                <a:ea typeface="Times New Roman"/>
                <a:cs typeface="Times New Roman"/>
              </a:rPr>
              <a:t>до тексту</a:t>
            </a:r>
            <a:r>
              <a:rPr lang="uk-UA" dirty="0">
                <a:solidFill>
                  <a:srgbClr val="000000"/>
                </a:solidFill>
                <a:ea typeface="Times New Roman"/>
                <a:cs typeface="Times New Roman"/>
              </a:rPr>
              <a:t> для:</a:t>
            </a:r>
            <a:endParaRPr lang="ru-RU" dirty="0"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ea typeface="Times New Roman"/>
                <a:cs typeface="Times New Roman"/>
              </a:rPr>
              <a:t>перевірки розуміння змісту прочитаного і уміння працювати з текстом – </a:t>
            </a:r>
            <a:r>
              <a:rPr lang="uk-UA" dirty="0" smtClean="0">
                <a:solidFill>
                  <a:srgbClr val="000000"/>
                </a:solidFill>
                <a:ea typeface="Times New Roman"/>
                <a:cs typeface="Times New Roman"/>
              </a:rPr>
              <a:t>6 </a:t>
            </a:r>
            <a:r>
              <a:rPr lang="uk-UA" dirty="0">
                <a:solidFill>
                  <a:srgbClr val="000000"/>
                </a:solidFill>
                <a:ea typeface="Times New Roman"/>
                <a:cs typeface="Times New Roman"/>
              </a:rPr>
              <a:t>завдань;</a:t>
            </a:r>
            <a:endParaRPr lang="ru-RU" dirty="0"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ea typeface="Times New Roman"/>
                <a:cs typeface="Times New Roman"/>
              </a:rPr>
              <a:t>побудова творчого висловлювання власної думки до змісту прочитаного – </a:t>
            </a:r>
            <a:br>
              <a:rPr lang="uk-UA" dirty="0">
                <a:solidFill>
                  <a:srgbClr val="000000"/>
                </a:solidFill>
                <a:ea typeface="Times New Roman"/>
                <a:cs typeface="Times New Roman"/>
              </a:rPr>
            </a:br>
            <a:r>
              <a:rPr lang="uk-UA" dirty="0">
                <a:solidFill>
                  <a:srgbClr val="000000"/>
                </a:solidFill>
                <a:ea typeface="Times New Roman"/>
                <a:cs typeface="Times New Roman"/>
              </a:rPr>
              <a:t>1 завдання</a:t>
            </a:r>
            <a:r>
              <a:rPr lang="uk-UA" dirty="0" smtClean="0">
                <a:solidFill>
                  <a:srgbClr val="000000"/>
                </a:solidFill>
                <a:ea typeface="Times New Roman"/>
                <a:cs typeface="Times New Roman"/>
              </a:rPr>
              <a:t>.</a:t>
            </a:r>
          </a:p>
          <a:p>
            <a:pPr marL="0" lvl="0" indent="0" algn="r">
              <a:buNone/>
            </a:pPr>
            <a:r>
              <a:rPr lang="uk-UA" sz="2900" b="1" dirty="0">
                <a:solidFill>
                  <a:prstClr val="black"/>
                </a:solidFill>
                <a:cs typeface="Times New Roman" pitchFamily="18" charset="0"/>
              </a:rPr>
              <a:t>Усього </a:t>
            </a:r>
            <a:r>
              <a:rPr lang="uk-UA" sz="2900" b="1" dirty="0" smtClean="0">
                <a:solidFill>
                  <a:prstClr val="black"/>
                </a:solidFill>
                <a:cs typeface="Times New Roman" pitchFamily="18" charset="0"/>
              </a:rPr>
              <a:t>8 завдань</a:t>
            </a:r>
            <a:endParaRPr lang="ru-RU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785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836712"/>
            <a:ext cx="7555832" cy="6021288"/>
          </a:xfrm>
        </p:spPr>
        <p:txBody>
          <a:bodyPr>
            <a:noAutofit/>
          </a:bodyPr>
          <a:lstStyle/>
          <a:p>
            <a:pPr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400" b="1" dirty="0">
                <a:solidFill>
                  <a:srgbClr val="72009A"/>
                </a:solidFill>
                <a:ea typeface="Times New Roman"/>
                <a:cs typeface="Times New Roman"/>
              </a:rPr>
              <a:t>ІІ комбінація</a:t>
            </a:r>
            <a:r>
              <a:rPr lang="ru-RU" sz="2400" dirty="0">
                <a:solidFill>
                  <a:srgbClr val="72009A"/>
                </a:solidFill>
                <a:ea typeface="Times New Roman"/>
                <a:cs typeface="Times New Roman"/>
              </a:rPr>
              <a:t> </a:t>
            </a:r>
            <a:r>
              <a:rPr lang="uk-UA" sz="2400" dirty="0" smtClean="0">
                <a:solidFill>
                  <a:srgbClr val="72009A"/>
                </a:solidFill>
                <a:ea typeface="Times New Roman"/>
                <a:cs typeface="Times New Roman"/>
              </a:rPr>
              <a:t>:</a:t>
            </a:r>
            <a:endParaRPr lang="ru-RU" sz="2400" dirty="0">
              <a:solidFill>
                <a:srgbClr val="72009A"/>
              </a:solidFill>
              <a:ea typeface="Calibri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400" dirty="0">
                <a:solidFill>
                  <a:srgbClr val="000000"/>
                </a:solidFill>
                <a:ea typeface="Times New Roman"/>
                <a:cs typeface="Times New Roman"/>
              </a:rPr>
              <a:t>- </a:t>
            </a:r>
            <a:r>
              <a:rPr lang="uk-UA" sz="24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текст</a:t>
            </a:r>
            <a:r>
              <a:rPr lang="uk-UA" sz="24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uk-UA" sz="2400" dirty="0">
                <a:solidFill>
                  <a:srgbClr val="000000"/>
                </a:solidFill>
                <a:ea typeface="Times New Roman"/>
                <a:cs typeface="Times New Roman"/>
              </a:rPr>
              <a:t>для самостійного читання </a:t>
            </a:r>
            <a:r>
              <a:rPr lang="uk-UA" sz="2400" dirty="0" smtClean="0">
                <a:solidFill>
                  <a:srgbClr val="000000"/>
                </a:solidFill>
                <a:ea typeface="Times New Roman"/>
                <a:cs typeface="Times New Roman"/>
              </a:rPr>
              <a:t>(330-390 </a:t>
            </a:r>
            <a:r>
              <a:rPr lang="uk-UA" sz="2400" dirty="0">
                <a:solidFill>
                  <a:srgbClr val="000000"/>
                </a:solidFill>
                <a:ea typeface="Times New Roman"/>
                <a:cs typeface="Times New Roman"/>
              </a:rPr>
              <a:t>слів </a:t>
            </a:r>
            <a:r>
              <a:rPr lang="uk-UA" sz="2400" dirty="0" smtClean="0">
                <a:solidFill>
                  <a:srgbClr val="000000"/>
                </a:solidFill>
                <a:ea typeface="Times New Roman"/>
                <a:cs typeface="Times New Roman"/>
              </a:rPr>
              <a:t/>
            </a:r>
            <a:br>
              <a:rPr lang="uk-UA" sz="2400" dirty="0" smtClean="0">
                <a:solidFill>
                  <a:srgbClr val="000000"/>
                </a:solidFill>
                <a:ea typeface="Times New Roman"/>
                <a:cs typeface="Times New Roman"/>
              </a:rPr>
            </a:br>
            <a:r>
              <a:rPr lang="uk-UA" sz="2400" dirty="0" smtClean="0">
                <a:solidFill>
                  <a:srgbClr val="000000"/>
                </a:solidFill>
                <a:ea typeface="Times New Roman"/>
                <a:cs typeface="Times New Roman"/>
              </a:rPr>
              <a:t>(250-310 </a:t>
            </a:r>
            <a:r>
              <a:rPr lang="uk-UA" sz="2400" dirty="0" err="1">
                <a:solidFill>
                  <a:srgbClr val="000000"/>
                </a:solidFill>
                <a:ea typeface="Times New Roman"/>
                <a:cs typeface="Times New Roman"/>
              </a:rPr>
              <a:t>слів</a:t>
            </a:r>
            <a:r>
              <a:rPr lang="uk-UA" sz="2400" dirty="0">
                <a:solidFill>
                  <a:srgbClr val="000000"/>
                </a:solidFill>
                <a:ea typeface="Times New Roman"/>
                <a:cs typeface="Times New Roman"/>
              </a:rPr>
              <a:t> для шкіл з російською мовою навчання), стиль тексту - художній,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400" dirty="0">
                <a:solidFill>
                  <a:srgbClr val="000000"/>
                </a:solidFill>
                <a:ea typeface="Times New Roman"/>
                <a:cs typeface="Times New Roman"/>
              </a:rPr>
              <a:t>- </a:t>
            </a:r>
            <a:r>
              <a:rPr lang="uk-UA" sz="24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завдання </a:t>
            </a:r>
            <a:r>
              <a:rPr lang="uk-UA" sz="2400" dirty="0">
                <a:solidFill>
                  <a:srgbClr val="000000"/>
                </a:solidFill>
                <a:ea typeface="Times New Roman"/>
                <a:cs typeface="Times New Roman"/>
              </a:rPr>
              <a:t>до тексту для перевірки розуміння змісту прочитаного і вміння працювати з текстом: 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uk-UA" sz="2400" dirty="0" smtClean="0">
                <a:solidFill>
                  <a:srgbClr val="000000"/>
                </a:solidFill>
                <a:ea typeface="Times New Roman"/>
                <a:cs typeface="Times New Roman"/>
              </a:rPr>
              <a:t>тестові </a:t>
            </a:r>
            <a:r>
              <a:rPr lang="uk-UA" sz="2400" dirty="0">
                <a:solidFill>
                  <a:srgbClr val="000000"/>
                </a:solidFill>
                <a:ea typeface="Times New Roman"/>
                <a:cs typeface="Times New Roman"/>
              </a:rPr>
              <a:t>закритого типу (з вибором однієї правильної відповіді серед трьох пропонованих) – </a:t>
            </a:r>
            <a:r>
              <a:rPr lang="uk-UA" sz="2400" dirty="0" smtClean="0">
                <a:solidFill>
                  <a:srgbClr val="000000"/>
                </a:solidFill>
                <a:ea typeface="Times New Roman"/>
                <a:cs typeface="Times New Roman"/>
              </a:rPr>
              <a:t/>
            </a:r>
            <a:br>
              <a:rPr lang="uk-UA" sz="2400" dirty="0" smtClean="0">
                <a:solidFill>
                  <a:srgbClr val="000000"/>
                </a:solidFill>
                <a:ea typeface="Times New Roman"/>
                <a:cs typeface="Times New Roman"/>
              </a:rPr>
            </a:br>
            <a:r>
              <a:rPr lang="uk-UA" sz="2400" dirty="0" smtClean="0">
                <a:solidFill>
                  <a:srgbClr val="000000"/>
                </a:solidFill>
                <a:ea typeface="Times New Roman"/>
                <a:cs typeface="Times New Roman"/>
              </a:rPr>
              <a:t>2 </a:t>
            </a:r>
            <a:r>
              <a:rPr lang="uk-UA" sz="2400" dirty="0">
                <a:solidFill>
                  <a:srgbClr val="000000"/>
                </a:solidFill>
                <a:ea typeface="Times New Roman"/>
                <a:cs typeface="Times New Roman"/>
              </a:rPr>
              <a:t>завдання;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uk-UA" sz="2400" dirty="0">
                <a:solidFill>
                  <a:srgbClr val="000000"/>
                </a:solidFill>
                <a:ea typeface="Times New Roman"/>
                <a:cs typeface="Times New Roman"/>
              </a:rPr>
              <a:t>відкритого типу з короткою відповіддю – </a:t>
            </a:r>
            <a:r>
              <a:rPr lang="uk-UA" sz="2400" dirty="0" smtClean="0">
                <a:solidFill>
                  <a:srgbClr val="000000"/>
                </a:solidFill>
                <a:ea typeface="Times New Roman"/>
                <a:cs typeface="Times New Roman"/>
              </a:rPr>
              <a:t/>
            </a:r>
            <a:br>
              <a:rPr lang="uk-UA" sz="2400" dirty="0" smtClean="0">
                <a:solidFill>
                  <a:srgbClr val="000000"/>
                </a:solidFill>
                <a:ea typeface="Times New Roman"/>
                <a:cs typeface="Times New Roman"/>
              </a:rPr>
            </a:br>
            <a:r>
              <a:rPr lang="uk-UA" sz="2400" dirty="0" smtClean="0">
                <a:solidFill>
                  <a:srgbClr val="000000"/>
                </a:solidFill>
                <a:ea typeface="Times New Roman"/>
                <a:cs typeface="Times New Roman"/>
              </a:rPr>
              <a:t>1 </a:t>
            </a:r>
            <a:r>
              <a:rPr lang="uk-UA" sz="2400" dirty="0">
                <a:solidFill>
                  <a:srgbClr val="000000"/>
                </a:solidFill>
                <a:ea typeface="Times New Roman"/>
                <a:cs typeface="Times New Roman"/>
              </a:rPr>
              <a:t>завдання;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uk-UA" sz="2400" dirty="0">
                <a:solidFill>
                  <a:srgbClr val="000000"/>
                </a:solidFill>
                <a:ea typeface="Times New Roman"/>
                <a:cs typeface="Times New Roman"/>
              </a:rPr>
              <a:t>відкритого типу на встановлення послідовності або відповідності – </a:t>
            </a:r>
            <a:r>
              <a:rPr lang="uk-UA" sz="2400" dirty="0" smtClean="0">
                <a:solidFill>
                  <a:srgbClr val="000000"/>
                </a:solidFill>
                <a:ea typeface="Times New Roman"/>
                <a:cs typeface="Times New Roman"/>
              </a:rPr>
              <a:t>1 завдання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400" dirty="0" smtClean="0">
                <a:solidFill>
                  <a:srgbClr val="000000"/>
                </a:solidFill>
                <a:ea typeface="Calibri"/>
                <a:cs typeface="Times New Roman"/>
              </a:rPr>
              <a:t>- творче завдання</a:t>
            </a:r>
            <a:r>
              <a:rPr lang="uk-UA" sz="2400" dirty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uk-UA" sz="2400" dirty="0" smtClean="0">
                <a:solidFill>
                  <a:srgbClr val="000000"/>
                </a:solidFill>
                <a:ea typeface="Calibri"/>
                <a:cs typeface="Times New Roman"/>
              </a:rPr>
              <a:t>-</a:t>
            </a:r>
            <a:r>
              <a:rPr lang="uk-UA" sz="2400" dirty="0" smtClean="0">
                <a:solidFill>
                  <a:srgbClr val="000000"/>
                </a:solidFill>
                <a:ea typeface="Times New Roman"/>
                <a:cs typeface="Times New Roman"/>
              </a:rPr>
              <a:t>  </a:t>
            </a:r>
            <a:r>
              <a:rPr lang="uk-UA" sz="2400" dirty="0">
                <a:solidFill>
                  <a:srgbClr val="000000"/>
                </a:solidFill>
                <a:ea typeface="Times New Roman"/>
                <a:cs typeface="Times New Roman"/>
              </a:rPr>
              <a:t>1 завдання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>
              <a:ea typeface="Calibri"/>
              <a:cs typeface="Times New Roman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400" b="1" dirty="0" smtClean="0">
                <a:cs typeface="Times New Roman" pitchFamily="18" charset="0"/>
              </a:rPr>
              <a:t>Усього 6 завдань</a:t>
            </a:r>
            <a:endParaRPr lang="ru-RU" sz="2400" b="1" dirty="0"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43788" y="274638"/>
            <a:ext cx="7243011" cy="706090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72009A"/>
                </a:solidFill>
                <a:ea typeface="Calibri"/>
                <a:cs typeface="Times New Roman"/>
              </a:rPr>
              <a:t>Літературне читання</a:t>
            </a:r>
            <a:endParaRPr lang="ru-RU" dirty="0">
              <a:solidFill>
                <a:srgbClr val="7200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48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3788" y="274638"/>
            <a:ext cx="7243011" cy="778098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72009A"/>
                </a:solidFill>
                <a:ea typeface="Calibri"/>
                <a:cs typeface="Times New Roman"/>
              </a:rPr>
              <a:t>Математика</a:t>
            </a:r>
            <a:endParaRPr lang="ru-RU" dirty="0">
              <a:solidFill>
                <a:srgbClr val="72009A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5662" y="980728"/>
            <a:ext cx="7291137" cy="5616624"/>
          </a:xfrm>
        </p:spPr>
        <p:txBody>
          <a:bodyPr>
            <a:normAutofit fontScale="92500" lnSpcReduction="10000"/>
          </a:bodyPr>
          <a:lstStyle/>
          <a:p>
            <a:pPr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uk-UA" b="1" dirty="0" smtClean="0">
                <a:solidFill>
                  <a:srgbClr val="72009A"/>
                </a:solidFill>
                <a:ea typeface="Times New Roman"/>
                <a:cs typeface="Times New Roman"/>
              </a:rPr>
              <a:t>І </a:t>
            </a:r>
            <a:r>
              <a:rPr lang="uk-UA" b="1" dirty="0">
                <a:solidFill>
                  <a:srgbClr val="72009A"/>
                </a:solidFill>
                <a:ea typeface="Times New Roman"/>
                <a:cs typeface="Times New Roman"/>
              </a:rPr>
              <a:t>комбінація</a:t>
            </a:r>
            <a:r>
              <a:rPr lang="ru-RU" dirty="0">
                <a:solidFill>
                  <a:srgbClr val="72009A"/>
                </a:solidFill>
                <a:ea typeface="Times New Roman"/>
                <a:cs typeface="Times New Roman"/>
              </a:rPr>
              <a:t> </a:t>
            </a:r>
            <a:r>
              <a:rPr lang="uk-UA" dirty="0" smtClean="0">
                <a:solidFill>
                  <a:srgbClr val="72009A"/>
                </a:solidFill>
                <a:ea typeface="Times New Roman"/>
                <a:cs typeface="Times New Roman"/>
              </a:rPr>
              <a:t>: </a:t>
            </a:r>
            <a:endParaRPr lang="ru-RU" dirty="0">
              <a:solidFill>
                <a:srgbClr val="72009A"/>
              </a:solidFill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dirty="0">
                <a:solidFill>
                  <a:srgbClr val="000000"/>
                </a:solidFill>
                <a:ea typeface="Times New Roman"/>
                <a:cs typeface="Times New Roman"/>
              </a:rPr>
              <a:t>- </a:t>
            </a:r>
            <a:r>
              <a:rPr lang="uk-UA" dirty="0" smtClean="0">
                <a:solidFill>
                  <a:srgbClr val="000000"/>
                </a:solidFill>
                <a:ea typeface="Times New Roman"/>
                <a:cs typeface="Times New Roman"/>
              </a:rPr>
              <a:t>складена задача </a:t>
            </a:r>
            <a:r>
              <a:rPr lang="uk-UA" dirty="0">
                <a:solidFill>
                  <a:srgbClr val="000000"/>
                </a:solidFill>
                <a:ea typeface="Times New Roman"/>
                <a:cs typeface="Times New Roman"/>
              </a:rPr>
              <a:t>на 3 дії; </a:t>
            </a:r>
            <a:endParaRPr lang="ru-RU" dirty="0"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540385" algn="l"/>
              </a:tabLst>
            </a:pPr>
            <a:r>
              <a:rPr lang="uk-UA" dirty="0">
                <a:solidFill>
                  <a:srgbClr val="000000"/>
                </a:solidFill>
                <a:ea typeface="Times New Roman"/>
                <a:cs typeface="Times New Roman"/>
              </a:rPr>
              <a:t>- </a:t>
            </a:r>
            <a:r>
              <a:rPr lang="uk-UA" dirty="0" smtClean="0">
                <a:solidFill>
                  <a:srgbClr val="000000"/>
                </a:solidFill>
                <a:ea typeface="Times New Roman"/>
                <a:cs typeface="Times New Roman"/>
              </a:rPr>
              <a:t>вираз </a:t>
            </a:r>
            <a:r>
              <a:rPr lang="uk-UA" dirty="0">
                <a:solidFill>
                  <a:srgbClr val="000000"/>
                </a:solidFill>
                <a:ea typeface="Times New Roman"/>
                <a:cs typeface="Times New Roman"/>
              </a:rPr>
              <a:t>з багатоцифровими числами на визначення порядку дій (з дужками); </a:t>
            </a:r>
            <a:endParaRPr lang="ru-RU" dirty="0"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dirty="0">
                <a:solidFill>
                  <a:srgbClr val="000000"/>
                </a:solidFill>
                <a:ea typeface="Times New Roman"/>
                <a:cs typeface="Times New Roman"/>
              </a:rPr>
              <a:t>- </a:t>
            </a:r>
            <a:r>
              <a:rPr lang="uk-UA" dirty="0" smtClean="0">
                <a:solidFill>
                  <a:srgbClr val="000000"/>
                </a:solidFill>
                <a:ea typeface="Times New Roman"/>
                <a:cs typeface="Times New Roman"/>
              </a:rPr>
              <a:t>вираз </a:t>
            </a:r>
            <a:r>
              <a:rPr lang="uk-UA" dirty="0">
                <a:solidFill>
                  <a:srgbClr val="000000"/>
                </a:solidFill>
                <a:ea typeface="Times New Roman"/>
                <a:cs typeface="Times New Roman"/>
              </a:rPr>
              <a:t>на порівняння і перетворення </a:t>
            </a:r>
            <a:r>
              <a:rPr lang="uk-UA" dirty="0" smtClean="0">
                <a:solidFill>
                  <a:srgbClr val="000000"/>
                </a:solidFill>
                <a:ea typeface="Times New Roman"/>
                <a:cs typeface="Times New Roman"/>
              </a:rPr>
              <a:t>величин (по 2 завдання); </a:t>
            </a:r>
            <a:endParaRPr lang="ru-RU" dirty="0">
              <a:ea typeface="Calibri"/>
              <a:cs typeface="Times New Roman"/>
            </a:endParaRPr>
          </a:p>
          <a:p>
            <a:pPr marL="528638" indent="-300038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uk-UA" dirty="0" smtClean="0">
                <a:solidFill>
                  <a:srgbClr val="000000"/>
                </a:solidFill>
                <a:ea typeface="Times New Roman"/>
                <a:cs typeface="Times New Roman"/>
              </a:rPr>
              <a:t>вираз </a:t>
            </a:r>
            <a:r>
              <a:rPr lang="uk-UA" dirty="0">
                <a:solidFill>
                  <a:srgbClr val="000000"/>
                </a:solidFill>
                <a:ea typeface="Times New Roman"/>
                <a:cs typeface="Times New Roman"/>
              </a:rPr>
              <a:t>на знаходження частини від числа; </a:t>
            </a:r>
            <a:endParaRPr lang="uk-UA" dirty="0" smtClean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marL="528638" indent="-300038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uk-UA" dirty="0">
                <a:solidFill>
                  <a:srgbClr val="000000"/>
                </a:solidFill>
                <a:ea typeface="Calibri"/>
                <a:cs typeface="Times New Roman"/>
              </a:rPr>
              <a:t>г</a:t>
            </a:r>
            <a:r>
              <a:rPr lang="uk-UA" dirty="0" smtClean="0">
                <a:solidFill>
                  <a:srgbClr val="000000"/>
                </a:solidFill>
                <a:ea typeface="Calibri"/>
                <a:cs typeface="Times New Roman"/>
              </a:rPr>
              <a:t>еометричний матеріал;</a:t>
            </a:r>
            <a:endParaRPr lang="ru-RU" dirty="0">
              <a:ea typeface="Calibri"/>
              <a:cs typeface="Times New Roman"/>
            </a:endParaRPr>
          </a:p>
          <a:p>
            <a:pPr marL="528638" indent="-300038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uk-UA" dirty="0" smtClean="0">
                <a:solidFill>
                  <a:srgbClr val="000000"/>
                </a:solidFill>
                <a:ea typeface="Times New Roman"/>
                <a:cs typeface="Times New Roman"/>
              </a:rPr>
              <a:t>вираз </a:t>
            </a:r>
            <a:r>
              <a:rPr lang="uk-UA" dirty="0">
                <a:solidFill>
                  <a:srgbClr val="000000"/>
                </a:solidFill>
                <a:ea typeface="Times New Roman"/>
                <a:cs typeface="Times New Roman"/>
              </a:rPr>
              <a:t>на застосування геометричного матеріалу</a:t>
            </a:r>
            <a:r>
              <a:rPr lang="uk-UA" dirty="0" smtClean="0">
                <a:solidFill>
                  <a:srgbClr val="000000"/>
                </a:solidFill>
                <a:ea typeface="Times New Roman"/>
                <a:cs typeface="Times New Roman"/>
              </a:rPr>
              <a:t>.</a:t>
            </a:r>
          </a:p>
          <a:p>
            <a:pPr indent="0" algn="r">
              <a:lnSpc>
                <a:spcPct val="115000"/>
              </a:lnSpc>
              <a:spcAft>
                <a:spcPts val="0"/>
              </a:spcAft>
              <a:buNone/>
            </a:pPr>
            <a:r>
              <a:rPr lang="uk-UA" b="1" dirty="0" smtClean="0">
                <a:solidFill>
                  <a:srgbClr val="000000"/>
                </a:solidFill>
                <a:ea typeface="Calibri"/>
                <a:cs typeface="Times New Roman"/>
              </a:rPr>
              <a:t>Усього 7 завдань</a:t>
            </a:r>
            <a:endParaRPr lang="ru-RU" b="1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22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034716"/>
            <a:ext cx="7315200" cy="5346612"/>
          </a:xfrm>
        </p:spPr>
        <p:txBody>
          <a:bodyPr/>
          <a:lstStyle/>
          <a:p>
            <a:pPr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uk-UA" b="1" dirty="0">
                <a:solidFill>
                  <a:srgbClr val="72009A"/>
                </a:solidFill>
                <a:ea typeface="Times New Roman"/>
                <a:cs typeface="Times New Roman"/>
              </a:rPr>
              <a:t>ІІ комбінація</a:t>
            </a:r>
            <a:r>
              <a:rPr lang="ru-RU" dirty="0">
                <a:solidFill>
                  <a:srgbClr val="72009A"/>
                </a:solidFill>
                <a:ea typeface="Times New Roman"/>
                <a:cs typeface="Times New Roman"/>
              </a:rPr>
              <a:t> </a:t>
            </a:r>
            <a:r>
              <a:rPr lang="uk-UA" dirty="0" smtClean="0">
                <a:solidFill>
                  <a:srgbClr val="72009A"/>
                </a:solidFill>
                <a:ea typeface="Times New Roman"/>
                <a:cs typeface="Times New Roman"/>
              </a:rPr>
              <a:t>:</a:t>
            </a:r>
            <a:endParaRPr lang="ru-RU" dirty="0">
              <a:solidFill>
                <a:srgbClr val="72009A"/>
              </a:solidFill>
              <a:ea typeface="Calibri"/>
              <a:cs typeface="Times New Roman"/>
            </a:endParaRPr>
          </a:p>
          <a:p>
            <a:pPr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dirty="0">
                <a:solidFill>
                  <a:srgbClr val="000000"/>
                </a:solidFill>
                <a:ea typeface="Times New Roman"/>
                <a:cs typeface="Times New Roman"/>
              </a:rPr>
              <a:t>- </a:t>
            </a:r>
            <a:r>
              <a:rPr lang="ru-RU" dirty="0" err="1" smtClean="0">
                <a:solidFill>
                  <a:srgbClr val="000000"/>
                </a:solidFill>
                <a:ea typeface="Times New Roman"/>
                <a:cs typeface="Times New Roman"/>
              </a:rPr>
              <a:t>завдання</a:t>
            </a:r>
            <a:r>
              <a:rPr lang="ru-RU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ea typeface="Times New Roman"/>
                <a:cs typeface="Times New Roman"/>
              </a:rPr>
              <a:t>закритого</a:t>
            </a: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 типу з </a:t>
            </a:r>
            <a:r>
              <a:rPr lang="ru-RU" dirty="0" err="1">
                <a:solidFill>
                  <a:srgbClr val="000000"/>
                </a:solidFill>
                <a:ea typeface="Times New Roman"/>
                <a:cs typeface="Times New Roman"/>
              </a:rPr>
              <a:t>вибором</a:t>
            </a: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ea typeface="Times New Roman"/>
                <a:cs typeface="Times New Roman"/>
              </a:rPr>
              <a:t>однієї</a:t>
            </a: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ea typeface="Times New Roman"/>
                <a:cs typeface="Times New Roman"/>
              </a:rPr>
              <a:t>відповіді</a:t>
            </a: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ea typeface="Times New Roman"/>
                <a:cs typeface="Times New Roman"/>
              </a:rPr>
              <a:t>серед</a:t>
            </a: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ea typeface="Times New Roman"/>
                <a:cs typeface="Times New Roman"/>
              </a:rPr>
              <a:t>трьох</a:t>
            </a: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ea typeface="Times New Roman"/>
                <a:cs typeface="Times New Roman"/>
              </a:rPr>
              <a:t>пропонованих</a:t>
            </a: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ea typeface="Times New Roman"/>
                <a:cs typeface="Times New Roman"/>
              </a:rPr>
              <a:t>варіантів</a:t>
            </a: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uk-UA" dirty="0" smtClean="0">
                <a:solidFill>
                  <a:srgbClr val="000000"/>
                </a:solidFill>
                <a:ea typeface="Times New Roman"/>
                <a:cs typeface="Times New Roman"/>
              </a:rPr>
              <a:t> – 3 завдання; </a:t>
            </a:r>
            <a:endParaRPr lang="ru-RU" dirty="0">
              <a:ea typeface="Calibri"/>
              <a:cs typeface="Times New Roman"/>
            </a:endParaRPr>
          </a:p>
          <a:p>
            <a:pPr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dirty="0">
                <a:solidFill>
                  <a:srgbClr val="000000"/>
                </a:solidFill>
                <a:ea typeface="Times New Roman"/>
                <a:cs typeface="Times New Roman"/>
              </a:rPr>
              <a:t>- </a:t>
            </a:r>
            <a:r>
              <a:rPr lang="ru-RU" dirty="0" err="1" smtClean="0">
                <a:solidFill>
                  <a:srgbClr val="000000"/>
                </a:solidFill>
                <a:ea typeface="Times New Roman"/>
                <a:cs typeface="Times New Roman"/>
              </a:rPr>
              <a:t>завдання</a:t>
            </a:r>
            <a:r>
              <a:rPr lang="ru-RU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ea typeface="Times New Roman"/>
                <a:cs typeface="Times New Roman"/>
              </a:rPr>
              <a:t>відкритого</a:t>
            </a: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 типу на </a:t>
            </a:r>
            <a:r>
              <a:rPr lang="ru-RU" dirty="0" err="1">
                <a:solidFill>
                  <a:srgbClr val="000000"/>
                </a:solidFill>
                <a:ea typeface="Times New Roman"/>
                <a:cs typeface="Times New Roman"/>
              </a:rPr>
              <a:t>встановлення</a:t>
            </a: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ea typeface="Times New Roman"/>
                <a:cs typeface="Times New Roman"/>
              </a:rPr>
              <a:t>послідовності</a:t>
            </a: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ea typeface="Times New Roman"/>
                <a:cs typeface="Times New Roman"/>
              </a:rPr>
              <a:t>або</a:t>
            </a: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ea typeface="Times New Roman"/>
                <a:cs typeface="Times New Roman"/>
              </a:rPr>
              <a:t>відповідності</a:t>
            </a: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ea typeface="Times New Roman"/>
                <a:cs typeface="Times New Roman"/>
              </a:rPr>
              <a:t>між</a:t>
            </a: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 6 </a:t>
            </a:r>
            <a:r>
              <a:rPr lang="ru-RU" dirty="0" smtClean="0">
                <a:solidFill>
                  <a:srgbClr val="000000"/>
                </a:solidFill>
                <a:ea typeface="Times New Roman"/>
                <a:cs typeface="Times New Roman"/>
              </a:rPr>
              <a:t>компонентами – 2 </a:t>
            </a:r>
            <a:r>
              <a:rPr lang="ru-RU" dirty="0" err="1" smtClean="0">
                <a:solidFill>
                  <a:srgbClr val="000000"/>
                </a:solidFill>
                <a:ea typeface="Times New Roman"/>
                <a:cs typeface="Times New Roman"/>
              </a:rPr>
              <a:t>завдань</a:t>
            </a:r>
            <a:r>
              <a:rPr lang="uk-UA" dirty="0" smtClean="0">
                <a:solidFill>
                  <a:srgbClr val="000000"/>
                </a:solidFill>
                <a:ea typeface="Times New Roman"/>
                <a:cs typeface="Times New Roman"/>
              </a:rPr>
              <a:t>; </a:t>
            </a:r>
            <a:endParaRPr lang="ru-RU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ts val="600"/>
              </a:spcBef>
              <a:buFont typeface="Times New Roman"/>
              <a:buChar char="-"/>
            </a:pPr>
            <a:r>
              <a:rPr lang="ru-RU" dirty="0" err="1" smtClean="0">
                <a:solidFill>
                  <a:srgbClr val="000000"/>
                </a:solidFill>
                <a:ea typeface="Times New Roman"/>
                <a:cs typeface="Times New Roman"/>
              </a:rPr>
              <a:t>завдання</a:t>
            </a:r>
            <a:r>
              <a:rPr lang="ru-RU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ea typeface="Times New Roman"/>
                <a:cs typeface="Times New Roman"/>
              </a:rPr>
              <a:t>відкритого</a:t>
            </a: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ru-RU" dirty="0" smtClean="0">
                <a:solidFill>
                  <a:srgbClr val="000000"/>
                </a:solidFill>
                <a:ea typeface="Times New Roman"/>
                <a:cs typeface="Times New Roman"/>
              </a:rPr>
              <a:t>типу – 2 </a:t>
            </a:r>
            <a:r>
              <a:rPr lang="ru-RU" dirty="0" err="1" smtClean="0">
                <a:solidFill>
                  <a:srgbClr val="000000"/>
                </a:solidFill>
                <a:ea typeface="Times New Roman"/>
                <a:cs typeface="Times New Roman"/>
              </a:rPr>
              <a:t>завдання</a:t>
            </a:r>
            <a:r>
              <a:rPr lang="uk-UA" dirty="0" smtClean="0">
                <a:solidFill>
                  <a:srgbClr val="000000"/>
                </a:solidFill>
                <a:ea typeface="Times New Roman"/>
                <a:cs typeface="Times New Roman"/>
              </a:rPr>
              <a:t>.</a:t>
            </a:r>
          </a:p>
          <a:p>
            <a:pPr marL="0" lvl="0" indent="365125" algn="r">
              <a:lnSpc>
                <a:spcPct val="115000"/>
              </a:lnSpc>
              <a:buNone/>
            </a:pPr>
            <a:r>
              <a:rPr lang="uk-UA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Усього 7 завдань</a:t>
            </a:r>
            <a:endParaRPr lang="ru-RU" b="1" dirty="0">
              <a:ea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91916" y="274638"/>
            <a:ext cx="7194884" cy="778098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72009A"/>
                </a:solidFill>
                <a:ea typeface="Calibri"/>
                <a:cs typeface="Times New Roman"/>
              </a:rPr>
              <a:t>Математика</a:t>
            </a:r>
            <a:endParaRPr lang="ru-RU" dirty="0">
              <a:solidFill>
                <a:srgbClr val="7200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53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1444" y="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err="1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Оформлення</a:t>
            </a:r>
            <a:r>
              <a:rPr lang="ru-RU" sz="3600" b="1" dirty="0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 </a:t>
            </a:r>
            <a:r>
              <a:rPr lang="ru-RU" sz="3600" b="1" dirty="0" err="1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атестаційної</a:t>
            </a:r>
            <a:r>
              <a:rPr lang="ru-RU" sz="3600" b="1" dirty="0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 </a:t>
            </a:r>
            <a:r>
              <a:rPr lang="ru-RU" sz="3600" b="1" dirty="0" err="1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роботи</a:t>
            </a:r>
            <a:endParaRPr lang="ru-RU" sz="3600" dirty="0">
              <a:solidFill>
                <a:srgbClr val="72009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0150" y="762000"/>
            <a:ext cx="794385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000000"/>
                </a:solidFill>
                <a:ea typeface="Times New Roman"/>
              </a:rPr>
              <a:t>Р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/>
              </a:rPr>
              <a:t>обота </a:t>
            </a:r>
            <a:r>
              <a:rPr lang="ru-RU" dirty="0" err="1" smtClean="0">
                <a:solidFill>
                  <a:srgbClr val="000000"/>
                </a:solidFill>
                <a:effectLst/>
                <a:ea typeface="Times New Roman"/>
              </a:rPr>
              <a:t>оформлюється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ea typeface="Times New Roman"/>
              </a:rPr>
              <a:t>письмово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/>
              </a:rPr>
              <a:t> на </a:t>
            </a:r>
            <a:r>
              <a:rPr lang="ru-RU" dirty="0" err="1" smtClean="0">
                <a:solidFill>
                  <a:srgbClr val="000000"/>
                </a:solidFill>
                <a:effectLst/>
                <a:ea typeface="Times New Roman"/>
              </a:rPr>
              <a:t>аркушах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/>
              </a:rPr>
              <a:t> </a:t>
            </a:r>
            <a:br>
              <a:rPr lang="ru-RU" dirty="0" smtClean="0">
                <a:solidFill>
                  <a:srgbClr val="000000"/>
                </a:solidFill>
                <a:effectLst/>
                <a:ea typeface="Times New Roman"/>
              </a:rPr>
            </a:br>
            <a:r>
              <a:rPr lang="ru-RU" b="1" dirty="0" err="1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зі</a:t>
            </a:r>
            <a:r>
              <a:rPr lang="ru-RU" b="1" dirty="0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 штампом </a:t>
            </a:r>
            <a:r>
              <a:rPr lang="ru-RU" b="1" dirty="0" err="1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школи</a:t>
            </a:r>
            <a:r>
              <a:rPr lang="ru-RU" b="1" dirty="0" smtClean="0">
                <a:solidFill>
                  <a:srgbClr val="72009A"/>
                </a:solidFill>
                <a:effectLst/>
                <a:ea typeface="Times New Roman"/>
              </a:rPr>
              <a:t>, 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/>
              </a:rPr>
              <a:t>на </a:t>
            </a:r>
            <a:r>
              <a:rPr lang="ru-RU" dirty="0" err="1" smtClean="0">
                <a:solidFill>
                  <a:srgbClr val="000000"/>
                </a:solidFill>
                <a:effectLst/>
                <a:ea typeface="Times New Roman"/>
              </a:rPr>
              <a:t>якому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ea typeface="Times New Roman"/>
              </a:rPr>
              <a:t>зазначається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/>
              </a:rPr>
              <a:t> дата </a:t>
            </a:r>
            <a:r>
              <a:rPr lang="ru-RU" dirty="0" err="1" smtClean="0">
                <a:solidFill>
                  <a:srgbClr val="000000"/>
                </a:solidFill>
                <a:effectLst/>
                <a:ea typeface="Times New Roman"/>
              </a:rPr>
              <a:t>проведення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ea typeface="Times New Roman"/>
              </a:rPr>
              <a:t>роботи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/>
              </a:rPr>
              <a:t> </a:t>
            </a:r>
            <a:br>
              <a:rPr lang="ru-RU" dirty="0" smtClean="0">
                <a:solidFill>
                  <a:srgbClr val="000000"/>
                </a:solidFill>
                <a:effectLst/>
                <a:ea typeface="Times New Roman"/>
              </a:rPr>
            </a:br>
            <a:r>
              <a:rPr lang="ru-RU" dirty="0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(</a:t>
            </a:r>
            <a:r>
              <a:rPr lang="ru-RU" dirty="0" err="1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наприклад</a:t>
            </a:r>
            <a:r>
              <a:rPr lang="ru-RU" dirty="0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, 11.05.2017)</a:t>
            </a:r>
          </a:p>
          <a:p>
            <a:pPr marL="0" indent="0" algn="ctr">
              <a:buNone/>
            </a:pPr>
            <a:r>
              <a:rPr lang="uk-UA" dirty="0" smtClean="0">
                <a:solidFill>
                  <a:srgbClr val="000000"/>
                </a:solidFill>
                <a:ea typeface="Times New Roman"/>
              </a:rPr>
              <a:t>Підписування починається на сьомому  рядку:</a:t>
            </a: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uk-UA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Робота</a:t>
            </a:r>
            <a:br>
              <a:rPr lang="ru-RU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на </a:t>
            </a:r>
            <a:r>
              <a:rPr lang="ru-RU" i="1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державну</a:t>
            </a:r>
            <a:r>
              <a:rPr lang="ru-RU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i="1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підсумкову</a:t>
            </a:r>
            <a:r>
              <a:rPr lang="ru-RU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i="1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атестацію</a:t>
            </a:r>
            <a:r>
              <a:rPr lang="ru-RU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з </a:t>
            </a:r>
            <a:r>
              <a:rPr lang="ru-RU" i="1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української</a:t>
            </a:r>
            <a:r>
              <a:rPr lang="ru-RU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i="1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мови</a:t>
            </a:r>
            <a:r>
              <a:rPr lang="ru-RU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за курс </a:t>
            </a:r>
            <a:r>
              <a:rPr lang="ru-RU" i="1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початкової</a:t>
            </a:r>
            <a:r>
              <a:rPr lang="ru-RU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i="1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школи</a:t>
            </a:r>
            <a:r>
              <a:rPr lang="ru-RU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i="1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учня</a:t>
            </a:r>
            <a:r>
              <a:rPr lang="ru-RU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(</a:t>
            </a:r>
            <a:r>
              <a:rPr lang="ru-RU" i="1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учениці</a:t>
            </a:r>
            <a:r>
              <a:rPr lang="ru-RU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) 4-А </a:t>
            </a:r>
            <a:r>
              <a:rPr lang="ru-RU" i="1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класу</a:t>
            </a:r>
            <a:r>
              <a:rPr lang="ru-RU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(</a:t>
            </a:r>
            <a:r>
              <a:rPr lang="ru-RU" i="1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прізвище</a:t>
            </a:r>
            <a:r>
              <a:rPr lang="ru-RU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i="1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ім'я</a:t>
            </a:r>
            <a:r>
              <a:rPr lang="ru-RU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, по </a:t>
            </a:r>
            <a:r>
              <a:rPr lang="ru-RU" i="1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батькові</a:t>
            </a:r>
            <a:r>
              <a:rPr lang="ru-RU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у </a:t>
            </a:r>
            <a:r>
              <a:rPr lang="ru-RU" i="1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формі</a:t>
            </a:r>
            <a:r>
              <a:rPr lang="ru-RU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родового </a:t>
            </a:r>
            <a:r>
              <a:rPr lang="ru-RU" i="1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відмінка</a:t>
            </a:r>
            <a:r>
              <a:rPr lang="ru-RU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)</a:t>
            </a:r>
            <a:endParaRPr lang="ru-RU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0" indent="0" algn="just">
              <a:buNone/>
            </a:pPr>
            <a:endParaRPr lang="ru-RU" dirty="0" smtClean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8524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10"/>
            <a:ext cx="8229600" cy="1143000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Оцінювання</a:t>
            </a:r>
            <a:endParaRPr lang="ru-RU" b="1" dirty="0">
              <a:solidFill>
                <a:srgbClr val="72009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0150" y="1219200"/>
            <a:ext cx="7486650" cy="4906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err="1" smtClean="0">
                <a:solidFill>
                  <a:srgbClr val="000000"/>
                </a:solidFill>
                <a:effectLst/>
                <a:ea typeface="Times New Roman"/>
              </a:rPr>
              <a:t>Зійснюється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ea typeface="Times New Roman"/>
              </a:rPr>
              <a:t>відповідно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/>
              </a:rPr>
              <a:t> до </a:t>
            </a:r>
            <a:r>
              <a:rPr lang="ru-RU" dirty="0" err="1" smtClean="0">
                <a:solidFill>
                  <a:srgbClr val="000000"/>
                </a:solidFill>
                <a:effectLst/>
                <a:ea typeface="Times New Roman"/>
              </a:rPr>
              <a:t>чинних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ea typeface="Times New Roman"/>
              </a:rPr>
              <a:t>критеріїв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ea typeface="Times New Roman"/>
              </a:rPr>
              <a:t>оцінювання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ea typeface="Times New Roman"/>
              </a:rPr>
              <a:t>навчальних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ea typeface="Times New Roman"/>
              </a:rPr>
              <a:t>досягнень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ea typeface="Times New Roman"/>
              </a:rPr>
              <a:t>учнів</a:t>
            </a:r>
            <a:endParaRPr lang="ru-RU" dirty="0" smtClean="0">
              <a:solidFill>
                <a:srgbClr val="000000"/>
              </a:solidFill>
              <a:effectLst/>
              <a:ea typeface="Times New Roman"/>
            </a:endParaRPr>
          </a:p>
          <a:p>
            <a:pPr marL="0" indent="0" algn="ctr">
              <a:buNone/>
            </a:pPr>
            <a:r>
              <a:rPr lang="ru-RU" dirty="0" err="1" smtClean="0">
                <a:solidFill>
                  <a:srgbClr val="000000"/>
                </a:solidFill>
                <a:effectLst/>
                <a:ea typeface="Times New Roman"/>
              </a:rPr>
              <a:t>Накази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/>
              </a:rPr>
              <a:t> МОН </a:t>
            </a:r>
            <a:r>
              <a:rPr lang="ru-RU" dirty="0" err="1" smtClean="0">
                <a:solidFill>
                  <a:srgbClr val="000000"/>
                </a:solidFill>
                <a:effectLst/>
                <a:ea typeface="Times New Roman"/>
              </a:rPr>
              <a:t>України</a:t>
            </a:r>
            <a:endParaRPr lang="ru-RU" dirty="0" smtClean="0">
              <a:solidFill>
                <a:srgbClr val="000000"/>
              </a:solidFill>
              <a:effectLst/>
              <a:ea typeface="Times New Roman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ea typeface="Times New Roman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ea typeface="Times New Roman"/>
              </a:rPr>
              <a:t>від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/>
              </a:rPr>
              <a:t> 13.04.2011 </a:t>
            </a:r>
            <a:r>
              <a:rPr lang="ru-RU" b="1" dirty="0">
                <a:solidFill>
                  <a:srgbClr val="72009A"/>
                </a:solidFill>
                <a:ea typeface="Times New Roman"/>
              </a:rPr>
              <a:t>№ </a:t>
            </a:r>
            <a:r>
              <a:rPr lang="ru-RU" b="1" dirty="0" smtClean="0">
                <a:solidFill>
                  <a:srgbClr val="72009A"/>
                </a:solidFill>
                <a:ea typeface="Times New Roman"/>
              </a:rPr>
              <a:t>329</a:t>
            </a:r>
            <a:endParaRPr lang="ru-RU" b="1" dirty="0" smtClean="0">
              <a:solidFill>
                <a:srgbClr val="72009A"/>
              </a:solidFill>
              <a:effectLst/>
              <a:ea typeface="Times New Roman"/>
            </a:endParaRPr>
          </a:p>
          <a:p>
            <a:pPr marL="0" indent="0" algn="ctr">
              <a:buNone/>
            </a:pPr>
            <a:r>
              <a:rPr lang="ru-RU" dirty="0" err="1" smtClean="0">
                <a:solidFill>
                  <a:srgbClr val="000000"/>
                </a:solidFill>
                <a:effectLst/>
                <a:ea typeface="Times New Roman"/>
              </a:rPr>
              <a:t>від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/>
              </a:rPr>
              <a:t> 19.08.2016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 </a:t>
            </a:r>
            <a:r>
              <a:rPr lang="ru-RU" b="1" dirty="0">
                <a:solidFill>
                  <a:srgbClr val="72009A"/>
                </a:solidFill>
                <a:ea typeface="Times New Roman"/>
              </a:rPr>
              <a:t>№ </a:t>
            </a:r>
            <a:r>
              <a:rPr lang="ru-RU" b="1" dirty="0" smtClean="0">
                <a:solidFill>
                  <a:srgbClr val="72009A"/>
                </a:solidFill>
                <a:ea typeface="Times New Roman"/>
              </a:rPr>
              <a:t>1009</a:t>
            </a:r>
            <a:endParaRPr lang="ru-RU" b="1" dirty="0" smtClean="0">
              <a:solidFill>
                <a:srgbClr val="72009A"/>
              </a:solidFill>
              <a:effectLst/>
              <a:ea typeface="Times New Roman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ea typeface="Times New Roman"/>
              </a:rPr>
              <a:t>лист МОН </a:t>
            </a:r>
            <a:r>
              <a:rPr lang="ru-RU" dirty="0" err="1" smtClean="0">
                <a:solidFill>
                  <a:srgbClr val="000000"/>
                </a:solidFill>
                <a:effectLst/>
                <a:ea typeface="Times New Roman"/>
              </a:rPr>
              <a:t>України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ea typeface="Times New Roman"/>
              </a:rPr>
              <a:t>від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13.03.2017 </a:t>
            </a:r>
            <a:r>
              <a:rPr lang="ru-RU" b="1" dirty="0">
                <a:solidFill>
                  <a:srgbClr val="72009A"/>
                </a:solidFill>
                <a:ea typeface="Times New Roman"/>
              </a:rPr>
              <a:t>№1/9-149</a:t>
            </a:r>
            <a:endParaRPr lang="ru-RU" b="1" dirty="0">
              <a:solidFill>
                <a:srgbClr val="72009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6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6836" y="0"/>
            <a:ext cx="7839635" cy="1257300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Наказ МОН України </a:t>
            </a:r>
            <a:br>
              <a:rPr lang="uk-UA" b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 20.10.2016 № 1272</a:t>
            </a:r>
            <a:endParaRPr lang="ru-RU" b="1" dirty="0">
              <a:solidFill>
                <a:srgbClr val="99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1709" y="1637178"/>
            <a:ext cx="7869891" cy="49731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400" b="1" dirty="0" smtClean="0">
                <a:ln>
                  <a:solidFill>
                    <a:srgbClr val="FFFF7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 проведення державної  підсумкової атестації учнів (вихованців) загальноосвітніх навчальних закладів </a:t>
            </a:r>
            <a:r>
              <a:rPr lang="uk-UA" sz="4400" b="1" dirty="0" smtClean="0">
                <a:ln>
                  <a:solidFill>
                    <a:srgbClr val="FFFF7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4400" b="1" dirty="0" smtClean="0">
                <a:ln>
                  <a:solidFill>
                    <a:srgbClr val="FFFF7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400" b="1" dirty="0" smtClean="0">
                <a:ln>
                  <a:solidFill>
                    <a:srgbClr val="FFFF7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</a:t>
            </a:r>
            <a:r>
              <a:rPr lang="uk-UA" sz="4400" b="1" dirty="0" smtClean="0">
                <a:ln>
                  <a:solidFill>
                    <a:srgbClr val="FFFF7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2016-2017 навчальному році</a:t>
            </a:r>
            <a:endParaRPr lang="ru-RU" sz="4400" b="1" dirty="0">
              <a:ln>
                <a:solidFill>
                  <a:srgbClr val="FFFF71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008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8736" y="1"/>
            <a:ext cx="7839635" cy="723900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Виставлення оцінок</a:t>
            </a:r>
            <a:endParaRPr lang="ru-RU" b="1" dirty="0">
              <a:solidFill>
                <a:srgbClr val="72009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5750" y="930275"/>
            <a:ext cx="800100" cy="1698625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sz="13800" dirty="0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1409700" y="1257300"/>
            <a:ext cx="7524750" cy="56007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dirty="0" smtClean="0"/>
              <a:t> Бали за ДПА у початковій школі виставляється в класному журналі відповідно до </a:t>
            </a:r>
            <a:br>
              <a:rPr lang="uk-UA" dirty="0" smtClean="0"/>
            </a:br>
            <a:r>
              <a:rPr lang="uk-UA" b="1" dirty="0" smtClean="0"/>
              <a:t>наказу МОН України від 08.04.2015 № 412</a:t>
            </a:r>
          </a:p>
          <a:p>
            <a:pPr marL="0" indent="0" algn="ctr">
              <a:buNone/>
            </a:pPr>
            <a:endParaRPr lang="uk-UA" dirty="0"/>
          </a:p>
          <a:p>
            <a:pPr marL="0" indent="0" algn="ctr">
              <a:buNone/>
            </a:pPr>
            <a:r>
              <a:rPr lang="uk-UA" sz="3900" dirty="0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«Про затвердження Інструкції щодо заповнення Класного журналу </a:t>
            </a:r>
            <a:br>
              <a:rPr lang="uk-UA" sz="3900" dirty="0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900" dirty="0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1-4-х класів загальноосвітніх навчальних закладів»</a:t>
            </a:r>
          </a:p>
          <a:p>
            <a:pPr marL="0" indent="0" algn="just">
              <a:buNone/>
            </a:pPr>
            <a:endParaRPr lang="uk-UA" sz="3900" dirty="0">
              <a:solidFill>
                <a:srgbClr val="72009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69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98736" y="1"/>
            <a:ext cx="7839635" cy="70485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Наказ </a:t>
            </a:r>
            <a:r>
              <a:rPr lang="uk-UA" sz="3200" b="1" dirty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 України від 08.04.2015 № 412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409700" y="876300"/>
            <a:ext cx="7105650" cy="5300663"/>
          </a:xfrm>
        </p:spPr>
        <p:txBody>
          <a:bodyPr/>
          <a:lstStyle/>
          <a:p>
            <a:pPr marL="457200" indent="-457200">
              <a:buNone/>
            </a:pPr>
            <a:r>
              <a:rPr lang="uk-UA" dirty="0"/>
              <a:t>П. 25. </a:t>
            </a:r>
            <a:r>
              <a:rPr lang="ru-RU" dirty="0"/>
              <a:t>У 4-х </a:t>
            </a:r>
            <a:r>
              <a:rPr lang="ru-RU" dirty="0" err="1"/>
              <a:t>класах</a:t>
            </a:r>
            <a:r>
              <a:rPr lang="ru-RU" dirty="0"/>
              <a:t> </a:t>
            </a:r>
            <a:r>
              <a:rPr lang="ru-RU" dirty="0" err="1"/>
              <a:t>бали</a:t>
            </a:r>
            <a:r>
              <a:rPr lang="ru-RU" dirty="0"/>
              <a:t>, </a:t>
            </a:r>
            <a:r>
              <a:rPr lang="ru-RU" dirty="0" err="1"/>
              <a:t>одержані</a:t>
            </a:r>
            <a:r>
              <a:rPr lang="ru-RU" dirty="0"/>
              <a:t> </a:t>
            </a:r>
            <a:r>
              <a:rPr lang="ru-RU" dirty="0" err="1"/>
              <a:t>учнями</a:t>
            </a:r>
            <a:r>
              <a:rPr lang="ru-RU" dirty="0"/>
              <a:t> за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підсумкову</a:t>
            </a:r>
            <a:r>
              <a:rPr lang="ru-RU" dirty="0"/>
              <a:t> </a:t>
            </a:r>
            <a:r>
              <a:rPr lang="ru-RU" dirty="0" err="1"/>
              <a:t>атестацію</a:t>
            </a:r>
            <a:r>
              <a:rPr lang="ru-RU" dirty="0"/>
              <a:t> у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підсумкової</a:t>
            </a:r>
            <a:r>
              <a:rPr lang="ru-RU" dirty="0"/>
              <a:t> </a:t>
            </a:r>
            <a:r>
              <a:rPr lang="ru-RU" dirty="0" err="1"/>
              <a:t>контрольної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, </a:t>
            </a:r>
            <a:r>
              <a:rPr lang="ru-RU" dirty="0" err="1"/>
              <a:t>виставляються</a:t>
            </a:r>
            <a:r>
              <a:rPr lang="ru-RU" dirty="0"/>
              <a:t> </a:t>
            </a:r>
            <a:r>
              <a:rPr lang="ru-RU" b="1" dirty="0">
                <a:solidFill>
                  <a:srgbClr val="72009A"/>
                </a:solidFill>
              </a:rPr>
              <a:t>на </a:t>
            </a:r>
            <a:r>
              <a:rPr lang="ru-RU" b="1" dirty="0" err="1">
                <a:solidFill>
                  <a:srgbClr val="72009A"/>
                </a:solidFill>
              </a:rPr>
              <a:t>правій</a:t>
            </a:r>
            <a:r>
              <a:rPr lang="ru-RU" b="1" dirty="0">
                <a:solidFill>
                  <a:srgbClr val="72009A"/>
                </a:solidFill>
              </a:rPr>
              <a:t> </a:t>
            </a:r>
            <a:r>
              <a:rPr lang="ru-RU" b="1" dirty="0" err="1">
                <a:solidFill>
                  <a:srgbClr val="72009A"/>
                </a:solidFill>
              </a:rPr>
              <a:t>сторінці</a:t>
            </a:r>
            <a:r>
              <a:rPr lang="ru-RU" b="1" dirty="0">
                <a:solidFill>
                  <a:srgbClr val="72009A"/>
                </a:solidFill>
              </a:rPr>
              <a:t> журналу у </a:t>
            </a:r>
            <a:r>
              <a:rPr lang="ru-RU" b="1" dirty="0" err="1">
                <a:solidFill>
                  <a:srgbClr val="72009A"/>
                </a:solidFill>
              </a:rPr>
              <a:t>розділі</a:t>
            </a:r>
            <a:r>
              <a:rPr lang="ru-RU" b="1" dirty="0">
                <a:solidFill>
                  <a:srgbClr val="72009A"/>
                </a:solidFill>
              </a:rPr>
              <a:t> «Тема», де </a:t>
            </a:r>
            <a:r>
              <a:rPr lang="ru-RU" b="1" dirty="0" err="1">
                <a:solidFill>
                  <a:srgbClr val="72009A"/>
                </a:solidFill>
              </a:rPr>
              <a:t>здійснюється</a:t>
            </a:r>
            <a:r>
              <a:rPr lang="ru-RU" b="1" dirty="0">
                <a:solidFill>
                  <a:srgbClr val="72009A"/>
                </a:solidFill>
              </a:rPr>
              <a:t> </a:t>
            </a:r>
            <a:r>
              <a:rPr lang="ru-RU" b="1" dirty="0" err="1">
                <a:solidFill>
                  <a:srgbClr val="72009A"/>
                </a:solidFill>
              </a:rPr>
              <a:t>запис</a:t>
            </a:r>
            <a:r>
              <a:rPr lang="ru-RU" b="1" dirty="0">
                <a:solidFill>
                  <a:srgbClr val="72009A"/>
                </a:solidFill>
              </a:rPr>
              <a:t> «</a:t>
            </a:r>
            <a:r>
              <a:rPr lang="ru-RU" b="1" dirty="0" err="1">
                <a:solidFill>
                  <a:srgbClr val="72009A"/>
                </a:solidFill>
              </a:rPr>
              <a:t>Державна</a:t>
            </a:r>
            <a:r>
              <a:rPr lang="ru-RU" b="1" dirty="0">
                <a:solidFill>
                  <a:srgbClr val="72009A"/>
                </a:solidFill>
              </a:rPr>
              <a:t> </a:t>
            </a:r>
            <a:r>
              <a:rPr lang="ru-RU" b="1" dirty="0" err="1">
                <a:solidFill>
                  <a:srgbClr val="72009A"/>
                </a:solidFill>
              </a:rPr>
              <a:t>підсумкова</a:t>
            </a:r>
            <a:r>
              <a:rPr lang="ru-RU" b="1" dirty="0">
                <a:solidFill>
                  <a:srgbClr val="72009A"/>
                </a:solidFill>
              </a:rPr>
              <a:t> </a:t>
            </a:r>
            <a:r>
              <a:rPr lang="ru-RU" b="1" dirty="0" err="1">
                <a:solidFill>
                  <a:srgbClr val="72009A"/>
                </a:solidFill>
              </a:rPr>
              <a:t>атестація</a:t>
            </a:r>
            <a:r>
              <a:rPr lang="ru-RU" b="1" dirty="0" smtClean="0">
                <a:solidFill>
                  <a:srgbClr val="72009A"/>
                </a:solidFill>
              </a:rPr>
              <a:t>».</a:t>
            </a:r>
          </a:p>
          <a:p>
            <a:pPr marL="457200" indent="-457200">
              <a:buNone/>
            </a:pPr>
            <a:endParaRPr lang="ru-RU" dirty="0" smtClean="0"/>
          </a:p>
          <a:p>
            <a:pPr marL="457200" indent="-457200">
              <a:buNone/>
            </a:pPr>
            <a:r>
              <a:rPr lang="uk-UA" dirty="0" smtClean="0"/>
              <a:t>П. 27. </a:t>
            </a:r>
            <a:r>
              <a:rPr lang="ru-RU" dirty="0" err="1"/>
              <a:t>Річний</a:t>
            </a:r>
            <a:r>
              <a:rPr lang="ru-RU" dirty="0"/>
              <a:t> бал </a:t>
            </a:r>
            <a:r>
              <a:rPr lang="ru-RU" dirty="0" err="1"/>
              <a:t>виставляється</a:t>
            </a:r>
            <a:r>
              <a:rPr lang="ru-RU" dirty="0"/>
              <a:t> у </a:t>
            </a:r>
            <a:r>
              <a:rPr lang="ru-RU" dirty="0" err="1"/>
              <a:t>колонці</a:t>
            </a:r>
            <a:r>
              <a:rPr lang="ru-RU" dirty="0"/>
              <a:t> журналу з </a:t>
            </a:r>
            <a:r>
              <a:rPr lang="ru-RU" dirty="0" err="1"/>
              <a:t>позначкою</a:t>
            </a:r>
            <a:r>
              <a:rPr lang="ru-RU" dirty="0"/>
              <a:t> «</a:t>
            </a:r>
            <a:r>
              <a:rPr lang="ru-RU" dirty="0" err="1"/>
              <a:t>Рік</a:t>
            </a:r>
            <a:r>
              <a:rPr lang="ru-RU" dirty="0"/>
              <a:t>». </a:t>
            </a:r>
            <a:r>
              <a:rPr lang="ru-RU" b="1" dirty="0" err="1">
                <a:solidFill>
                  <a:srgbClr val="72009A"/>
                </a:solidFill>
              </a:rPr>
              <a:t>Окрема</a:t>
            </a:r>
            <a:r>
              <a:rPr lang="ru-RU" b="1" dirty="0">
                <a:solidFill>
                  <a:srgbClr val="72009A"/>
                </a:solidFill>
              </a:rPr>
              <a:t> колонка для </a:t>
            </a:r>
            <a:r>
              <a:rPr lang="ru-RU" b="1" dirty="0" err="1">
                <a:solidFill>
                  <a:srgbClr val="72009A"/>
                </a:solidFill>
              </a:rPr>
              <a:t>підсумкового</a:t>
            </a:r>
            <a:r>
              <a:rPr lang="ru-RU" b="1" dirty="0">
                <a:solidFill>
                  <a:srgbClr val="72009A"/>
                </a:solidFill>
              </a:rPr>
              <a:t> бала не </a:t>
            </a:r>
            <a:r>
              <a:rPr lang="ru-RU" b="1" dirty="0" err="1">
                <a:solidFill>
                  <a:srgbClr val="72009A"/>
                </a:solidFill>
              </a:rPr>
              <a:t>відводиться</a:t>
            </a:r>
            <a:r>
              <a:rPr lang="ru-RU" b="1" dirty="0">
                <a:solidFill>
                  <a:srgbClr val="72009A"/>
                </a:solidFill>
              </a:rPr>
              <a:t>.</a:t>
            </a:r>
            <a:endParaRPr lang="ru-RU" b="1" dirty="0" smtClean="0">
              <a:solidFill>
                <a:srgbClr val="72009A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925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23474" y="1562100"/>
            <a:ext cx="7628021" cy="283845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rgbClr val="72009A"/>
                </a:solidFill>
                <a:latin typeface="+mn-lt"/>
                <a:cs typeface="Times New Roman" panose="02020603050405020304" pitchFamily="18" charset="0"/>
              </a:rPr>
              <a:t>Центр методичної та аналітичної роботи </a:t>
            </a:r>
            <a:br>
              <a:rPr lang="uk-UA" sz="3200" b="1" dirty="0" smtClean="0">
                <a:solidFill>
                  <a:srgbClr val="72009A"/>
                </a:solidFill>
                <a:latin typeface="+mn-lt"/>
                <a:cs typeface="Times New Roman" panose="02020603050405020304" pitchFamily="18" charset="0"/>
              </a:rPr>
            </a:br>
            <a:r>
              <a:rPr lang="uk-UA" sz="3200" b="1" dirty="0" smtClean="0">
                <a:solidFill>
                  <a:srgbClr val="72009A"/>
                </a:solidFill>
                <a:latin typeface="+mn-lt"/>
                <a:cs typeface="Times New Roman" panose="02020603050405020304" pitchFamily="18" charset="0"/>
              </a:rPr>
              <a:t>КВНЗ «Харківська академія </a:t>
            </a:r>
            <a:br>
              <a:rPr lang="uk-UA" sz="3200" b="1" dirty="0" smtClean="0">
                <a:solidFill>
                  <a:srgbClr val="72009A"/>
                </a:solidFill>
                <a:latin typeface="+mn-lt"/>
                <a:cs typeface="Times New Roman" panose="02020603050405020304" pitchFamily="18" charset="0"/>
              </a:rPr>
            </a:br>
            <a:r>
              <a:rPr lang="uk-UA" sz="3200" b="1" dirty="0" smtClean="0">
                <a:solidFill>
                  <a:srgbClr val="72009A"/>
                </a:solidFill>
                <a:latin typeface="+mn-lt"/>
                <a:cs typeface="Times New Roman" panose="02020603050405020304" pitchFamily="18" charset="0"/>
              </a:rPr>
              <a:t>неперервної освіти»</a:t>
            </a:r>
            <a:br>
              <a:rPr lang="uk-UA" sz="3200" b="1" dirty="0" smtClean="0">
                <a:solidFill>
                  <a:srgbClr val="72009A"/>
                </a:solidFill>
                <a:latin typeface="+mn-lt"/>
                <a:cs typeface="Times New Roman" panose="02020603050405020304" pitchFamily="18" charset="0"/>
              </a:rPr>
            </a:br>
            <a:r>
              <a:rPr lang="en-US" sz="3200" b="1" dirty="0" smtClean="0">
                <a:solidFill>
                  <a:srgbClr val="72009A"/>
                </a:solidFill>
                <a:latin typeface="+mn-lt"/>
                <a:cs typeface="Times New Roman" panose="02020603050405020304" pitchFamily="18" charset="0"/>
              </a:rPr>
              <a:t>center_ekspert@ukr.net</a:t>
            </a:r>
            <a:r>
              <a:rPr lang="uk-UA" sz="3200" b="1" dirty="0" smtClean="0">
                <a:solidFill>
                  <a:srgbClr val="72009A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uk-UA" sz="3200" b="1" dirty="0" smtClean="0">
                <a:solidFill>
                  <a:srgbClr val="72009A"/>
                </a:solidFill>
                <a:latin typeface="+mn-lt"/>
                <a:cs typeface="Times New Roman" panose="02020603050405020304" pitchFamily="18" charset="0"/>
              </a:rPr>
            </a:br>
            <a:r>
              <a:rPr lang="uk-UA" sz="3200" b="1" dirty="0" smtClean="0">
                <a:solidFill>
                  <a:srgbClr val="72009A"/>
                </a:solidFill>
                <a:latin typeface="+mn-lt"/>
                <a:cs typeface="Times New Roman" panose="02020603050405020304" pitchFamily="18" charset="0"/>
              </a:rPr>
              <a:t>731-27</a:t>
            </a:r>
            <a:r>
              <a:rPr lang="en-US" sz="3200" b="1" dirty="0" smtClean="0">
                <a:solidFill>
                  <a:srgbClr val="72009A"/>
                </a:solidFill>
                <a:latin typeface="+mn-lt"/>
                <a:cs typeface="Times New Roman" panose="02020603050405020304" pitchFamily="18" charset="0"/>
              </a:rPr>
              <a:t>-01</a:t>
            </a:r>
            <a:endParaRPr lang="ru-RU" sz="3200" b="1" dirty="0">
              <a:solidFill>
                <a:srgbClr val="72009A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95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" name="Group 92"/>
          <p:cNvGrpSpPr>
            <a:grpSpLocks/>
          </p:cNvGrpSpPr>
          <p:nvPr/>
        </p:nvGrpSpPr>
        <p:grpSpPr bwMode="auto">
          <a:xfrm>
            <a:off x="1171529" y="955190"/>
            <a:ext cx="7696200" cy="1645920"/>
            <a:chOff x="1269" y="1296"/>
            <a:chExt cx="3193" cy="334"/>
          </a:xfrm>
        </p:grpSpPr>
        <p:sp>
          <p:nvSpPr>
            <p:cNvPr id="211" name="AutoShape 3"/>
            <p:cNvSpPr>
              <a:spLocks noChangeArrowheads="1"/>
            </p:cNvSpPr>
            <p:nvPr/>
          </p:nvSpPr>
          <p:spPr bwMode="gray">
            <a:xfrm>
              <a:off x="1422" y="1296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212" name="Text Box 4"/>
            <p:cNvSpPr txBox="1">
              <a:spLocks noChangeArrowheads="1"/>
            </p:cNvSpPr>
            <p:nvPr/>
          </p:nvSpPr>
          <p:spPr bwMode="gray">
            <a:xfrm>
              <a:off x="1705" y="1300"/>
              <a:ext cx="2617" cy="2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uk-UA" sz="2600" dirty="0" smtClean="0">
                  <a:solidFill>
                    <a:srgbClr val="000000"/>
                  </a:solidFill>
                </a:rPr>
                <a:t>Строки проведення державної підсумкової атестації у школі І ступеня визначаються загальноосвітнім навчальним закладом</a:t>
              </a:r>
              <a:endParaRPr lang="en-US" sz="2600" dirty="0">
                <a:solidFill>
                  <a:srgbClr val="000000"/>
                </a:solidFill>
              </a:endParaRPr>
            </a:p>
          </p:txBody>
        </p:sp>
        <p:grpSp>
          <p:nvGrpSpPr>
            <p:cNvPr id="213" name="Group 55"/>
            <p:cNvGrpSpPr>
              <a:grpSpLocks/>
            </p:cNvGrpSpPr>
            <p:nvPr/>
          </p:nvGrpSpPr>
          <p:grpSpPr bwMode="auto">
            <a:xfrm>
              <a:off x="1269" y="1324"/>
              <a:ext cx="266" cy="298"/>
              <a:chOff x="1415" y="1276"/>
              <a:chExt cx="266" cy="298"/>
            </a:xfrm>
          </p:grpSpPr>
          <p:grpSp>
            <p:nvGrpSpPr>
              <p:cNvPr id="214" name="Group 56"/>
              <p:cNvGrpSpPr>
                <a:grpSpLocks/>
              </p:cNvGrpSpPr>
              <p:nvPr/>
            </p:nvGrpSpPr>
            <p:grpSpPr bwMode="auto">
              <a:xfrm>
                <a:off x="1415" y="1276"/>
                <a:ext cx="266" cy="298"/>
                <a:chOff x="1415" y="1276"/>
                <a:chExt cx="266" cy="298"/>
              </a:xfrm>
            </p:grpSpPr>
            <p:pic>
              <p:nvPicPr>
                <p:cNvPr id="216" name="Picture 5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17" name="Oval 5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rgbClr val="FF9900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8" name="Oval 5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C000"/>
                    </a:gs>
                    <a:gs pos="100000">
                      <a:srgbClr val="FF9900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219" name="Picture 6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15" name="Text Box 61"/>
              <p:cNvSpPr txBox="1">
                <a:spLocks noChangeArrowheads="1"/>
              </p:cNvSpPr>
              <p:nvPr/>
            </p:nvSpPr>
            <p:spPr bwMode="gray">
              <a:xfrm>
                <a:off x="1449" y="1336"/>
                <a:ext cx="20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48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endParaRPr lang="en-US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220" name="Group 93"/>
          <p:cNvGrpSpPr>
            <a:grpSpLocks/>
          </p:cNvGrpSpPr>
          <p:nvPr/>
        </p:nvGrpSpPr>
        <p:grpSpPr bwMode="auto">
          <a:xfrm>
            <a:off x="1063210" y="3066942"/>
            <a:ext cx="7762984" cy="1809748"/>
            <a:chOff x="1268" y="1776"/>
            <a:chExt cx="3194" cy="346"/>
          </a:xfrm>
        </p:grpSpPr>
        <p:sp>
          <p:nvSpPr>
            <p:cNvPr id="221" name="AutoShape 13"/>
            <p:cNvSpPr>
              <a:spLocks noChangeArrowheads="1"/>
            </p:cNvSpPr>
            <p:nvPr/>
          </p:nvSpPr>
          <p:spPr bwMode="gray">
            <a:xfrm>
              <a:off x="1422" y="1776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222" name="Text Box 21"/>
            <p:cNvSpPr txBox="1">
              <a:spLocks noChangeArrowheads="1"/>
            </p:cNvSpPr>
            <p:nvPr/>
          </p:nvSpPr>
          <p:spPr bwMode="gray">
            <a:xfrm>
              <a:off x="1689" y="1791"/>
              <a:ext cx="2633" cy="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uk-UA" sz="2600" dirty="0" smtClean="0">
                  <a:solidFill>
                    <a:srgbClr val="000000"/>
                  </a:solidFill>
                </a:rPr>
                <a:t>Державна підсумкова атестація випускників початкових класів проводиться з: </a:t>
              </a:r>
            </a:p>
            <a:p>
              <a:r>
                <a:rPr lang="uk-UA" sz="2600" dirty="0" smtClean="0">
                  <a:solidFill>
                    <a:srgbClr val="000000"/>
                  </a:solidFill>
                </a:rPr>
                <a:t>«Української мови», «Літературного читання»,  «Математики»</a:t>
              </a:r>
            </a:p>
          </p:txBody>
        </p:sp>
        <p:grpSp>
          <p:nvGrpSpPr>
            <p:cNvPr id="223" name="Group 62"/>
            <p:cNvGrpSpPr>
              <a:grpSpLocks/>
            </p:cNvGrpSpPr>
            <p:nvPr/>
          </p:nvGrpSpPr>
          <p:grpSpPr bwMode="auto">
            <a:xfrm>
              <a:off x="1268" y="1824"/>
              <a:ext cx="266" cy="298"/>
              <a:chOff x="1414" y="1776"/>
              <a:chExt cx="266" cy="298"/>
            </a:xfrm>
          </p:grpSpPr>
          <p:grpSp>
            <p:nvGrpSpPr>
              <p:cNvPr id="224" name="Group 63"/>
              <p:cNvGrpSpPr>
                <a:grpSpLocks/>
              </p:cNvGrpSpPr>
              <p:nvPr/>
            </p:nvGrpSpPr>
            <p:grpSpPr bwMode="auto">
              <a:xfrm>
                <a:off x="1414" y="1776"/>
                <a:ext cx="266" cy="298"/>
                <a:chOff x="1415" y="1276"/>
                <a:chExt cx="266" cy="298"/>
              </a:xfrm>
            </p:grpSpPr>
            <p:pic>
              <p:nvPicPr>
                <p:cNvPr id="226" name="Picture 64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27" name="Oval 65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9900CC"/>
                    </a:gs>
                    <a:gs pos="100000">
                      <a:srgbClr val="72009A"/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8" name="Oval 66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48" cy="239"/>
                </a:xfrm>
                <a:prstGeom prst="ellipse">
                  <a:avLst/>
                </a:prstGeom>
                <a:solidFill>
                  <a:srgbClr val="9900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229" name="Picture 67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25" name="Text Box 68"/>
              <p:cNvSpPr txBox="1">
                <a:spLocks noChangeArrowheads="1"/>
              </p:cNvSpPr>
              <p:nvPr/>
            </p:nvSpPr>
            <p:spPr bwMode="gray">
              <a:xfrm>
                <a:off x="1424" y="1829"/>
                <a:ext cx="222" cy="1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5400" b="1" dirty="0">
                    <a:solidFill>
                      <a:srgbClr val="FFFFFF"/>
                    </a:solidFill>
                  </a:rPr>
                  <a:t>2</a:t>
                </a:r>
                <a:endParaRPr lang="en-US" b="1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55" name="Заголовок 1"/>
          <p:cNvSpPr>
            <a:spLocks noGrp="1"/>
          </p:cNvSpPr>
          <p:nvPr>
            <p:ph type="title"/>
          </p:nvPr>
        </p:nvSpPr>
        <p:spPr>
          <a:xfrm>
            <a:off x="1136836" y="205816"/>
            <a:ext cx="7839635" cy="51608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b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Наказ МОН України від 20.10.2016 № 1272</a:t>
            </a:r>
            <a:endParaRPr lang="ru-RU" sz="3200" b="1" dirty="0">
              <a:solidFill>
                <a:srgbClr val="99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6" name="Group 93"/>
          <p:cNvGrpSpPr>
            <a:grpSpLocks/>
          </p:cNvGrpSpPr>
          <p:nvPr/>
        </p:nvGrpSpPr>
        <p:grpSpPr bwMode="auto">
          <a:xfrm>
            <a:off x="1080223" y="5249431"/>
            <a:ext cx="7762983" cy="1581150"/>
            <a:chOff x="1268" y="1776"/>
            <a:chExt cx="3194" cy="346"/>
          </a:xfrm>
        </p:grpSpPr>
        <p:sp>
          <p:nvSpPr>
            <p:cNvPr id="57" name="AutoShape 13"/>
            <p:cNvSpPr>
              <a:spLocks noChangeArrowheads="1"/>
            </p:cNvSpPr>
            <p:nvPr/>
          </p:nvSpPr>
          <p:spPr bwMode="gray">
            <a:xfrm>
              <a:off x="1422" y="1776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58" name="Text Box 21"/>
            <p:cNvSpPr txBox="1">
              <a:spLocks noChangeArrowheads="1"/>
            </p:cNvSpPr>
            <p:nvPr/>
          </p:nvSpPr>
          <p:spPr bwMode="gray">
            <a:xfrm>
              <a:off x="1525" y="1824"/>
              <a:ext cx="26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59" name="Group 62"/>
            <p:cNvGrpSpPr>
              <a:grpSpLocks/>
            </p:cNvGrpSpPr>
            <p:nvPr/>
          </p:nvGrpSpPr>
          <p:grpSpPr bwMode="auto">
            <a:xfrm>
              <a:off x="1268" y="1824"/>
              <a:ext cx="266" cy="298"/>
              <a:chOff x="1414" y="1776"/>
              <a:chExt cx="266" cy="298"/>
            </a:xfrm>
          </p:grpSpPr>
          <p:grpSp>
            <p:nvGrpSpPr>
              <p:cNvPr id="60" name="Group 63"/>
              <p:cNvGrpSpPr>
                <a:grpSpLocks/>
              </p:cNvGrpSpPr>
              <p:nvPr/>
            </p:nvGrpSpPr>
            <p:grpSpPr bwMode="auto">
              <a:xfrm>
                <a:off x="1414" y="1776"/>
                <a:ext cx="266" cy="298"/>
                <a:chOff x="1415" y="1276"/>
                <a:chExt cx="266" cy="298"/>
              </a:xfrm>
            </p:grpSpPr>
            <p:pic>
              <p:nvPicPr>
                <p:cNvPr id="62" name="Picture 64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63" name="Oval 65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F71A"/>
                    </a:gs>
                    <a:gs pos="100000">
                      <a:srgbClr val="FCF71A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Oval 66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F71A">
                        <a:gamma/>
                        <a:shade val="63529"/>
                        <a:invGamma/>
                      </a:srgbClr>
                    </a:gs>
                    <a:gs pos="100000">
                      <a:srgbClr val="FCF71A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65" name="Picture 67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61" name="Text Box 68"/>
              <p:cNvSpPr txBox="1">
                <a:spLocks noChangeArrowheads="1"/>
              </p:cNvSpPr>
              <p:nvPr/>
            </p:nvSpPr>
            <p:spPr bwMode="gray">
              <a:xfrm>
                <a:off x="1440" y="1792"/>
                <a:ext cx="205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uk-UA" sz="48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endParaRPr lang="en-US" sz="48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3" name="Прямоугольник 2"/>
          <p:cNvSpPr/>
          <p:nvPr/>
        </p:nvSpPr>
        <p:spPr>
          <a:xfrm>
            <a:off x="2023252" y="5341197"/>
            <a:ext cx="616904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600" dirty="0">
                <a:solidFill>
                  <a:srgbClr val="000000"/>
                </a:solidFill>
              </a:rPr>
              <a:t>З мови національних меншин за рішенням педагогічної ради навчального закладу з урахуванням побажань батьків</a:t>
            </a:r>
            <a:endParaRPr lang="en-US" sz="2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92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686" y="205815"/>
            <a:ext cx="7839635" cy="977899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Лист МОН України </a:t>
            </a:r>
            <a:br>
              <a:rPr lang="uk-UA" b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 13.03.2017 № 1/9-149</a:t>
            </a:r>
            <a:endParaRPr lang="ru-RU" b="1" dirty="0">
              <a:solidFill>
                <a:srgbClr val="99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3500" y="1541928"/>
            <a:ext cx="7581900" cy="516367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4000" b="1" dirty="0" smtClean="0">
                <a:ln>
                  <a:solidFill>
                    <a:srgbClr val="FFFF71"/>
                  </a:solidFill>
                </a:ln>
                <a:solidFill>
                  <a:srgbClr val="9900CC"/>
                </a:solidFill>
              </a:rPr>
              <a:t>Про проведення державної підсумкової атестації у загальноосвітніх навчальних закладах, у 2016/2017 навчальному році</a:t>
            </a:r>
          </a:p>
          <a:p>
            <a:pPr marL="0" indent="0" algn="ctr">
              <a:buNone/>
            </a:pPr>
            <a:endParaRPr lang="uk-UA" sz="4000" b="1" dirty="0" smtClean="0">
              <a:ln>
                <a:solidFill>
                  <a:srgbClr val="FFFF71"/>
                </a:solidFill>
              </a:ln>
              <a:solidFill>
                <a:srgbClr val="9900CC"/>
              </a:solidFill>
            </a:endParaRPr>
          </a:p>
          <a:p>
            <a:pPr marL="0" indent="0" algn="ctr">
              <a:buNone/>
            </a:pPr>
            <a:r>
              <a:rPr lang="uk-UA" sz="3200" b="1" dirty="0" smtClean="0">
                <a:solidFill>
                  <a:srgbClr val="72009A"/>
                </a:solidFill>
              </a:rPr>
              <a:t>Орієнтовні вимоги до проведення державної підсумкової атестації учнів (вихованців) у системі загальної середньої освіти у 2016/2017 </a:t>
            </a:r>
            <a:r>
              <a:rPr lang="uk-UA" sz="3200" b="1" dirty="0" err="1" smtClean="0">
                <a:solidFill>
                  <a:srgbClr val="72009A"/>
                </a:solidFill>
              </a:rPr>
              <a:t>н.р</a:t>
            </a:r>
            <a:r>
              <a:rPr lang="uk-UA" sz="3200" b="1" dirty="0" smtClean="0">
                <a:solidFill>
                  <a:srgbClr val="72009A"/>
                </a:solidFill>
              </a:rPr>
              <a:t>.</a:t>
            </a:r>
            <a:endParaRPr lang="ru-RU" b="1" dirty="0">
              <a:solidFill>
                <a:srgbClr val="7200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99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" name="Group 92"/>
          <p:cNvGrpSpPr>
            <a:grpSpLocks/>
          </p:cNvGrpSpPr>
          <p:nvPr/>
        </p:nvGrpSpPr>
        <p:grpSpPr bwMode="auto">
          <a:xfrm>
            <a:off x="1276692" y="600503"/>
            <a:ext cx="7538890" cy="1201961"/>
            <a:chOff x="1269" y="1296"/>
            <a:chExt cx="3199" cy="344"/>
          </a:xfrm>
        </p:grpSpPr>
        <p:sp>
          <p:nvSpPr>
            <p:cNvPr id="211" name="AutoShape 3"/>
            <p:cNvSpPr>
              <a:spLocks noChangeArrowheads="1"/>
            </p:cNvSpPr>
            <p:nvPr/>
          </p:nvSpPr>
          <p:spPr bwMode="gray">
            <a:xfrm>
              <a:off x="1422" y="1296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212" name="Text Box 4"/>
            <p:cNvSpPr txBox="1">
              <a:spLocks noChangeArrowheads="1"/>
            </p:cNvSpPr>
            <p:nvPr/>
          </p:nvSpPr>
          <p:spPr bwMode="gray">
            <a:xfrm>
              <a:off x="1531" y="1296"/>
              <a:ext cx="2937" cy="3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400" dirty="0">
                  <a:solidFill>
                    <a:srgbClr val="000000"/>
                  </a:solidFill>
                </a:rPr>
                <a:t>Строки </a:t>
              </a:r>
              <a:r>
                <a:rPr lang="ru-RU" sz="2400" dirty="0" err="1">
                  <a:solidFill>
                    <a:srgbClr val="000000"/>
                  </a:solidFill>
                </a:rPr>
                <a:t>проведення</a:t>
              </a:r>
              <a:r>
                <a:rPr lang="ru-RU" sz="2400" dirty="0">
                  <a:solidFill>
                    <a:srgbClr val="000000"/>
                  </a:solidFill>
                </a:rPr>
                <a:t> </a:t>
              </a:r>
              <a:r>
                <a:rPr lang="ru-RU" sz="2400" dirty="0" smtClean="0">
                  <a:solidFill>
                    <a:srgbClr val="000000"/>
                  </a:solidFill>
                </a:rPr>
                <a:t>ДПА </a:t>
              </a:r>
              <a:r>
                <a:rPr lang="ru-RU" sz="2400" b="1" dirty="0" err="1" smtClean="0">
                  <a:solidFill>
                    <a:srgbClr val="72009A"/>
                  </a:solidFill>
                </a:rPr>
                <a:t>визначаються</a:t>
              </a:r>
              <a:r>
                <a:rPr lang="ru-RU" sz="2400" b="1" dirty="0" smtClean="0">
                  <a:solidFill>
                    <a:srgbClr val="72009A"/>
                  </a:solidFill>
                </a:rPr>
                <a:t> </a:t>
              </a:r>
              <a:r>
                <a:rPr lang="ru-RU" sz="2400" b="1" dirty="0" err="1" smtClean="0">
                  <a:solidFill>
                    <a:srgbClr val="72009A"/>
                  </a:solidFill>
                </a:rPr>
                <a:t>педагогічною</a:t>
              </a:r>
              <a:r>
                <a:rPr lang="ru-RU" sz="2400" b="1" dirty="0" smtClean="0">
                  <a:solidFill>
                    <a:srgbClr val="72009A"/>
                  </a:solidFill>
                </a:rPr>
                <a:t> радою і </a:t>
              </a:r>
              <a:r>
                <a:rPr lang="ru-RU" sz="2400" b="1" dirty="0" err="1" smtClean="0">
                  <a:solidFill>
                    <a:srgbClr val="72009A"/>
                  </a:solidFill>
                </a:rPr>
                <a:t>затверджуються</a:t>
              </a:r>
              <a:r>
                <a:rPr lang="ru-RU" sz="2400" b="1" dirty="0" smtClean="0">
                  <a:solidFill>
                    <a:srgbClr val="72009A"/>
                  </a:solidFill>
                </a:rPr>
                <a:t> наказом  директора </a:t>
              </a:r>
              <a:r>
                <a:rPr lang="ru-RU" sz="2400" b="1" dirty="0" err="1" smtClean="0">
                  <a:solidFill>
                    <a:srgbClr val="72009A"/>
                  </a:solidFill>
                </a:rPr>
                <a:t>школи</a:t>
              </a:r>
              <a:endParaRPr lang="ru-RU" sz="2400" dirty="0">
                <a:solidFill>
                  <a:srgbClr val="72009A"/>
                </a:solidFill>
              </a:endParaRPr>
            </a:p>
          </p:txBody>
        </p:sp>
        <p:grpSp>
          <p:nvGrpSpPr>
            <p:cNvPr id="213" name="Group 55"/>
            <p:cNvGrpSpPr>
              <a:grpSpLocks/>
            </p:cNvGrpSpPr>
            <p:nvPr/>
          </p:nvGrpSpPr>
          <p:grpSpPr bwMode="auto">
            <a:xfrm>
              <a:off x="1269" y="1324"/>
              <a:ext cx="266" cy="298"/>
              <a:chOff x="1415" y="1276"/>
              <a:chExt cx="266" cy="298"/>
            </a:xfrm>
          </p:grpSpPr>
          <p:grpSp>
            <p:nvGrpSpPr>
              <p:cNvPr id="214" name="Group 56"/>
              <p:cNvGrpSpPr>
                <a:grpSpLocks/>
              </p:cNvGrpSpPr>
              <p:nvPr/>
            </p:nvGrpSpPr>
            <p:grpSpPr bwMode="auto">
              <a:xfrm>
                <a:off x="1415" y="1276"/>
                <a:ext cx="266" cy="298"/>
                <a:chOff x="1415" y="1276"/>
                <a:chExt cx="266" cy="298"/>
              </a:xfrm>
            </p:grpSpPr>
            <p:pic>
              <p:nvPicPr>
                <p:cNvPr id="216" name="Picture 5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17" name="Oval 5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rgbClr val="FF9900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8" name="Oval 5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>
                        <a:gamma/>
                        <a:shade val="63529"/>
                        <a:invGamma/>
                      </a:srgbClr>
                    </a:gs>
                    <a:gs pos="100000">
                      <a:srgbClr val="FF9900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219" name="Picture 6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15" name="Text Box 61"/>
              <p:cNvSpPr txBox="1">
                <a:spLocks noChangeArrowheads="1"/>
              </p:cNvSpPr>
              <p:nvPr/>
            </p:nvSpPr>
            <p:spPr bwMode="gray">
              <a:xfrm>
                <a:off x="1441" y="1292"/>
                <a:ext cx="189" cy="2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40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</a:p>
            </p:txBody>
          </p:sp>
        </p:grpSp>
      </p:grpSp>
      <p:grpSp>
        <p:nvGrpSpPr>
          <p:cNvPr id="220" name="Group 93"/>
          <p:cNvGrpSpPr>
            <a:grpSpLocks/>
          </p:cNvGrpSpPr>
          <p:nvPr/>
        </p:nvGrpSpPr>
        <p:grpSpPr bwMode="auto">
          <a:xfrm>
            <a:off x="1231736" y="1919367"/>
            <a:ext cx="7543597" cy="849893"/>
            <a:chOff x="1268" y="1776"/>
            <a:chExt cx="3202" cy="346"/>
          </a:xfrm>
        </p:grpSpPr>
        <p:sp>
          <p:nvSpPr>
            <p:cNvPr id="221" name="AutoShape 13"/>
            <p:cNvSpPr>
              <a:spLocks noChangeArrowheads="1"/>
            </p:cNvSpPr>
            <p:nvPr/>
          </p:nvSpPr>
          <p:spPr bwMode="gray">
            <a:xfrm>
              <a:off x="1422" y="1776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222" name="Text Box 21"/>
            <p:cNvSpPr txBox="1">
              <a:spLocks noChangeArrowheads="1"/>
            </p:cNvSpPr>
            <p:nvPr/>
          </p:nvSpPr>
          <p:spPr bwMode="gray">
            <a:xfrm>
              <a:off x="1533" y="1780"/>
              <a:ext cx="2937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uk-UA" sz="2400" dirty="0" smtClean="0">
                  <a:solidFill>
                    <a:srgbClr val="000000"/>
                  </a:solidFill>
                </a:rPr>
                <a:t>Атестація ЗНЗ І ступеня проводиться </a:t>
              </a:r>
              <a:r>
                <a:rPr lang="uk-UA" sz="2400" b="1" dirty="0" smtClean="0">
                  <a:solidFill>
                    <a:srgbClr val="72009A"/>
                  </a:solidFill>
                </a:rPr>
                <a:t>у письмовій формі</a:t>
              </a:r>
              <a:endParaRPr lang="en-US" sz="2400" b="1" dirty="0">
                <a:solidFill>
                  <a:srgbClr val="72009A"/>
                </a:solidFill>
              </a:endParaRPr>
            </a:p>
          </p:txBody>
        </p:sp>
        <p:grpSp>
          <p:nvGrpSpPr>
            <p:cNvPr id="223" name="Group 62"/>
            <p:cNvGrpSpPr>
              <a:grpSpLocks/>
            </p:cNvGrpSpPr>
            <p:nvPr/>
          </p:nvGrpSpPr>
          <p:grpSpPr bwMode="auto">
            <a:xfrm>
              <a:off x="1268" y="1802"/>
              <a:ext cx="266" cy="320"/>
              <a:chOff x="1414" y="1754"/>
              <a:chExt cx="266" cy="320"/>
            </a:xfrm>
          </p:grpSpPr>
          <p:grpSp>
            <p:nvGrpSpPr>
              <p:cNvPr id="224" name="Group 63"/>
              <p:cNvGrpSpPr>
                <a:grpSpLocks/>
              </p:cNvGrpSpPr>
              <p:nvPr/>
            </p:nvGrpSpPr>
            <p:grpSpPr bwMode="auto">
              <a:xfrm>
                <a:off x="1414" y="1776"/>
                <a:ext cx="266" cy="298"/>
                <a:chOff x="1415" y="1276"/>
                <a:chExt cx="266" cy="298"/>
              </a:xfrm>
            </p:grpSpPr>
            <p:pic>
              <p:nvPicPr>
                <p:cNvPr id="226" name="Picture 64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27" name="Oval 65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F71A"/>
                    </a:gs>
                    <a:gs pos="100000">
                      <a:srgbClr val="FCF71A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8" name="Oval 66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F71A">
                        <a:gamma/>
                        <a:shade val="63529"/>
                        <a:invGamma/>
                      </a:srgbClr>
                    </a:gs>
                    <a:gs pos="100000">
                      <a:srgbClr val="FCF71A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229" name="Picture 67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25" name="Text Box 68"/>
              <p:cNvSpPr txBox="1">
                <a:spLocks noChangeArrowheads="1"/>
              </p:cNvSpPr>
              <p:nvPr/>
            </p:nvSpPr>
            <p:spPr bwMode="gray">
              <a:xfrm>
                <a:off x="1447" y="1754"/>
                <a:ext cx="178" cy="2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6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</a:p>
            </p:txBody>
          </p:sp>
        </p:grpSp>
      </p:grpSp>
      <p:grpSp>
        <p:nvGrpSpPr>
          <p:cNvPr id="230" name="Group 94"/>
          <p:cNvGrpSpPr>
            <a:grpSpLocks/>
          </p:cNvGrpSpPr>
          <p:nvPr/>
        </p:nvGrpSpPr>
        <p:grpSpPr bwMode="auto">
          <a:xfrm>
            <a:off x="1212943" y="2901924"/>
            <a:ext cx="7543543" cy="1019781"/>
            <a:chOff x="1270" y="2247"/>
            <a:chExt cx="3192" cy="381"/>
          </a:xfrm>
        </p:grpSpPr>
        <p:sp>
          <p:nvSpPr>
            <p:cNvPr id="231" name="AutoShape 23"/>
            <p:cNvSpPr>
              <a:spLocks noChangeArrowheads="1"/>
            </p:cNvSpPr>
            <p:nvPr/>
          </p:nvSpPr>
          <p:spPr bwMode="gray">
            <a:xfrm>
              <a:off x="1422" y="2247"/>
              <a:ext cx="3040" cy="381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232" name="Text Box 31"/>
            <p:cNvSpPr txBox="1">
              <a:spLocks noChangeArrowheads="1"/>
            </p:cNvSpPr>
            <p:nvPr/>
          </p:nvSpPr>
          <p:spPr bwMode="gray">
            <a:xfrm>
              <a:off x="1555" y="2289"/>
              <a:ext cx="2907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uk-UA" sz="2400" b="1" dirty="0" smtClean="0">
                  <a:solidFill>
                    <a:srgbClr val="72009A"/>
                  </a:solidFill>
                </a:rPr>
                <a:t>Завдання укладають учителі </a:t>
              </a:r>
              <a:r>
                <a:rPr lang="uk-UA" sz="2400" dirty="0" smtClean="0">
                  <a:solidFill>
                    <a:srgbClr val="000000"/>
                  </a:solidFill>
                </a:rPr>
                <a:t>навчального закладу </a:t>
              </a:r>
              <a:r>
                <a:rPr lang="uk-UA" sz="2400" dirty="0" smtClean="0">
                  <a:solidFill>
                    <a:srgbClr val="72009A"/>
                  </a:solidFill>
                </a:rPr>
                <a:t>і </a:t>
              </a:r>
              <a:r>
                <a:rPr lang="uk-UA" sz="2400" b="1" dirty="0" smtClean="0">
                  <a:solidFill>
                    <a:srgbClr val="72009A"/>
                  </a:solidFill>
                </a:rPr>
                <a:t>затверджених директором школи</a:t>
              </a:r>
              <a:endParaRPr lang="en-US" sz="2400" b="1" dirty="0">
                <a:solidFill>
                  <a:srgbClr val="72009A"/>
                </a:solidFill>
              </a:endParaRPr>
            </a:p>
          </p:txBody>
        </p:sp>
        <p:grpSp>
          <p:nvGrpSpPr>
            <p:cNvPr id="233" name="Group 69"/>
            <p:cNvGrpSpPr>
              <a:grpSpLocks/>
            </p:cNvGrpSpPr>
            <p:nvPr/>
          </p:nvGrpSpPr>
          <p:grpSpPr bwMode="auto">
            <a:xfrm>
              <a:off x="1270" y="2294"/>
              <a:ext cx="266" cy="298"/>
              <a:chOff x="1416" y="2246"/>
              <a:chExt cx="266" cy="298"/>
            </a:xfrm>
          </p:grpSpPr>
          <p:sp>
            <p:nvSpPr>
              <p:cNvPr id="234" name="Text Box 70"/>
              <p:cNvSpPr txBox="1">
                <a:spLocks noChangeArrowheads="1"/>
              </p:cNvSpPr>
              <p:nvPr/>
            </p:nvSpPr>
            <p:spPr bwMode="gray">
              <a:xfrm>
                <a:off x="1435" y="226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FFFF"/>
                    </a:solidFill>
                  </a:rPr>
                  <a:t>3</a:t>
                </a:r>
              </a:p>
            </p:txBody>
          </p:sp>
          <p:grpSp>
            <p:nvGrpSpPr>
              <p:cNvPr id="235" name="Group 71"/>
              <p:cNvGrpSpPr>
                <a:grpSpLocks/>
              </p:cNvGrpSpPr>
              <p:nvPr/>
            </p:nvGrpSpPr>
            <p:grpSpPr bwMode="auto">
              <a:xfrm>
                <a:off x="1416" y="2246"/>
                <a:ext cx="266" cy="298"/>
                <a:chOff x="1415" y="1276"/>
                <a:chExt cx="266" cy="298"/>
              </a:xfrm>
            </p:grpSpPr>
            <p:pic>
              <p:nvPicPr>
                <p:cNvPr id="237" name="Picture 72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38" name="Oval 73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10E470"/>
                    </a:gs>
                    <a:gs pos="100000">
                      <a:srgbClr val="10E470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9" name="Oval 74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10E470">
                        <a:gamma/>
                        <a:shade val="63529"/>
                        <a:invGamma/>
                      </a:srgbClr>
                    </a:gs>
                    <a:gs pos="100000">
                      <a:srgbClr val="10E470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240" name="Picture 75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36" name="Text Box 76"/>
              <p:cNvSpPr txBox="1">
                <a:spLocks noChangeArrowheads="1"/>
              </p:cNvSpPr>
              <p:nvPr/>
            </p:nvSpPr>
            <p:spPr bwMode="gray">
              <a:xfrm>
                <a:off x="1442" y="2262"/>
                <a:ext cx="177" cy="2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6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</a:p>
            </p:txBody>
          </p:sp>
        </p:grpSp>
      </p:grpSp>
      <p:grpSp>
        <p:nvGrpSpPr>
          <p:cNvPr id="241" name="Group 95"/>
          <p:cNvGrpSpPr>
            <a:grpSpLocks/>
          </p:cNvGrpSpPr>
          <p:nvPr/>
        </p:nvGrpSpPr>
        <p:grpSpPr bwMode="auto">
          <a:xfrm>
            <a:off x="1230781" y="4082416"/>
            <a:ext cx="7524750" cy="1346833"/>
            <a:chOff x="1268" y="2727"/>
            <a:chExt cx="3194" cy="379"/>
          </a:xfrm>
        </p:grpSpPr>
        <p:sp>
          <p:nvSpPr>
            <p:cNvPr id="242" name="AutoShape 33"/>
            <p:cNvSpPr>
              <a:spLocks noChangeArrowheads="1"/>
            </p:cNvSpPr>
            <p:nvPr/>
          </p:nvSpPr>
          <p:spPr bwMode="gray">
            <a:xfrm>
              <a:off x="1422" y="272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243" name="Text Box 41"/>
            <p:cNvSpPr txBox="1">
              <a:spLocks noChangeArrowheads="1"/>
            </p:cNvSpPr>
            <p:nvPr/>
          </p:nvSpPr>
          <p:spPr bwMode="gray">
            <a:xfrm>
              <a:off x="1546" y="2727"/>
              <a:ext cx="2909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uk-UA" sz="2400" dirty="0" smtClean="0">
                  <a:solidFill>
                    <a:srgbClr val="000000"/>
                  </a:solidFill>
                </a:rPr>
                <a:t>Завдання мають </a:t>
              </a:r>
              <a:r>
                <a:rPr lang="uk-UA" sz="2400" b="1" dirty="0" smtClean="0">
                  <a:solidFill>
                    <a:srgbClr val="72009A"/>
                  </a:solidFill>
                </a:rPr>
                <a:t>відповідати державним вимогам </a:t>
              </a:r>
              <a:r>
                <a:rPr lang="uk-UA" sz="2400" dirty="0" smtClean="0">
                  <a:solidFill>
                    <a:srgbClr val="000000"/>
                  </a:solidFill>
                </a:rPr>
                <a:t>до змісту  атестаційних завдань та </a:t>
              </a:r>
              <a:r>
                <a:rPr lang="uk-UA" sz="2400" b="1" dirty="0" smtClean="0">
                  <a:solidFill>
                    <a:srgbClr val="72009A"/>
                  </a:solidFill>
                </a:rPr>
                <a:t>рівню загальноосвітньої підготовки учнів</a:t>
              </a:r>
              <a:endParaRPr lang="en-US" sz="2400" b="1" dirty="0">
                <a:solidFill>
                  <a:srgbClr val="72009A"/>
                </a:solidFill>
              </a:endParaRPr>
            </a:p>
          </p:txBody>
        </p:sp>
        <p:grpSp>
          <p:nvGrpSpPr>
            <p:cNvPr id="244" name="Group 77"/>
            <p:cNvGrpSpPr>
              <a:grpSpLocks/>
            </p:cNvGrpSpPr>
            <p:nvPr/>
          </p:nvGrpSpPr>
          <p:grpSpPr bwMode="auto">
            <a:xfrm>
              <a:off x="1268" y="2774"/>
              <a:ext cx="266" cy="298"/>
              <a:chOff x="1414" y="2726"/>
              <a:chExt cx="266" cy="298"/>
            </a:xfrm>
          </p:grpSpPr>
          <p:sp>
            <p:nvSpPr>
              <p:cNvPr id="245" name="Text Box 78"/>
              <p:cNvSpPr txBox="1">
                <a:spLocks noChangeArrowheads="1"/>
              </p:cNvSpPr>
              <p:nvPr/>
            </p:nvSpPr>
            <p:spPr bwMode="gray">
              <a:xfrm>
                <a:off x="1435" y="2748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FFFF"/>
                    </a:solidFill>
                  </a:rPr>
                  <a:t>4</a:t>
                </a:r>
              </a:p>
            </p:txBody>
          </p:sp>
          <p:grpSp>
            <p:nvGrpSpPr>
              <p:cNvPr id="246" name="Group 79"/>
              <p:cNvGrpSpPr>
                <a:grpSpLocks/>
              </p:cNvGrpSpPr>
              <p:nvPr/>
            </p:nvGrpSpPr>
            <p:grpSpPr bwMode="auto">
              <a:xfrm>
                <a:off x="1414" y="2726"/>
                <a:ext cx="266" cy="298"/>
                <a:chOff x="1415" y="1276"/>
                <a:chExt cx="266" cy="298"/>
              </a:xfrm>
            </p:grpSpPr>
            <p:pic>
              <p:nvPicPr>
                <p:cNvPr id="248" name="Picture 80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49" name="Oval 81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A55F9"/>
                    </a:gs>
                    <a:gs pos="100000">
                      <a:srgbClr val="CA55F9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0" name="Oval 82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A55F9">
                        <a:gamma/>
                        <a:shade val="63529"/>
                        <a:invGamma/>
                      </a:srgbClr>
                    </a:gs>
                    <a:gs pos="100000">
                      <a:srgbClr val="CA55F9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251" name="Picture 83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47" name="Text Box 84"/>
              <p:cNvSpPr txBox="1">
                <a:spLocks noChangeArrowheads="1"/>
              </p:cNvSpPr>
              <p:nvPr/>
            </p:nvSpPr>
            <p:spPr bwMode="gray">
              <a:xfrm>
                <a:off x="1440" y="2742"/>
                <a:ext cx="178" cy="2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6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</a:t>
                </a:r>
              </a:p>
            </p:txBody>
          </p:sp>
        </p:grpSp>
      </p:grpSp>
      <p:grpSp>
        <p:nvGrpSpPr>
          <p:cNvPr id="252" name="Group 96"/>
          <p:cNvGrpSpPr>
            <a:grpSpLocks/>
          </p:cNvGrpSpPr>
          <p:nvPr/>
        </p:nvGrpSpPr>
        <p:grpSpPr bwMode="auto">
          <a:xfrm>
            <a:off x="1212943" y="5446686"/>
            <a:ext cx="7526097" cy="1028105"/>
            <a:chOff x="1268" y="3207"/>
            <a:chExt cx="3190" cy="345"/>
          </a:xfrm>
        </p:grpSpPr>
        <p:sp>
          <p:nvSpPr>
            <p:cNvPr id="253" name="AutoShape 43"/>
            <p:cNvSpPr>
              <a:spLocks noChangeArrowheads="1"/>
            </p:cNvSpPr>
            <p:nvPr/>
          </p:nvSpPr>
          <p:spPr bwMode="gray">
            <a:xfrm>
              <a:off x="1418" y="320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254" name="Text Box 52"/>
            <p:cNvSpPr txBox="1">
              <a:spLocks noChangeArrowheads="1"/>
            </p:cNvSpPr>
            <p:nvPr/>
          </p:nvSpPr>
          <p:spPr bwMode="gray">
            <a:xfrm>
              <a:off x="1521" y="3255"/>
              <a:ext cx="2937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uk-UA" sz="2400" dirty="0" smtClean="0">
                  <a:solidFill>
                    <a:srgbClr val="000000"/>
                  </a:solidFill>
                </a:rPr>
                <a:t>Атестація </a:t>
              </a:r>
              <a:r>
                <a:rPr lang="uk-UA" sz="2400" b="1" dirty="0" smtClean="0">
                  <a:solidFill>
                    <a:srgbClr val="72009A"/>
                  </a:solidFill>
                </a:rPr>
                <a:t>може складатися мовою вивчення предмета </a:t>
              </a:r>
              <a:r>
                <a:rPr lang="uk-UA" sz="2400" dirty="0" smtClean="0">
                  <a:solidFill>
                    <a:srgbClr val="000000"/>
                  </a:solidFill>
                </a:rPr>
                <a:t>(математика)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grpSp>
          <p:nvGrpSpPr>
            <p:cNvPr id="255" name="Group 85"/>
            <p:cNvGrpSpPr>
              <a:grpSpLocks/>
            </p:cNvGrpSpPr>
            <p:nvPr/>
          </p:nvGrpSpPr>
          <p:grpSpPr bwMode="auto">
            <a:xfrm>
              <a:off x="1268" y="3254"/>
              <a:ext cx="266" cy="298"/>
              <a:chOff x="1414" y="3206"/>
              <a:chExt cx="266" cy="298"/>
            </a:xfrm>
          </p:grpSpPr>
          <p:grpSp>
            <p:nvGrpSpPr>
              <p:cNvPr id="256" name="Group 86"/>
              <p:cNvGrpSpPr>
                <a:grpSpLocks/>
              </p:cNvGrpSpPr>
              <p:nvPr/>
            </p:nvGrpSpPr>
            <p:grpSpPr bwMode="auto">
              <a:xfrm>
                <a:off x="1414" y="3206"/>
                <a:ext cx="266" cy="298"/>
                <a:chOff x="1415" y="1276"/>
                <a:chExt cx="266" cy="298"/>
              </a:xfrm>
            </p:grpSpPr>
            <p:pic>
              <p:nvPicPr>
                <p:cNvPr id="258" name="Picture 8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59" name="Oval 8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/>
                    </a:gs>
                    <a:gs pos="100000">
                      <a:srgbClr val="4D98E3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0" name="Oval 8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>
                        <a:gamma/>
                        <a:shade val="63529"/>
                        <a:invGamma/>
                      </a:srgbClr>
                    </a:gs>
                    <a:gs pos="100000">
                      <a:srgbClr val="4D98E3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261" name="Picture 9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57" name="Text Box 91"/>
              <p:cNvSpPr txBox="1">
                <a:spLocks noChangeArrowheads="1"/>
              </p:cNvSpPr>
              <p:nvPr/>
            </p:nvSpPr>
            <p:spPr bwMode="gray">
              <a:xfrm>
                <a:off x="1440" y="3222"/>
                <a:ext cx="180" cy="2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6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endParaRPr lang="en-US" sz="6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56" name="Заголовок 1"/>
          <p:cNvSpPr>
            <a:spLocks noGrp="1"/>
          </p:cNvSpPr>
          <p:nvPr>
            <p:ph type="title"/>
          </p:nvPr>
        </p:nvSpPr>
        <p:spPr>
          <a:xfrm>
            <a:off x="1117786" y="1"/>
            <a:ext cx="7839635" cy="571499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Лист МОН України від 13.03.2017 № 1/9-149</a:t>
            </a:r>
            <a:endParaRPr lang="ru-RU" sz="2800" b="1" dirty="0">
              <a:solidFill>
                <a:srgbClr val="99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36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23474" y="673768"/>
            <a:ext cx="7555831" cy="5995592"/>
          </a:xfrm>
        </p:spPr>
        <p:txBody>
          <a:bodyPr/>
          <a:lstStyle/>
          <a:p>
            <a:pPr indent="0" algn="just">
              <a:lnSpc>
                <a:spcPct val="115000"/>
              </a:lnSpc>
              <a:spcAft>
                <a:spcPts val="1050"/>
              </a:spcAft>
              <a:buNone/>
            </a:pPr>
            <a:r>
              <a:rPr lang="ru-RU" b="1" dirty="0" err="1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Контрольн</a:t>
            </a:r>
            <a:r>
              <a:rPr lang="uk-UA" b="1" dirty="0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і роботи</a:t>
            </a:r>
            <a:r>
              <a:rPr lang="ru-RU" b="1" dirty="0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 </a:t>
            </a:r>
            <a:r>
              <a:rPr lang="ru-RU" b="1" dirty="0" err="1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проводяться</a:t>
            </a:r>
            <a:r>
              <a:rPr lang="ru-RU" b="1" dirty="0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 </a:t>
            </a:r>
            <a:r>
              <a:rPr lang="ru-RU" b="1" dirty="0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на другому </a:t>
            </a:r>
            <a:r>
              <a:rPr lang="ru-RU" b="1" dirty="0" err="1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чи</a:t>
            </a:r>
            <a:r>
              <a:rPr lang="ru-RU" b="1" dirty="0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 </a:t>
            </a:r>
            <a:r>
              <a:rPr lang="ru-RU" b="1" dirty="0" err="1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третьому</a:t>
            </a:r>
            <a:r>
              <a:rPr lang="ru-RU" b="1" dirty="0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 </a:t>
            </a:r>
            <a:r>
              <a:rPr lang="ru-RU" b="1" dirty="0" err="1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уроці</a:t>
            </a:r>
            <a:r>
              <a:rPr lang="ru-RU" b="1" dirty="0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 </a:t>
            </a:r>
            <a:r>
              <a:rPr lang="ru-RU" dirty="0" smtClean="0">
                <a:ea typeface="Times New Roman"/>
                <a:cs typeface="Times New Roman"/>
              </a:rPr>
              <a:t>за </a:t>
            </a:r>
            <a:r>
              <a:rPr lang="ru-RU" dirty="0" err="1">
                <a:ea typeface="Times New Roman"/>
                <a:cs typeface="Times New Roman"/>
              </a:rPr>
              <a:t>розкладом</a:t>
            </a:r>
            <a:r>
              <a:rPr lang="ru-RU" dirty="0">
                <a:ea typeface="Times New Roman"/>
                <a:cs typeface="Times New Roman"/>
              </a:rPr>
              <a:t> у </a:t>
            </a:r>
            <a:r>
              <a:rPr lang="ru-RU" dirty="0" err="1">
                <a:ea typeface="Times New Roman"/>
                <a:cs typeface="Times New Roman"/>
              </a:rPr>
              <a:t>середині</a:t>
            </a:r>
            <a:r>
              <a:rPr lang="ru-RU" dirty="0">
                <a:ea typeface="Times New Roman"/>
                <a:cs typeface="Times New Roman"/>
              </a:rPr>
              <a:t> </a:t>
            </a:r>
            <a:r>
              <a:rPr lang="ru-RU" dirty="0" err="1">
                <a:ea typeface="Times New Roman"/>
                <a:cs typeface="Times New Roman"/>
              </a:rPr>
              <a:t>робочого</a:t>
            </a:r>
            <a:r>
              <a:rPr lang="ru-RU" dirty="0">
                <a:ea typeface="Times New Roman"/>
                <a:cs typeface="Times New Roman"/>
              </a:rPr>
              <a:t> </a:t>
            </a:r>
            <a:r>
              <a:rPr lang="ru-RU" dirty="0" err="1">
                <a:ea typeface="Times New Roman"/>
                <a:cs typeface="Times New Roman"/>
              </a:rPr>
              <a:t>тижня</a:t>
            </a:r>
            <a:r>
              <a:rPr lang="ru-RU" dirty="0">
                <a:ea typeface="Times New Roman"/>
                <a:cs typeface="Times New Roman"/>
              </a:rPr>
              <a:t> (</a:t>
            </a:r>
            <a:r>
              <a:rPr lang="ru-RU" dirty="0" err="1">
                <a:ea typeface="Times New Roman"/>
                <a:cs typeface="Times New Roman"/>
              </a:rPr>
              <a:t>бажано</a:t>
            </a:r>
            <a:r>
              <a:rPr lang="ru-RU" dirty="0">
                <a:ea typeface="Times New Roman"/>
                <a:cs typeface="Times New Roman"/>
              </a:rPr>
              <a:t> – </a:t>
            </a:r>
            <a:r>
              <a:rPr lang="ru-RU" dirty="0" err="1">
                <a:ea typeface="Times New Roman"/>
                <a:cs typeface="Times New Roman"/>
              </a:rPr>
              <a:t>вівторок</a:t>
            </a:r>
            <a:r>
              <a:rPr lang="ru-RU" dirty="0">
                <a:ea typeface="Times New Roman"/>
                <a:cs typeface="Times New Roman"/>
              </a:rPr>
              <a:t>, середа), не </a:t>
            </a:r>
            <a:r>
              <a:rPr lang="ru-RU" dirty="0" err="1">
                <a:ea typeface="Times New Roman"/>
                <a:cs typeface="Times New Roman"/>
              </a:rPr>
              <a:t>більше</a:t>
            </a:r>
            <a:r>
              <a:rPr lang="ru-RU" dirty="0">
                <a:ea typeface="Times New Roman"/>
                <a:cs typeface="Times New Roman"/>
              </a:rPr>
              <a:t> </a:t>
            </a:r>
            <a:r>
              <a:rPr lang="ru-RU" dirty="0" err="1">
                <a:ea typeface="Times New Roman"/>
                <a:cs typeface="Times New Roman"/>
              </a:rPr>
              <a:t>однієї</a:t>
            </a:r>
            <a:r>
              <a:rPr lang="ru-RU" dirty="0">
                <a:ea typeface="Times New Roman"/>
                <a:cs typeface="Times New Roman"/>
              </a:rPr>
              <a:t> </a:t>
            </a:r>
            <a:r>
              <a:rPr lang="ru-RU" dirty="0" err="1">
                <a:ea typeface="Times New Roman"/>
                <a:cs typeface="Times New Roman"/>
              </a:rPr>
              <a:t>такої</a:t>
            </a:r>
            <a:r>
              <a:rPr lang="ru-RU" dirty="0">
                <a:ea typeface="Times New Roman"/>
                <a:cs typeface="Times New Roman"/>
              </a:rPr>
              <a:t> </a:t>
            </a:r>
            <a:r>
              <a:rPr lang="ru-RU" dirty="0" err="1">
                <a:ea typeface="Times New Roman"/>
                <a:cs typeface="Times New Roman"/>
              </a:rPr>
              <a:t>роботи</a:t>
            </a:r>
            <a:r>
              <a:rPr lang="ru-RU" dirty="0">
                <a:ea typeface="Times New Roman"/>
                <a:cs typeface="Times New Roman"/>
              </a:rPr>
              <a:t> в день, а </a:t>
            </a:r>
            <a:r>
              <a:rPr lang="ru-RU" b="1" dirty="0" err="1">
                <a:solidFill>
                  <a:srgbClr val="72009A"/>
                </a:solidFill>
                <a:ea typeface="Times New Roman"/>
                <a:cs typeface="Times New Roman"/>
              </a:rPr>
              <a:t>протягом</a:t>
            </a:r>
            <a:r>
              <a:rPr lang="ru-RU" b="1" dirty="0">
                <a:solidFill>
                  <a:srgbClr val="72009A"/>
                </a:solidFill>
                <a:ea typeface="Times New Roman"/>
                <a:cs typeface="Times New Roman"/>
              </a:rPr>
              <a:t> </a:t>
            </a:r>
            <a:r>
              <a:rPr lang="ru-RU" b="1" dirty="0" err="1">
                <a:solidFill>
                  <a:srgbClr val="72009A"/>
                </a:solidFill>
                <a:ea typeface="Times New Roman"/>
                <a:cs typeface="Times New Roman"/>
              </a:rPr>
              <a:t>тижня</a:t>
            </a:r>
            <a:r>
              <a:rPr lang="ru-RU" b="1" dirty="0">
                <a:solidFill>
                  <a:srgbClr val="72009A"/>
                </a:solidFill>
                <a:ea typeface="Times New Roman"/>
                <a:cs typeface="Times New Roman"/>
              </a:rPr>
              <a:t> – не </a:t>
            </a:r>
            <a:r>
              <a:rPr lang="ru-RU" b="1" dirty="0" err="1">
                <a:solidFill>
                  <a:srgbClr val="72009A"/>
                </a:solidFill>
                <a:ea typeface="Times New Roman"/>
                <a:cs typeface="Times New Roman"/>
              </a:rPr>
              <a:t>більше</a:t>
            </a:r>
            <a:r>
              <a:rPr lang="ru-RU" b="1" dirty="0">
                <a:solidFill>
                  <a:srgbClr val="72009A"/>
                </a:solidFill>
                <a:ea typeface="Times New Roman"/>
                <a:cs typeface="Times New Roman"/>
              </a:rPr>
              <a:t> </a:t>
            </a:r>
            <a:r>
              <a:rPr lang="ru-RU" b="1" dirty="0" err="1">
                <a:solidFill>
                  <a:srgbClr val="72009A"/>
                </a:solidFill>
                <a:ea typeface="Times New Roman"/>
                <a:cs typeface="Times New Roman"/>
              </a:rPr>
              <a:t>двох</a:t>
            </a:r>
            <a:r>
              <a:rPr lang="ru-RU" dirty="0">
                <a:ea typeface="Times New Roman"/>
                <a:cs typeface="Times New Roman"/>
              </a:rPr>
              <a:t> (у </a:t>
            </a:r>
            <a:r>
              <a:rPr lang="ru-RU" dirty="0" err="1">
                <a:ea typeface="Times New Roman"/>
                <a:cs typeface="Times New Roman"/>
              </a:rPr>
              <a:t>випадку</a:t>
            </a:r>
            <a:r>
              <a:rPr lang="ru-RU" dirty="0">
                <a:ea typeface="Times New Roman"/>
                <a:cs typeface="Times New Roman"/>
              </a:rPr>
              <a:t> </a:t>
            </a:r>
            <a:r>
              <a:rPr lang="ru-RU" dirty="0" err="1">
                <a:ea typeface="Times New Roman"/>
                <a:cs typeface="Times New Roman"/>
              </a:rPr>
              <a:t>двох</a:t>
            </a:r>
            <a:r>
              <a:rPr lang="ru-RU" dirty="0">
                <a:ea typeface="Times New Roman"/>
                <a:cs typeface="Times New Roman"/>
              </a:rPr>
              <a:t> </a:t>
            </a:r>
            <a:r>
              <a:rPr lang="ru-RU" dirty="0" err="1">
                <a:ea typeface="Times New Roman"/>
                <a:cs typeface="Times New Roman"/>
              </a:rPr>
              <a:t>робіт</a:t>
            </a:r>
            <a:r>
              <a:rPr lang="ru-RU" dirty="0">
                <a:ea typeface="Times New Roman"/>
                <a:cs typeface="Times New Roman"/>
              </a:rPr>
              <a:t> на </a:t>
            </a:r>
            <a:r>
              <a:rPr lang="ru-RU" dirty="0" err="1">
                <a:ea typeface="Times New Roman"/>
                <a:cs typeface="Times New Roman"/>
              </a:rPr>
              <a:t>тиждень</a:t>
            </a:r>
            <a:r>
              <a:rPr lang="ru-RU" dirty="0">
                <a:ea typeface="Times New Roman"/>
                <a:cs typeface="Times New Roman"/>
              </a:rPr>
              <a:t>, </a:t>
            </a:r>
            <a:r>
              <a:rPr lang="ru-RU" dirty="0" err="1">
                <a:ea typeface="Times New Roman"/>
                <a:cs typeface="Times New Roman"/>
              </a:rPr>
              <a:t>бажано</a:t>
            </a:r>
            <a:r>
              <a:rPr lang="ru-RU" dirty="0">
                <a:ea typeface="Times New Roman"/>
                <a:cs typeface="Times New Roman"/>
              </a:rPr>
              <a:t> </a:t>
            </a:r>
            <a:r>
              <a:rPr lang="ru-RU" dirty="0" err="1">
                <a:ea typeface="Times New Roman"/>
                <a:cs typeface="Times New Roman"/>
              </a:rPr>
              <a:t>проводити</a:t>
            </a:r>
            <a:r>
              <a:rPr lang="ru-RU" dirty="0">
                <a:ea typeface="Times New Roman"/>
                <a:cs typeface="Times New Roman"/>
              </a:rPr>
              <a:t> </a:t>
            </a:r>
            <a:r>
              <a:rPr lang="ru-RU" dirty="0" err="1">
                <a:ea typeface="Times New Roman"/>
                <a:cs typeface="Times New Roman"/>
              </a:rPr>
              <a:t>їх</a:t>
            </a:r>
            <a:r>
              <a:rPr lang="ru-RU" dirty="0">
                <a:ea typeface="Times New Roman"/>
                <a:cs typeface="Times New Roman"/>
              </a:rPr>
              <a:t> у </a:t>
            </a:r>
            <a:r>
              <a:rPr lang="ru-RU" dirty="0" err="1">
                <a:ea typeface="Times New Roman"/>
                <a:cs typeface="Times New Roman"/>
              </a:rPr>
              <a:t>вівторок</a:t>
            </a:r>
            <a:r>
              <a:rPr lang="ru-RU" dirty="0">
                <a:ea typeface="Times New Roman"/>
                <a:cs typeface="Times New Roman"/>
              </a:rPr>
              <a:t> і </a:t>
            </a:r>
            <a:r>
              <a:rPr lang="ru-RU" dirty="0" err="1">
                <a:ea typeface="Times New Roman"/>
                <a:cs typeface="Times New Roman"/>
              </a:rPr>
              <a:t>четвер</a:t>
            </a:r>
            <a:r>
              <a:rPr lang="ru-RU" dirty="0" smtClean="0">
                <a:ea typeface="Times New Roman"/>
                <a:cs typeface="Times New Roman"/>
              </a:rPr>
              <a:t>).</a:t>
            </a:r>
          </a:p>
          <a:p>
            <a:pPr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/>
              <a:t>Наказ </a:t>
            </a:r>
            <a:r>
              <a:rPr lang="ru-RU" dirty="0"/>
              <a:t>МОН </a:t>
            </a:r>
            <a:r>
              <a:rPr lang="ru-RU" dirty="0" err="1"/>
              <a:t>України</a:t>
            </a:r>
            <a:r>
              <a:rPr lang="ru-RU" dirty="0"/>
              <a:t> </a:t>
            </a:r>
          </a:p>
          <a:p>
            <a:pPr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err="1"/>
              <a:t>від</a:t>
            </a:r>
            <a:r>
              <a:rPr lang="ru-RU" dirty="0"/>
              <a:t> 19.08.2016 </a:t>
            </a:r>
            <a:r>
              <a:rPr lang="ru-RU" dirty="0" smtClean="0"/>
              <a:t>№</a:t>
            </a:r>
            <a:r>
              <a:rPr lang="ru-RU" dirty="0"/>
              <a:t>1009 </a:t>
            </a:r>
          </a:p>
        </p:txBody>
      </p:sp>
    </p:spTree>
    <p:extLst>
      <p:ext uri="{BB962C8B-B14F-4D97-AF65-F5344CB8AC3E}">
        <p14:creationId xmlns:p14="http://schemas.microsoft.com/office/powerpoint/2010/main" val="202788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7537" y="243915"/>
            <a:ext cx="7152684" cy="977899"/>
          </a:xfrm>
        </p:spPr>
        <p:txBody>
          <a:bodyPr/>
          <a:lstStyle/>
          <a:p>
            <a:r>
              <a:rPr lang="ru-RU" b="1" dirty="0" err="1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Тривалість</a:t>
            </a:r>
            <a:r>
              <a:rPr lang="ru-RU" b="1" dirty="0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виконання</a:t>
            </a:r>
            <a:r>
              <a:rPr lang="ru-RU" b="1" dirty="0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роботи</a:t>
            </a:r>
            <a:endParaRPr lang="ru-RU" b="1" dirty="0">
              <a:solidFill>
                <a:srgbClr val="72009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23474" y="1465729"/>
            <a:ext cx="7191876" cy="4711234"/>
          </a:xfrm>
        </p:spPr>
        <p:txBody>
          <a:bodyPr/>
          <a:lstStyle/>
          <a:p>
            <a:pPr indent="0" algn="just">
              <a:lnSpc>
                <a:spcPct val="115000"/>
              </a:lnSpc>
              <a:spcAft>
                <a:spcPts val="1050"/>
              </a:spcAft>
              <a:buNone/>
            </a:pPr>
            <a:r>
              <a:rPr lang="ru-RU" b="1" dirty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1 </a:t>
            </a:r>
            <a:r>
              <a:rPr lang="ru-RU" b="1" dirty="0" err="1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академічна</a:t>
            </a:r>
            <a:r>
              <a:rPr lang="ru-RU" b="1" dirty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 година </a:t>
            </a: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(один урок): </a:t>
            </a:r>
          </a:p>
          <a:p>
            <a:pPr indent="0">
              <a:lnSpc>
                <a:spcPct val="115000"/>
              </a:lnSpc>
              <a:spcAft>
                <a:spcPts val="1050"/>
              </a:spcAft>
              <a:buNone/>
            </a:pPr>
            <a:r>
              <a:rPr lang="ru-RU" u="sng" dirty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5 </a:t>
            </a:r>
            <a:r>
              <a:rPr lang="ru-RU" u="sng" dirty="0" err="1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хв</a:t>
            </a:r>
            <a:r>
              <a:rPr lang="ru-RU" u="sng" dirty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.</a:t>
            </a:r>
            <a:r>
              <a:rPr lang="ru-RU" dirty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– на  </a:t>
            </a:r>
            <a:r>
              <a:rPr lang="ru-RU" dirty="0" err="1">
                <a:solidFill>
                  <a:srgbClr val="000000"/>
                </a:solidFill>
                <a:ea typeface="Times New Roman"/>
                <a:cs typeface="Times New Roman"/>
              </a:rPr>
              <a:t>пояснення</a:t>
            </a: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ea typeface="Times New Roman"/>
                <a:cs typeface="Times New Roman"/>
              </a:rPr>
              <a:t>змісту</a:t>
            </a: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ea typeface="Times New Roman"/>
                <a:cs typeface="Times New Roman"/>
              </a:rPr>
              <a:t>роботи</a:t>
            </a: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 та </a:t>
            </a:r>
            <a:r>
              <a:rPr lang="ru-RU" dirty="0" err="1">
                <a:solidFill>
                  <a:srgbClr val="000000"/>
                </a:solidFill>
                <a:ea typeface="Times New Roman"/>
                <a:cs typeface="Times New Roman"/>
              </a:rPr>
              <a:t>інструкції</a:t>
            </a: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</a:p>
          <a:p>
            <a:pPr indent="0" algn="just">
              <a:lnSpc>
                <a:spcPct val="115000"/>
              </a:lnSpc>
              <a:spcAft>
                <a:spcPts val="1050"/>
              </a:spcAft>
              <a:buNone/>
            </a:pPr>
            <a:r>
              <a:rPr lang="ru-RU" u="sng" dirty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35 </a:t>
            </a:r>
            <a:r>
              <a:rPr lang="ru-RU" u="sng" dirty="0" err="1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хв</a:t>
            </a:r>
            <a:r>
              <a:rPr lang="ru-RU" dirty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. </a:t>
            </a: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– на  </a:t>
            </a:r>
            <a:r>
              <a:rPr lang="ru-RU" dirty="0" err="1">
                <a:solidFill>
                  <a:srgbClr val="000000"/>
                </a:solidFill>
                <a:ea typeface="Times New Roman"/>
                <a:cs typeface="Times New Roman"/>
              </a:rPr>
              <a:t>її</a:t>
            </a: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ea typeface="Times New Roman"/>
                <a:cs typeface="Times New Roman"/>
              </a:rPr>
              <a:t>виконання</a:t>
            </a: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.</a:t>
            </a:r>
            <a:endParaRPr lang="ru-RU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997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4365" y="770020"/>
            <a:ext cx="7839635" cy="822885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Зміст завдань</a:t>
            </a:r>
            <a:endParaRPr lang="ru-RU" b="1" dirty="0">
              <a:solidFill>
                <a:srgbClr val="72009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2550" y="1713379"/>
            <a:ext cx="7562850" cy="5144621"/>
          </a:xfrm>
        </p:spPr>
        <p:txBody>
          <a:bodyPr>
            <a:normAutofit/>
          </a:bodyPr>
          <a:lstStyle/>
          <a:p>
            <a:pPr marL="0" indent="342900" algn="just">
              <a:lnSpc>
                <a:spcPct val="115000"/>
              </a:lnSpc>
              <a:spcAft>
                <a:spcPts val="1050"/>
              </a:spcAft>
              <a:buNone/>
              <a:tabLst>
                <a:tab pos="80963" algn="l"/>
                <a:tab pos="349250" algn="l"/>
                <a:tab pos="457200" algn="l"/>
                <a:tab pos="2420938" algn="l"/>
              </a:tabLst>
            </a:pPr>
            <a:r>
              <a:rPr lang="ru-RU" sz="32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Завдання</a:t>
            </a:r>
            <a:r>
              <a:rPr lang="ru-RU" sz="3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для </a:t>
            </a:r>
            <a:r>
              <a:rPr lang="ru-RU" sz="32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підсумкових</a:t>
            </a:r>
            <a:r>
              <a:rPr lang="ru-RU" sz="3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контрольних</a:t>
            </a:r>
            <a:r>
              <a:rPr lang="ru-RU" sz="3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робіт</a:t>
            </a:r>
            <a:r>
              <a:rPr lang="ru-RU" sz="3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розробляються</a:t>
            </a:r>
            <a:r>
              <a:rPr lang="ru-RU" sz="3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3200" dirty="0" err="1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методичним</a:t>
            </a:r>
            <a:r>
              <a:rPr lang="ru-RU" sz="3200" dirty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3200" dirty="0" err="1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об'єднанням</a:t>
            </a:r>
            <a:r>
              <a:rPr lang="ru-RU" sz="3200" dirty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3200" dirty="0" err="1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учителів</a:t>
            </a:r>
            <a:r>
              <a:rPr lang="ru-RU" sz="3200" dirty="0">
                <a:solidFill>
                  <a:srgbClr val="72009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(кафедрою) </a:t>
            </a:r>
            <a:r>
              <a:rPr lang="ru-RU" sz="32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початкових</a:t>
            </a:r>
            <a:r>
              <a:rPr lang="ru-RU" sz="3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класів</a:t>
            </a:r>
            <a:r>
              <a:rPr lang="ru-RU" sz="3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загальноосвітнього</a:t>
            </a:r>
            <a:r>
              <a:rPr lang="ru-RU" sz="3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навчального</a:t>
            </a:r>
            <a:r>
              <a:rPr lang="ru-RU" sz="3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закладу (</a:t>
            </a:r>
            <a:r>
              <a:rPr lang="ru-RU" sz="3200" dirty="0" err="1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вчителем</a:t>
            </a:r>
            <a:r>
              <a:rPr lang="ru-RU" sz="3200" dirty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3200" dirty="0" err="1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початкових</a:t>
            </a:r>
            <a:r>
              <a:rPr lang="ru-RU" sz="3200" dirty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3200" dirty="0" err="1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класів</a:t>
            </a:r>
            <a:r>
              <a:rPr lang="ru-RU" sz="3200" dirty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у школах з малою </a:t>
            </a:r>
            <a:r>
              <a:rPr lang="ru-RU" sz="3200" dirty="0" err="1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наповнюваністю</a:t>
            </a:r>
            <a:r>
              <a:rPr lang="ru-RU" sz="3200" dirty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3200" dirty="0" err="1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учнів</a:t>
            </a:r>
            <a:r>
              <a:rPr lang="ru-RU" sz="3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ru-RU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17786" y="1"/>
            <a:ext cx="7839635" cy="5714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800" b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Лист МОН України від 13.03.2017 № 1/9-149</a:t>
            </a:r>
            <a:endParaRPr lang="ru-RU" sz="2800" b="1" dirty="0">
              <a:solidFill>
                <a:srgbClr val="99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571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900" y="0"/>
            <a:ext cx="7344594" cy="778098"/>
          </a:xfrm>
        </p:spPr>
        <p:txBody>
          <a:bodyPr/>
          <a:lstStyle/>
          <a:p>
            <a:pPr algn="ctr"/>
            <a:r>
              <a:rPr lang="ru-RU" b="1" dirty="0" err="1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Зміст</a:t>
            </a:r>
            <a:r>
              <a:rPr lang="ru-RU" b="1" dirty="0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 err="1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завдань</a:t>
            </a:r>
            <a:r>
              <a:rPr lang="ru-RU" b="1" dirty="0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 </a:t>
            </a:r>
            <a:endParaRPr lang="ru-RU" b="1" dirty="0">
              <a:solidFill>
                <a:srgbClr val="72009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2550" y="692696"/>
            <a:ext cx="7791450" cy="6165304"/>
          </a:xfrm>
        </p:spPr>
        <p:txBody>
          <a:bodyPr>
            <a:normAutofit/>
          </a:bodyPr>
          <a:lstStyle/>
          <a:p>
            <a:pPr lvl="0" algn="just">
              <a:lnSpc>
                <a:spcPct val="115000"/>
              </a:lnSpc>
              <a:spcBef>
                <a:spcPts val="150"/>
              </a:spcBef>
              <a:spcAft>
                <a:spcPts val="75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err="1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навчальний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матеріал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що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вивчався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ru-RU" b="1" dirty="0" err="1" smtClean="0">
                <a:solidFill>
                  <a:srgbClr val="72009A"/>
                </a:solidFill>
                <a:ea typeface="Times New Roman"/>
                <a:cs typeface="Times New Roman"/>
              </a:rPr>
              <a:t>впродовж</a:t>
            </a:r>
            <a:r>
              <a:rPr lang="ru-RU" b="1" dirty="0" smtClean="0">
                <a:solidFill>
                  <a:srgbClr val="72009A"/>
                </a:solidFill>
                <a:ea typeface="Times New Roman"/>
                <a:cs typeface="Times New Roman"/>
              </a:rPr>
              <a:t> </a:t>
            </a:r>
            <a:r>
              <a:rPr lang="ru-RU" b="1" dirty="0" err="1" smtClean="0">
                <a:solidFill>
                  <a:srgbClr val="72009A"/>
                </a:solidFill>
                <a:ea typeface="Times New Roman"/>
                <a:cs typeface="Times New Roman"/>
              </a:rPr>
              <a:t>навчання</a:t>
            </a:r>
            <a:r>
              <a:rPr lang="ru-RU" b="1" dirty="0" smtClean="0">
                <a:solidFill>
                  <a:srgbClr val="72009A"/>
                </a:solidFill>
                <a:ea typeface="Times New Roman"/>
                <a:cs typeface="Times New Roman"/>
              </a:rPr>
              <a:t> в </a:t>
            </a:r>
            <a:r>
              <a:rPr lang="ru-RU" b="1" dirty="0" err="1" smtClean="0">
                <a:solidFill>
                  <a:srgbClr val="72009A"/>
                </a:solidFill>
                <a:ea typeface="Times New Roman"/>
                <a:cs typeface="Times New Roman"/>
              </a:rPr>
              <a:t>початковій</a:t>
            </a:r>
            <a:r>
              <a:rPr lang="ru-RU" b="1" dirty="0" smtClean="0">
                <a:solidFill>
                  <a:srgbClr val="72009A"/>
                </a:solidFill>
                <a:ea typeface="Times New Roman"/>
                <a:cs typeface="Times New Roman"/>
              </a:rPr>
              <a:t> </a:t>
            </a:r>
            <a:r>
              <a:rPr lang="ru-RU" b="1" dirty="0" err="1" smtClean="0">
                <a:solidFill>
                  <a:srgbClr val="72009A"/>
                </a:solidFill>
                <a:ea typeface="Times New Roman"/>
                <a:cs typeface="Times New Roman"/>
              </a:rPr>
              <a:t>школі</a:t>
            </a:r>
            <a:r>
              <a:rPr lang="ru-RU" dirty="0" smtClean="0">
                <a:solidFill>
                  <a:srgbClr val="720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;</a:t>
            </a:r>
            <a:endParaRPr lang="ru-RU" dirty="0" smtClean="0">
              <a:solidFill>
                <a:srgbClr val="72009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ts val="150"/>
              </a:spcBef>
              <a:spcAft>
                <a:spcPts val="75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b="1" dirty="0" err="1" smtClean="0">
                <a:solidFill>
                  <a:srgbClr val="72009A"/>
                </a:solidFill>
                <a:effectLst/>
                <a:ea typeface="Times New Roman"/>
                <a:cs typeface="Times New Roman"/>
              </a:rPr>
              <a:t>компетентнісно-орієнтовані</a:t>
            </a:r>
            <a:r>
              <a:rPr lang="ru-RU" b="1" dirty="0" smtClean="0">
                <a:solidFill>
                  <a:srgbClr val="72009A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ru-RU" b="1" dirty="0" err="1" smtClean="0">
                <a:solidFill>
                  <a:srgbClr val="72009A"/>
                </a:solidFill>
                <a:effectLst/>
                <a:ea typeface="Times New Roman"/>
                <a:cs typeface="Times New Roman"/>
              </a:rPr>
              <a:t>завдання</a:t>
            </a:r>
            <a:r>
              <a:rPr lang="ru-RU" b="1" dirty="0" smtClean="0">
                <a:solidFill>
                  <a:srgbClr val="72009A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ru-RU" b="1" dirty="0" err="1" smtClean="0">
                <a:solidFill>
                  <a:srgbClr val="72009A"/>
                </a:solidFill>
                <a:effectLst/>
                <a:ea typeface="Times New Roman"/>
                <a:cs typeface="Times New Roman"/>
              </a:rPr>
              <a:t>різних</a:t>
            </a:r>
            <a:r>
              <a:rPr lang="ru-RU" b="1" dirty="0" smtClean="0">
                <a:solidFill>
                  <a:srgbClr val="72009A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ru-RU" b="1" dirty="0" err="1" smtClean="0">
                <a:solidFill>
                  <a:srgbClr val="72009A"/>
                </a:solidFill>
                <a:effectLst/>
                <a:ea typeface="Times New Roman"/>
                <a:cs typeface="Times New Roman"/>
              </a:rPr>
              <a:t>рівнів</a:t>
            </a:r>
            <a:r>
              <a:rPr lang="ru-RU" b="1" dirty="0" smtClean="0">
                <a:solidFill>
                  <a:srgbClr val="72009A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ru-RU" b="1" dirty="0" err="1" smtClean="0">
                <a:solidFill>
                  <a:srgbClr val="72009A"/>
                </a:solidFill>
                <a:effectLst/>
                <a:ea typeface="Times New Roman"/>
                <a:cs typeface="Times New Roman"/>
              </a:rPr>
              <a:t>складності</a:t>
            </a:r>
            <a:r>
              <a:rPr lang="ru-RU" dirty="0" smtClean="0">
                <a:solidFill>
                  <a:srgbClr val="72009A"/>
                </a:solidFill>
                <a:effectLst/>
                <a:ea typeface="Times New Roman"/>
                <a:cs typeface="Times New Roman"/>
              </a:rPr>
              <a:t>;</a:t>
            </a:r>
            <a:endParaRPr lang="ru-RU" dirty="0" smtClean="0">
              <a:solidFill>
                <a:srgbClr val="72009A"/>
              </a:solidFill>
              <a:effectLst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ts val="150"/>
              </a:spcBef>
              <a:spcAft>
                <a:spcPts val="75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b="1" dirty="0" err="1" smtClean="0">
                <a:solidFill>
                  <a:srgbClr val="72009A"/>
                </a:solidFill>
                <a:effectLst/>
                <a:ea typeface="Times New Roman"/>
                <a:cs typeface="Times New Roman"/>
              </a:rPr>
              <a:t>кількість</a:t>
            </a:r>
            <a:r>
              <a:rPr lang="ru-RU" b="1" dirty="0" smtClean="0">
                <a:solidFill>
                  <a:srgbClr val="72009A"/>
                </a:solidFill>
                <a:effectLst/>
                <a:ea typeface="Times New Roman"/>
                <a:cs typeface="Times New Roman"/>
              </a:rPr>
              <a:t> і </a:t>
            </a:r>
            <a:r>
              <a:rPr lang="ru-RU" b="1" dirty="0" err="1" smtClean="0">
                <a:solidFill>
                  <a:srgbClr val="72009A"/>
                </a:solidFill>
                <a:effectLst/>
                <a:ea typeface="Times New Roman"/>
                <a:cs typeface="Times New Roman"/>
              </a:rPr>
              <a:t>обсяг</a:t>
            </a:r>
            <a:r>
              <a:rPr lang="ru-RU" b="1" dirty="0" smtClean="0">
                <a:solidFill>
                  <a:srgbClr val="72009A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ru-RU" b="1" dirty="0" err="1" smtClean="0">
                <a:solidFill>
                  <a:srgbClr val="72009A"/>
                </a:solidFill>
                <a:effectLst/>
                <a:ea typeface="Times New Roman"/>
                <a:cs typeface="Times New Roman"/>
              </a:rPr>
              <a:t>завдань</a:t>
            </a:r>
            <a:r>
              <a:rPr lang="ru-RU" b="1" dirty="0" smtClean="0">
                <a:solidFill>
                  <a:srgbClr val="72009A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ru-RU" b="1" dirty="0" err="1" smtClean="0">
                <a:solidFill>
                  <a:srgbClr val="72009A"/>
                </a:solidFill>
                <a:effectLst/>
                <a:ea typeface="Times New Roman"/>
                <a:cs typeface="Times New Roman"/>
              </a:rPr>
              <a:t>оптимальні</a:t>
            </a:r>
            <a:r>
              <a:rPr lang="ru-RU" b="1" dirty="0" smtClean="0">
                <a:solidFill>
                  <a:srgbClr val="72009A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для </a:t>
            </a:r>
            <a:r>
              <a:rPr lang="ru-RU" dirty="0" err="1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виконання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впродовж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 часового </a:t>
            </a:r>
            <a:r>
              <a:rPr lang="ru-RU" dirty="0" err="1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проміжку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відведеного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 на </a:t>
            </a:r>
            <a:r>
              <a:rPr lang="ru-RU" dirty="0" err="1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контрольну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 роботу;</a:t>
            </a:r>
            <a:endParaRPr lang="ru-RU" dirty="0" smtClean="0">
              <a:effectLst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ts val="150"/>
              </a:spcBef>
              <a:spcAft>
                <a:spcPts val="75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err="1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тестові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ru-RU" b="1" dirty="0" err="1" smtClean="0">
                <a:solidFill>
                  <a:srgbClr val="72009A"/>
                </a:solidFill>
                <a:effectLst/>
                <a:ea typeface="Times New Roman"/>
                <a:cs typeface="Times New Roman"/>
              </a:rPr>
              <a:t>завдання</a:t>
            </a:r>
            <a:r>
              <a:rPr lang="ru-RU" b="1" dirty="0" smtClean="0">
                <a:solidFill>
                  <a:srgbClr val="72009A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ru-RU" b="1" dirty="0" err="1" smtClean="0">
                <a:solidFill>
                  <a:srgbClr val="72009A"/>
                </a:solidFill>
                <a:effectLst/>
                <a:ea typeface="Times New Roman"/>
                <a:cs typeface="Times New Roman"/>
              </a:rPr>
              <a:t>формулювати</a:t>
            </a:r>
            <a:r>
              <a:rPr lang="ru-RU" b="1" dirty="0" smtClean="0">
                <a:solidFill>
                  <a:srgbClr val="72009A"/>
                </a:solidFill>
                <a:effectLst/>
                <a:ea typeface="Times New Roman"/>
                <a:cs typeface="Times New Roman"/>
              </a:rPr>
              <a:t> в одному </a:t>
            </a:r>
            <a:r>
              <a:rPr lang="ru-RU" b="1" dirty="0" err="1" smtClean="0">
                <a:solidFill>
                  <a:srgbClr val="72009A"/>
                </a:solidFill>
                <a:effectLst/>
                <a:ea typeface="Times New Roman"/>
                <a:cs typeface="Times New Roman"/>
              </a:rPr>
              <a:t>стилі</a:t>
            </a:r>
            <a:r>
              <a:rPr lang="ru-RU" dirty="0" smtClean="0">
                <a:solidFill>
                  <a:srgbClr val="72009A"/>
                </a:solidFill>
                <a:effectLst/>
                <a:ea typeface="Times New Roman"/>
                <a:cs typeface="Times New Roman"/>
              </a:rPr>
              <a:t>: </a:t>
            </a:r>
            <a:r>
              <a:rPr lang="ru-RU" dirty="0" err="1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або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 у </a:t>
            </a:r>
            <a:r>
              <a:rPr lang="ru-RU" dirty="0" err="1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формі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запитання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або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спонукання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;</a:t>
            </a:r>
            <a:endParaRPr lang="ru-RU" dirty="0" smtClean="0">
              <a:effectLst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ts val="150"/>
              </a:spcBef>
              <a:spcAft>
                <a:spcPts val="75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err="1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готують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ru-RU" b="1" dirty="0" smtClean="0">
                <a:solidFill>
                  <a:srgbClr val="72009A"/>
                </a:solidFill>
                <a:effectLst/>
                <a:ea typeface="Times New Roman"/>
                <a:cs typeface="Times New Roman"/>
              </a:rPr>
              <a:t>у </a:t>
            </a:r>
            <a:r>
              <a:rPr lang="ru-RU" b="1" dirty="0" err="1" smtClean="0">
                <a:solidFill>
                  <a:srgbClr val="72009A"/>
                </a:solidFill>
                <a:effectLst/>
                <a:ea typeface="Times New Roman"/>
                <a:cs typeface="Times New Roman"/>
              </a:rPr>
              <a:t>двох</a:t>
            </a:r>
            <a:r>
              <a:rPr lang="ru-RU" b="1" dirty="0" smtClean="0">
                <a:solidFill>
                  <a:srgbClr val="72009A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ru-RU" b="1" dirty="0" err="1" smtClean="0">
                <a:solidFill>
                  <a:srgbClr val="72009A"/>
                </a:solidFill>
                <a:effectLst/>
                <a:ea typeface="Times New Roman"/>
                <a:cs typeface="Times New Roman"/>
              </a:rPr>
              <a:t>рівноцінних</a:t>
            </a:r>
            <a:r>
              <a:rPr lang="ru-RU" b="1" dirty="0" smtClean="0">
                <a:solidFill>
                  <a:srgbClr val="72009A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ru-RU" b="1" dirty="0" err="1" smtClean="0">
                <a:solidFill>
                  <a:srgbClr val="72009A"/>
                </a:solidFill>
                <a:effectLst/>
                <a:ea typeface="Times New Roman"/>
                <a:cs typeface="Times New Roman"/>
              </a:rPr>
              <a:t>варіантах</a:t>
            </a:r>
            <a:r>
              <a:rPr lang="ru-RU" b="1" dirty="0" smtClean="0">
                <a:solidFill>
                  <a:srgbClr val="72009A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(</a:t>
            </a:r>
            <a:r>
              <a:rPr lang="ru-RU" dirty="0" err="1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окрім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текстів</a:t>
            </a:r>
            <a:r>
              <a:rPr lang="ru-RU" dirty="0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 для диктанту).</a:t>
            </a:r>
            <a:endParaRPr lang="ru-RU" dirty="0" smtClean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77929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759</TotalTime>
  <Words>746</Words>
  <Application>Microsoft Office PowerPoint</Application>
  <PresentationFormat>Экран (4:3)</PresentationFormat>
  <Paragraphs>137</Paragraphs>
  <Slides>22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Office Theme</vt:lpstr>
      <vt:lpstr>Особливості проведення ДПА навчальних предметів для учнів 4-х класів  у 2016-2017 н.р.</vt:lpstr>
      <vt:lpstr>Наказ МОН України  від 20.10.2016 № 1272</vt:lpstr>
      <vt:lpstr>Наказ МОН України від 20.10.2016 № 1272</vt:lpstr>
      <vt:lpstr>Лист МОН України  від 13.03.2017 № 1/9-149</vt:lpstr>
      <vt:lpstr>Лист МОН України від 13.03.2017 № 1/9-149</vt:lpstr>
      <vt:lpstr>Презентация PowerPoint</vt:lpstr>
      <vt:lpstr>Тривалість виконання роботи</vt:lpstr>
      <vt:lpstr>Зміст завдань</vt:lpstr>
      <vt:lpstr>Зміст завдань </vt:lpstr>
      <vt:lpstr>Українська мова Літературне читання Математика</vt:lpstr>
      <vt:lpstr>Презентация PowerPoint</vt:lpstr>
      <vt:lpstr>Українська мова</vt:lpstr>
      <vt:lpstr>Українська мова</vt:lpstr>
      <vt:lpstr>Літературне читання</vt:lpstr>
      <vt:lpstr>Літературне читання</vt:lpstr>
      <vt:lpstr>Математика</vt:lpstr>
      <vt:lpstr>Математика</vt:lpstr>
      <vt:lpstr>Оформлення атестаційної роботи</vt:lpstr>
      <vt:lpstr>Оцінювання</vt:lpstr>
      <vt:lpstr>Виставлення оцінок</vt:lpstr>
      <vt:lpstr>Наказ МОН України від 08.04.2015 № 412</vt:lpstr>
      <vt:lpstr>Центр методичної та аналітичної роботи  КВНЗ «Харківська академія  неперервної освіти» center_ekspert@ukr.net 731-27-01</vt:lpstr>
    </vt:vector>
  </TitlesOfParts>
  <Company>PJSC "New Engineering Technologies"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Diana</cp:lastModifiedBy>
  <cp:revision>80</cp:revision>
  <dcterms:created xsi:type="dcterms:W3CDTF">2016-11-18T14:12:19Z</dcterms:created>
  <dcterms:modified xsi:type="dcterms:W3CDTF">2017-04-12T06:24:49Z</dcterms:modified>
</cp:coreProperties>
</file>