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11" r:id="rId3"/>
  </p:sldMasterIdLst>
  <p:notesMasterIdLst>
    <p:notesMasterId r:id="rId19"/>
  </p:notesMasterIdLst>
  <p:handoutMasterIdLst>
    <p:handoutMasterId r:id="rId20"/>
  </p:handoutMasterIdLst>
  <p:sldIdLst>
    <p:sldId id="364" r:id="rId4"/>
    <p:sldId id="357" r:id="rId5"/>
    <p:sldId id="370" r:id="rId6"/>
    <p:sldId id="356" r:id="rId7"/>
    <p:sldId id="377" r:id="rId8"/>
    <p:sldId id="373" r:id="rId9"/>
    <p:sldId id="374" r:id="rId10"/>
    <p:sldId id="378" r:id="rId11"/>
    <p:sldId id="379" r:id="rId12"/>
    <p:sldId id="380" r:id="rId13"/>
    <p:sldId id="362" r:id="rId14"/>
    <p:sldId id="385" r:id="rId15"/>
    <p:sldId id="382" r:id="rId16"/>
    <p:sldId id="384" r:id="rId17"/>
    <p:sldId id="3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3E3A7"/>
    <a:srgbClr val="C1BE39"/>
    <a:srgbClr val="D0CD61"/>
    <a:srgbClr val="FF33CC"/>
    <a:srgbClr val="F2DCDB"/>
    <a:srgbClr val="FFCCFF"/>
    <a:srgbClr val="E331BD"/>
    <a:srgbClr val="C1BE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0843" autoAdjust="0"/>
  </p:normalViewPr>
  <p:slideViewPr>
    <p:cSldViewPr>
      <p:cViewPr varScale="1">
        <p:scale>
          <a:sx n="65" d="100"/>
          <a:sy n="65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CB3F303-8A7D-4ED9-81D5-9BDEF23220D1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D859EC-6D69-4670-ADB3-7B26D6B19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3EF72-1860-41EE-9FC5-EB5BDA8C2D57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BEFC3B-A672-463B-9829-EA968C635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04AB34-E239-4A74-8E9D-EB7757E5B1DF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84A192-72B8-4D4D-9FC1-9D31B2B8FBAC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BB4AF7-CE5A-4EA8-9AFB-FF55D0558404}" type="slidenum">
              <a:rPr lang="ru-RU" altLang="ru-RU" sz="1200">
                <a:solidFill>
                  <a:srgbClr val="000000"/>
                </a:solidFill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AD8BC7-7A01-44A9-89DB-AB73571030D3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68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80C8E4-93AA-4EF8-9986-2118B178C1C9}" type="slidenum">
              <a:rPr lang="ru-RU" altLang="ru-RU" sz="1200"/>
              <a:pPr algn="r"/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A157-C71C-41C6-9481-AD89B229F142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A436-E4A7-4395-95C7-3E020B6C4E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1BAC-892A-4E87-9812-CF6588A9A4D3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582A-ACCF-4ECB-8F74-F86EDDF69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E616-E990-4165-B335-BEA9A247AB2D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8D96-5382-47CE-AB8F-15A75217B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5AA4-3074-470E-8289-5EE99DA236BA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71A4-7939-4B4C-8540-8DAC394B02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F6D6-8C30-4703-88DA-55D7916F57A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7912-B526-4FA0-8BE5-55D68EC751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8989-623F-43AB-AAA8-A9C50E4BBD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F3A7-A054-4B03-99AA-787F3979E7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50A58-EA09-4058-9A92-3716169686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DC74-6BF4-4DFF-AD93-8AEEB18217D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549B-09D3-485A-A808-80C80466C8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626C-A9EC-478C-B573-C241B5E217AF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5EB7-CF63-4E55-9C05-D6EB5BA67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0100-603E-4CE8-A81B-1C72B29C13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6BFC-932D-482B-BEDA-BF0B6B4A73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92BA-F71A-4255-AC38-11874372C2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2594-5FB8-4CDF-90D8-9C43E4B3D9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8BD2-1129-47EE-B604-8BC24DE454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9CFD-FDAA-4ACE-BEAC-5F39C709BB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CA48-B69C-423C-8DB5-6388195A3E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C5E8-395F-4D45-AB2D-A2745894AB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5FA-CB34-4A25-9158-25E76FCBD5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252F-82A3-4EDB-824E-A3FF029C2C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425A-F5F1-4D3A-BD17-99FED46C3018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CF58-EC51-4E0F-904E-0DB10F328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BA87-FEF9-48E8-8BBA-F5AE7231E9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9F62-7F53-4E17-BEEF-3EED6143CC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DC90-5CEB-47A7-BF99-C6B8CD548F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AF37-80B6-45E6-AEC6-5CC91FC2F8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4F3D-0859-4470-B829-5FFA6C047F63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FA58-594E-41E7-9159-4685BCE949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B91-7457-4E71-97F4-CA10C6F798B6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1559-4306-4162-88C0-AA2511F81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823C-F052-4C3D-8E6B-FE22002AAF20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EB8F-7FBD-4F22-B88F-00051925B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065E-27EE-4434-B2A5-1EBA8E103DF7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664-E744-4144-A8A4-3CC2C4B7A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8177-0DBE-41C7-A74F-2D63B21BEB8D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4B01-8F35-4F6B-A8BB-E2E9C2CB6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1CAC-3B47-4675-BB5C-40281AB56674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00EF-1AD4-4F19-AC0F-622F0E632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7BE5B-9E96-489A-8163-7664F5CE358A}" type="datetimeFigureOut">
              <a:rPr lang="ru-RU"/>
              <a:pPr>
                <a:defRPr/>
              </a:pPr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86AF6A-86B5-48E0-BE3B-E4A391C22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1EAB0B-BFBF-400D-88E4-CF6462444E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E175443-8453-4EAD-8B6E-60A7FC5A43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 bwMode="auto">
          <a:xfrm>
            <a:off x="107950" y="692150"/>
            <a:ext cx="8893175" cy="3343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uk-UA" alt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 стан охоплення дошкільною освітою в області</a:t>
            </a:r>
            <a:endParaRPr lang="ru-RU" alt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8" name="Rectangle 5"/>
          <p:cNvSpPr txBox="1">
            <a:spLocks/>
          </p:cNvSpPr>
          <p:nvPr/>
        </p:nvSpPr>
        <p:spPr bwMode="auto">
          <a:xfrm>
            <a:off x="2411413" y="4437063"/>
            <a:ext cx="6337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>
                <a:solidFill>
                  <a:srgbClr val="E3E3A7"/>
                </a:solidFill>
              </a:rPr>
              <a:t>Руднєва С.М., головний спеціаліст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>
                <a:solidFill>
                  <a:srgbClr val="E3E3A7"/>
                </a:solidFill>
                <a:latin typeface="Arial" charset="0"/>
              </a:rPr>
              <a:t>відділу</a:t>
            </a:r>
            <a:r>
              <a:rPr lang="uk-UA" sz="2400">
                <a:solidFill>
                  <a:srgbClr val="E3E3A7"/>
                </a:solidFill>
              </a:rPr>
              <a:t> дошкільної</a:t>
            </a:r>
            <a:r>
              <a:rPr lang="uk-UA" sz="2400">
                <a:solidFill>
                  <a:srgbClr val="E3E3A7"/>
                </a:solidFill>
                <a:latin typeface="Arial" charset="0"/>
              </a:rPr>
              <a:t>, загальної середньої,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>
                <a:solidFill>
                  <a:srgbClr val="E3E3A7"/>
                </a:solidFill>
                <a:latin typeface="Arial" charset="0"/>
              </a:rPr>
              <a:t> </a:t>
            </a:r>
            <a:r>
              <a:rPr lang="uk-UA" sz="2400">
                <a:solidFill>
                  <a:srgbClr val="E3E3A7"/>
                </a:solidFill>
              </a:rPr>
              <a:t> корекційної</a:t>
            </a:r>
            <a:r>
              <a:rPr lang="uk-UA" sz="2400">
                <a:solidFill>
                  <a:srgbClr val="E3E3A7"/>
                </a:solidFill>
                <a:latin typeface="Arial" charset="0"/>
              </a:rPr>
              <a:t> та позашкільної освіти </a:t>
            </a:r>
            <a:r>
              <a:rPr lang="uk-UA" sz="2400">
                <a:solidFill>
                  <a:srgbClr val="E3E3A7"/>
                </a:solidFill>
              </a:rPr>
              <a:t> 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>
                <a:solidFill>
                  <a:srgbClr val="E3E3A7"/>
                </a:solidFill>
              </a:rPr>
              <a:t>Департаменту науки і  освіти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400">
                <a:solidFill>
                  <a:srgbClr val="E3E3A7"/>
                </a:solidFill>
              </a:rPr>
              <a:t> Харківської обласної державної</a:t>
            </a:r>
            <a:r>
              <a:rPr lang="uk-UA" sz="2400">
                <a:solidFill>
                  <a:srgbClr val="E3E3A7"/>
                </a:solidFill>
                <a:latin typeface="Arial" charset="0"/>
              </a:rPr>
              <a:t> </a:t>
            </a:r>
            <a:r>
              <a:rPr lang="uk-UA" sz="2400">
                <a:solidFill>
                  <a:srgbClr val="E3E3A7"/>
                </a:solidFill>
              </a:rPr>
              <a:t>адміністрації</a:t>
            </a:r>
            <a:endParaRPr lang="ru-RU" sz="2400">
              <a:solidFill>
                <a:srgbClr val="E3E3A7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09075" cy="1989138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Чисельність дітей на 100 місцях у ДНЗ міської місцевості сільських районів</a:t>
            </a:r>
            <a:endParaRPr lang="ru-RU" sz="3200" b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90488" y="2133600"/>
            <a:ext cx="8928100" cy="4391025"/>
          </a:xfrm>
        </p:spPr>
        <p:txBody>
          <a:bodyPr/>
          <a:lstStyle/>
          <a:p>
            <a:pPr marL="0" indent="0">
              <a:lnSpc>
                <a:spcPts val="4000"/>
              </a:lnSpc>
              <a:buFont typeface="Arial" charset="0"/>
              <a:buNone/>
              <a:defRPr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Балаклійський (106),          Барвінківський (105), Богодухівський (113),         Близнюківський (163), Вовчанський (115),              Зміївський (103),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Золочівський (119),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Зачепилівський (136),         Дергачівський  (108),          Коломацький (104),     Красноградський (107),      Краснокутський (102), Нововодолазький (140),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Печенізький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(122), Харківський (139)      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4450"/>
            <a:ext cx="8928100" cy="720725"/>
          </a:xfrm>
        </p:spPr>
        <p:txBody>
          <a:bodyPr/>
          <a:lstStyle/>
          <a:p>
            <a:pPr>
              <a:defRPr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дітей, які отримують освіту в ДНЗ</a:t>
            </a:r>
          </a:p>
        </p:txBody>
      </p:sp>
      <p:graphicFrame>
        <p:nvGraphicFramePr>
          <p:cNvPr id="56362" name="Object 42"/>
          <p:cNvGraphicFramePr>
            <a:graphicFrameLocks noGrp="1"/>
          </p:cNvGraphicFramePr>
          <p:nvPr>
            <p:ph idx="4294967295"/>
          </p:nvPr>
        </p:nvGraphicFramePr>
        <p:xfrm>
          <a:off x="57150" y="714375"/>
          <a:ext cx="9086850" cy="6027738"/>
        </p:xfrm>
        <a:graphic>
          <a:graphicData uri="http://schemas.openxmlformats.org/presentationml/2006/ole">
            <p:oleObj spid="_x0000_s56362" r:id="rId3" imgW="9089924" imgH="6029467" progId="Excel.Chart.8">
              <p:embed/>
            </p:oleObj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6804025" y="2230438"/>
            <a:ext cx="71438" cy="730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508625" y="2100263"/>
            <a:ext cx="71438" cy="1984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211638" y="2159000"/>
            <a:ext cx="71437" cy="1444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916238" y="2082800"/>
            <a:ext cx="71437" cy="2159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1579563" y="2046288"/>
            <a:ext cx="73025" cy="25241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0375" y="2009775"/>
            <a:ext cx="728663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5,2%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51175" y="2009775"/>
            <a:ext cx="720725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32288" y="2009775"/>
            <a:ext cx="720725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2,3%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61025" y="2009775"/>
            <a:ext cx="720725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3,6%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7375" y="2012950"/>
            <a:ext cx="720725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34363" y="2012950"/>
            <a:ext cx="719137" cy="288925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30000"/>
                  <a:lumOff val="70000"/>
                </a:srgbClr>
              </a:gs>
              <a:gs pos="46000">
                <a:srgbClr val="FF0000">
                  <a:lumMod val="28000"/>
                  <a:lumOff val="72000"/>
                </a:srgbClr>
              </a:gs>
              <a:gs pos="100000">
                <a:srgbClr val="FF0000"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0,1%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8077200" y="2225675"/>
            <a:ext cx="71438" cy="730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8928100" cy="504825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Відсоток охоплення дітей ДНЗ (НВК)</a:t>
            </a:r>
            <a:endParaRPr lang="ru-RU" sz="4000" dirty="0"/>
          </a:p>
        </p:txBody>
      </p:sp>
      <p:graphicFrame>
        <p:nvGraphicFramePr>
          <p:cNvPr id="72720" name="Object 16"/>
          <p:cNvGraphicFramePr>
            <a:graphicFrameLocks noGrp="1"/>
          </p:cNvGraphicFramePr>
          <p:nvPr>
            <p:ph idx="4294967295"/>
          </p:nvPr>
        </p:nvGraphicFramePr>
        <p:xfrm>
          <a:off x="128588" y="641350"/>
          <a:ext cx="8886825" cy="6223000"/>
        </p:xfrm>
        <a:graphic>
          <a:graphicData uri="http://schemas.openxmlformats.org/presentationml/2006/ole">
            <p:oleObj spid="_x0000_s72720" r:id="rId4" imgW="8888738" imgH="6224555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642350" cy="1368425"/>
          </a:xfrm>
        </p:spPr>
        <p:txBody>
          <a:bodyPr anchor="t">
            <a:normAutofit/>
          </a:bodyPr>
          <a:lstStyle/>
          <a:p>
            <a:pPr marL="358775" algn="l" eaLnBrk="1" hangingPunct="1">
              <a:defRPr/>
            </a:pPr>
            <a:r>
              <a:rPr lang="uk-UA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Низький відсоток охоплення дітей                   3-6 років  через систему ДНЗ + с/п  </a:t>
            </a:r>
            <a:r>
              <a:rPr lang="uk-UA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altLang="ru-RU" sz="2500" b="1" dirty="0" smtClean="0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/>
        </p:nvGraphicFramePr>
        <p:xfrm>
          <a:off x="792163" y="1773238"/>
          <a:ext cx="7559675" cy="4829175"/>
        </p:xfrm>
        <a:graphic>
          <a:graphicData uri="http://schemas.openxmlformats.org/drawingml/2006/table">
            <a:tbl>
              <a:tblPr/>
              <a:tblGrid>
                <a:gridCol w="5524500"/>
                <a:gridCol w="2035175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Вовчанський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м. Люботин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Печенізький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Зачепилівський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Ізюмський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6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 області – 94,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956550" y="1989138"/>
            <a:ext cx="288925" cy="316865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7000"/>
                </a:schemeClr>
              </a:gs>
              <a:gs pos="100000">
                <a:schemeClr val="accent1">
                  <a:lumMod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3813"/>
            <a:ext cx="8928100" cy="504825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Охоплення дітей п’ятирічного віку  ДНЗ (НВК)</a:t>
            </a:r>
            <a:endParaRPr lang="ru-RU" sz="3200" dirty="0"/>
          </a:p>
        </p:txBody>
      </p:sp>
      <p:graphicFrame>
        <p:nvGraphicFramePr>
          <p:cNvPr id="75778" name="Объект 25"/>
          <p:cNvGraphicFramePr>
            <a:graphicFrameLocks noGrp="1"/>
          </p:cNvGraphicFramePr>
          <p:nvPr>
            <p:ph idx="4294967295"/>
          </p:nvPr>
        </p:nvGraphicFramePr>
        <p:xfrm>
          <a:off x="57150" y="425450"/>
          <a:ext cx="9029700" cy="6438900"/>
        </p:xfrm>
        <a:graphic>
          <a:graphicData uri="http://schemas.openxmlformats.org/presentationml/2006/ole">
            <p:oleObj spid="_x0000_s75778" r:id="rId4" imgW="9035055" imgH="6437934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13788" cy="1079500"/>
          </a:xfrm>
        </p:spPr>
        <p:txBody>
          <a:bodyPr anchor="t">
            <a:normAutofit/>
          </a:bodyPr>
          <a:lstStyle/>
          <a:p>
            <a:pPr marL="358775" eaLnBrk="1" hangingPunct="1">
              <a:defRPr/>
            </a:pPr>
            <a:r>
              <a:rPr lang="uk-UA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Низький показник охоплення дітей                   5-річного віку через систему ДНЗ/НВК</a:t>
            </a:r>
            <a:r>
              <a:rPr lang="uk-UA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altLang="ru-RU" sz="2500" b="1" dirty="0" smtClean="0"/>
          </a:p>
        </p:txBody>
      </p:sp>
      <p:graphicFrame>
        <p:nvGraphicFramePr>
          <p:cNvPr id="69707" name="Group 75"/>
          <p:cNvGraphicFramePr>
            <a:graphicFrameLocks noGrp="1"/>
          </p:cNvGraphicFramePr>
          <p:nvPr/>
        </p:nvGraphicFramePr>
        <p:xfrm>
          <a:off x="900113" y="1268413"/>
          <a:ext cx="7307262" cy="5486400"/>
        </p:xfrm>
        <a:graphic>
          <a:graphicData uri="http://schemas.openxmlformats.org/drawingml/2006/table">
            <a:tbl>
              <a:tblPr/>
              <a:tblGrid>
                <a:gridCol w="5434880">
                  <a:extLst>
                    <a:ext uri="{9D8B030D-6E8A-4147-A177-3AD203B41FA5}"/>
                  </a:extLst>
                </a:gridCol>
                <a:gridCol w="1872208">
                  <a:extLst>
                    <a:ext uri="{9D8B030D-6E8A-4147-A177-3AD203B41FA5}"/>
                  </a:extLst>
                </a:gridCol>
              </a:tblGrid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Зміївський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Печенізький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Ізюмський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Красноградський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Куп’янський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Шевченківський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Харківський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Нововодолазький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Зачепилівський</a:t>
                      </a:r>
                      <a:endParaRPr kumimoji="0" lang="en-US" alt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Дергачівський </a:t>
                      </a:r>
                      <a:endParaRPr kumimoji="0" lang="en-US" alt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м. Любо</a:t>
                      </a:r>
                      <a:r>
                        <a:rPr kumimoji="0" lang="ru-RU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тин</a:t>
                      </a:r>
                      <a:endParaRPr kumimoji="0" lang="en-US" alt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57,4 %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434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області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91,3 %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667625" y="1412875"/>
            <a:ext cx="288925" cy="475297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7000"/>
                </a:schemeClr>
              </a:gs>
              <a:gs pos="100000">
                <a:schemeClr val="accent1">
                  <a:lumMod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9" name="Object 41"/>
          <p:cNvGraphicFramePr>
            <a:graphicFrameLocks noGrp="1"/>
          </p:cNvGraphicFramePr>
          <p:nvPr>
            <p:ph idx="4294967295"/>
          </p:nvPr>
        </p:nvGraphicFramePr>
        <p:xfrm>
          <a:off x="-15875" y="714375"/>
          <a:ext cx="9210675" cy="6078538"/>
        </p:xfrm>
        <a:graphic>
          <a:graphicData uri="http://schemas.openxmlformats.org/presentationml/2006/ole">
            <p:oleObj spid="_x0000_s43049" r:id="rId4" imgW="9211854" imgH="6078239" progId="Excel.Char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115888"/>
            <a:ext cx="91090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дошкільних навчальних закладів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uk-UA" alt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Станом на 01.01.201</a:t>
            </a:r>
            <a:r>
              <a:rPr lang="ru-RU" alt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uk-UA" alt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altLang="ru-RU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08050"/>
            <a:ext cx="8569325" cy="57245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функціонує  дошкільних навчальних</a:t>
            </a: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закладів різних типів та форм власності</a:t>
            </a:r>
          </a:p>
          <a:p>
            <a:pPr algn="ctr">
              <a:buFontTx/>
              <a:buNone/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Україні:    </a:t>
            </a:r>
            <a:r>
              <a:rPr lang="uk-UA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5362</a:t>
            </a:r>
            <a:endParaRPr lang="uk-UA" alt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uk-UA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Харківській області:  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709</a:t>
            </a:r>
            <a:endParaRPr lang="ru-RU" alt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2400"/>
              </a:spcBef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Найбільша кількість ДНЗ</a:t>
            </a:r>
            <a:r>
              <a:rPr lang="uk-UA" alt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>
              <a:buFontTx/>
              <a:buNone/>
              <a:defRPr/>
            </a:pP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Московський (</a:t>
            </a: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37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Київський (</a:t>
            </a: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Шевченківський (</a:t>
            </a: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райони м. Харків, Дергачівський район (</a:t>
            </a: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Найменша кількість ДНЗ:</a:t>
            </a:r>
          </a:p>
          <a:p>
            <a:pPr algn="ctr">
              <a:buFontTx/>
              <a:buNone/>
              <a:defRPr/>
            </a:pP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Коломацький</a:t>
            </a:r>
            <a:r>
              <a:rPr lang="uk-UA" alt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(4), 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Печенізький</a:t>
            </a:r>
            <a:r>
              <a:rPr lang="uk-UA" alt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(6) 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райони,</a:t>
            </a:r>
            <a:r>
              <a:rPr lang="uk-UA" alt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 Люботин </a:t>
            </a:r>
            <a:r>
              <a:rPr lang="uk-UA" alt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(6), </a:t>
            </a:r>
            <a:r>
              <a:rPr lang="uk-UA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 Первомайський </a:t>
            </a:r>
            <a:r>
              <a:rPr lang="uk-UA" alt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(6)</a:t>
            </a:r>
          </a:p>
          <a:p>
            <a:pPr algn="ctr">
              <a:buFontTx/>
              <a:buNone/>
              <a:defRPr/>
            </a:pPr>
            <a:endParaRPr lang="ru-RU" alt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uk-UA" alt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 розвитку мережі 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ДНЗ</a:t>
            </a:r>
            <a:endParaRPr lang="uk-UA" sz="4000" dirty="0">
              <a:solidFill>
                <a:srgbClr val="FFC000"/>
              </a:solidFill>
            </a:endParaRPr>
          </a:p>
        </p:txBody>
      </p:sp>
      <p:graphicFrame>
        <p:nvGraphicFramePr>
          <p:cNvPr id="45098" name="Object 42"/>
          <p:cNvGraphicFramePr>
            <a:graphicFrameLocks noGrp="1"/>
          </p:cNvGraphicFramePr>
          <p:nvPr>
            <p:ph idx="4294967295"/>
          </p:nvPr>
        </p:nvGraphicFramePr>
        <p:xfrm>
          <a:off x="104775" y="692150"/>
          <a:ext cx="8958263" cy="6172200"/>
        </p:xfrm>
        <a:graphic>
          <a:graphicData uri="http://schemas.openxmlformats.org/presentationml/2006/ole">
            <p:oleObj spid="_x0000_s45098" r:id="rId4" imgW="8961897" imgH="6169687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32588" y="29956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8138" y="29956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2425" y="29956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5450" y="29956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9263" y="2995613"/>
            <a:ext cx="431800" cy="288925"/>
          </a:xfrm>
          <a:prstGeom prst="rect">
            <a:avLst/>
          </a:prstGeom>
          <a:solidFill>
            <a:srgbClr val="78F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2632075" y="2879725"/>
            <a:ext cx="144463" cy="40322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6473825" y="3109913"/>
            <a:ext cx="144463" cy="14446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240338" y="3067050"/>
            <a:ext cx="144462" cy="2159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935413" y="2922588"/>
            <a:ext cx="144462" cy="36036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389063" y="2959100"/>
            <a:ext cx="142875" cy="3238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Закриті ДНЗ у 2016 році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484313"/>
            <a:ext cx="8928100" cy="4681537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Вовчанський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1 – Петропавлівський НВК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rgbClr val="FFFF00"/>
                </a:solidFill>
              </a:rPr>
              <a:t>Лозівський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1 – Петрівський НВК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rgbClr val="FFFF00"/>
                </a:solidFill>
              </a:rPr>
              <a:t>Первомайський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3 – Верхньоорільський ДНЗ, Закутнівський ДНЗ, Киселівський ДНЗ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rgbClr val="FFFF00"/>
                </a:solidFill>
              </a:rPr>
              <a:t>Куп’янський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1 – Петропавлівський НВК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rgbClr val="FFFF00"/>
                </a:solidFill>
              </a:rPr>
              <a:t>Красноградський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1 – Ленінський НВК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), </a:t>
            </a:r>
            <a:r>
              <a:rPr lang="uk-UA" b="1" dirty="0" smtClean="0">
                <a:solidFill>
                  <a:srgbClr val="FFFF00"/>
                </a:solidFill>
              </a:rPr>
              <a:t>Шевченківський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1 – Аркадівський ДНЗ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) райони  </a:t>
            </a:r>
          </a:p>
          <a:p>
            <a:pPr>
              <a:spcBef>
                <a:spcPts val="1800"/>
              </a:spcBef>
              <a:defRPr/>
            </a:pP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Харків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3 заклади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663" y="1127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uk-UA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відкритих ДНЗ</a:t>
            </a:r>
            <a:endParaRPr lang="uk-UA" sz="4800" dirty="0">
              <a:solidFill>
                <a:srgbClr val="FFC000"/>
              </a:solidFill>
            </a:endParaRPr>
          </a:p>
        </p:txBody>
      </p:sp>
      <p:graphicFrame>
        <p:nvGraphicFramePr>
          <p:cNvPr id="51222" name="Object 22"/>
          <p:cNvGraphicFramePr>
            <a:graphicFrameLocks noGrp="1"/>
          </p:cNvGraphicFramePr>
          <p:nvPr>
            <p:ph idx="4294967295"/>
          </p:nvPr>
        </p:nvGraphicFramePr>
        <p:xfrm>
          <a:off x="-15875" y="714375"/>
          <a:ext cx="9210675" cy="6078538"/>
        </p:xfrm>
        <a:graphic>
          <a:graphicData uri="http://schemas.openxmlformats.org/presentationml/2006/ole">
            <p:oleObj spid="_x0000_s51222" r:id="rId4" imgW="9211854" imgH="6078239" progId="Excel.Chart.8">
              <p:embed/>
            </p:oleObj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1152525" y="3176588"/>
            <a:ext cx="1116013" cy="1082675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266950" y="1951038"/>
            <a:ext cx="1117600" cy="1227137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82963" y="1951038"/>
            <a:ext cx="1206500" cy="2054225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89463" y="4005263"/>
            <a:ext cx="1062037" cy="1403350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51500" y="5084763"/>
            <a:ext cx="1206500" cy="325437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53238" y="5084763"/>
            <a:ext cx="1116012" cy="252412"/>
          </a:xfrm>
          <a:prstGeom prst="straightConnector1">
            <a:avLst/>
          </a:prstGeom>
          <a:ln w="25400" cap="rnd">
            <a:solidFill>
              <a:srgbClr val="7030A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29600" cy="633412"/>
          </a:xfrm>
          <a:solidFill>
            <a:srgbClr val="FFC000"/>
          </a:solidFill>
        </p:spPr>
        <p:txBody>
          <a:bodyPr anchor="t"/>
          <a:lstStyle/>
          <a:p>
            <a:pPr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План</a:t>
            </a:r>
            <a:r>
              <a:rPr lang="uk-UA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відкриття ДНЗ у 201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r>
              <a:rPr lang="uk-UA" alt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році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4294967295"/>
          </p:nvPr>
        </p:nvSpPr>
        <p:spPr>
          <a:xfrm>
            <a:off x="539750" y="1069975"/>
            <a:ext cx="8229600" cy="1655763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400" b="1" smtClean="0">
                <a:solidFill>
                  <a:srgbClr val="FF0000"/>
                </a:solidFill>
              </a:rPr>
              <a:t>5</a:t>
            </a:r>
            <a:r>
              <a:rPr lang="uk-UA" altLang="ru-RU" sz="4400" b="1" smtClean="0"/>
              <a:t> ДНЗ,  </a:t>
            </a:r>
            <a:r>
              <a:rPr lang="ru-RU" altLang="ru-RU" sz="4400" b="1" smtClean="0">
                <a:solidFill>
                  <a:srgbClr val="FF0000"/>
                </a:solidFill>
              </a:rPr>
              <a:t>5</a:t>
            </a:r>
            <a:r>
              <a:rPr lang="uk-UA" altLang="ru-RU" sz="4400" b="1" smtClean="0"/>
              <a:t> НВК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400" b="1" smtClean="0">
                <a:solidFill>
                  <a:srgbClr val="FF0000"/>
                </a:solidFill>
              </a:rPr>
              <a:t>23</a:t>
            </a:r>
            <a:r>
              <a:rPr lang="uk-UA" altLang="ru-RU" sz="4400" b="1" smtClean="0"/>
              <a:t> групи    </a:t>
            </a:r>
            <a:r>
              <a:rPr lang="ru-RU" altLang="ru-RU" sz="4400" b="1" smtClean="0">
                <a:solidFill>
                  <a:srgbClr val="FF0000"/>
                </a:solidFill>
              </a:rPr>
              <a:t>495</a:t>
            </a:r>
            <a:r>
              <a:rPr lang="uk-UA" altLang="ru-RU" sz="4400" b="1" smtClean="0"/>
              <a:t> дітей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750" y="3049588"/>
            <a:ext cx="8229600" cy="995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План</a:t>
            </a:r>
            <a:r>
              <a:rPr lang="uk-UA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відкриття додаткових груп у діючих ДНЗ у 201</a:t>
            </a:r>
            <a:r>
              <a:rPr lang="ru-RU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  <a:r>
              <a:rPr lang="uk-UA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році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39750" y="4076700"/>
            <a:ext cx="8229600" cy="2522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uk-UA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uk-UA" altLang="ru-RU" sz="3600"/>
              <a:t> груп:</a:t>
            </a:r>
            <a:r>
              <a:rPr lang="uk-UA" altLang="ru-RU" sz="2400"/>
              <a:t> </a:t>
            </a:r>
            <a:r>
              <a:rPr lang="uk-UA" altLang="ru-RU" sz="3200" b="1" i="1"/>
              <a:t>Близнюківський (1), Дергачівський (4),</a:t>
            </a:r>
            <a:r>
              <a:rPr lang="uk-UA" altLang="ru-RU" sz="3200" b="1"/>
              <a:t> </a:t>
            </a:r>
            <a:r>
              <a:rPr lang="uk-UA" altLang="ru-RU" sz="3200" b="1" i="1"/>
              <a:t>Ізюмський (2), Красноградський (3), Нововодолазький (1), Первомайський (1)  райони,</a:t>
            </a:r>
            <a:r>
              <a:rPr lang="uk-UA" altLang="ru-RU" sz="3200" b="1"/>
              <a:t> </a:t>
            </a:r>
            <a:r>
              <a:rPr lang="uk-UA" altLang="ru-RU" sz="3200" b="1">
                <a:latin typeface="Arial" charset="0"/>
              </a:rPr>
              <a:t>                      </a:t>
            </a:r>
            <a:r>
              <a:rPr lang="uk-UA" altLang="ru-RU" sz="3200" b="1" i="1"/>
              <a:t>м. Первомайський (2)</a:t>
            </a:r>
            <a:r>
              <a:rPr lang="uk-UA" altLang="ru-RU" sz="3200" i="1"/>
              <a:t> </a:t>
            </a:r>
            <a:r>
              <a:rPr lang="uk-UA" altLang="ru-RU" sz="320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2" name="Object 2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4625" y="1074738"/>
          <a:ext cx="8912225" cy="5645150"/>
        </p:xfrm>
        <a:graphic>
          <a:graphicData uri="http://schemas.openxmlformats.org/presentationml/2006/ole">
            <p:oleObj spid="_x0000_s61462" r:id="rId3" imgW="8913124" imgH="5645385" progId="Excel.Chart.8">
              <p:embed/>
            </p:oleObj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125538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дітей, </a:t>
            </a:r>
            <a:b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виховуються на 100 місцях </a:t>
            </a:r>
            <a:endParaRPr lang="uk-UA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950" y="115888"/>
            <a:ext cx="89138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Кількість дітей, які виховуються         на 100 місцях</a:t>
            </a:r>
            <a:endParaRPr lang="uk-UA" alt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Group 23"/>
          <p:cNvGraphicFramePr>
            <a:graphicFrameLocks noGrp="1"/>
          </p:cNvGraphicFramePr>
          <p:nvPr/>
        </p:nvGraphicFramePr>
        <p:xfrm>
          <a:off x="107950" y="1628775"/>
          <a:ext cx="8939213" cy="4968875"/>
        </p:xfrm>
        <a:graphic>
          <a:graphicData uri="http://schemas.openxmlformats.org/drawingml/2006/table">
            <a:tbl>
              <a:tblPr/>
              <a:tblGrid>
                <a:gridCol w="4398963">
                  <a:extLst>
                    <a:ext uri="{9D8B030D-6E8A-4147-A177-3AD203B41FA5}"/>
                  </a:extLst>
                </a:gridCol>
                <a:gridCol w="4540250">
                  <a:extLst>
                    <a:ext uri="{9D8B030D-6E8A-4147-A177-3AD203B41FA5}"/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3E3A7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Станом на 01.01.2016</a:t>
                      </a: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.2017</a:t>
                      </a: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ДНЗ+НВК</a:t>
                      </a: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1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Сільські райони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Міста обласного значення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Харків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1BE3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alt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107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Сільські райони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Міста обласного  значення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м. Харків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                                                                    </a:t>
                      </a:r>
                      <a:r>
                        <a:rPr kumimoji="0" lang="uk-UA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06</a:t>
                      </a:r>
                      <a:endParaRPr kumimoji="0" lang="uk-UA" alt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GreenBalls_TP001072120">
  <a:themeElements>
    <a:clrScheme name="Office Theme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GreenBalls_TP001072120">
  <a:themeElements>
    <a:clrScheme name="Office Theme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394</Words>
  <Application>Microsoft Office PowerPoint</Application>
  <PresentationFormat>Экран (4:3)</PresentationFormat>
  <Paragraphs>98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Arial</vt:lpstr>
      <vt:lpstr>Arial Black</vt:lpstr>
      <vt:lpstr>1_Тема Office</vt:lpstr>
      <vt:lpstr>BlueGreenBalls_TP001072120</vt:lpstr>
      <vt:lpstr>1_BlueGreenBalls_TP001072120</vt:lpstr>
      <vt:lpstr>BlueGreenBalls_TP001072120</vt:lpstr>
      <vt:lpstr>Диаграмма Microsoft Excel</vt:lpstr>
      <vt:lpstr>Слайд 1</vt:lpstr>
      <vt:lpstr>Слайд 2</vt:lpstr>
      <vt:lpstr> Станом на 01.01.2017 </vt:lpstr>
      <vt:lpstr>Динаміка розвитку мережі ДНЗ</vt:lpstr>
      <vt:lpstr>Закриті ДНЗ у 2016 році</vt:lpstr>
      <vt:lpstr>Кількість відкритих ДНЗ</vt:lpstr>
      <vt:lpstr>План відкриття ДНЗ у 2017 році</vt:lpstr>
      <vt:lpstr>Кількість дітей,  які виховуються на 100 місцях </vt:lpstr>
      <vt:lpstr>Слайд 9</vt:lpstr>
      <vt:lpstr>Чисельність дітей на 100 місцях у ДНЗ міської місцевості сільських районів</vt:lpstr>
      <vt:lpstr>Кількість дітей, які отримують освіту в ДНЗ</vt:lpstr>
      <vt:lpstr>Відсоток охоплення дітей ДНЗ (НВК)</vt:lpstr>
      <vt:lpstr> Низький відсоток охоплення дітей                   3-6 років  через систему ДНЗ + с/п   </vt:lpstr>
      <vt:lpstr>Охоплення дітей п’ятирічного віку  ДНЗ (НВК)</vt:lpstr>
      <vt:lpstr> Низький показник охоплення дітей                   5-річного віку через систему ДНЗ/НВК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ДЕРЖАВНОЇ ПОЛІТИКИ ЩОДО ЗАБЕЗПЕЧЕННЯ ЯКОСТІ ДОШКІЛЬНОЇ ОСВІТИ В ХАРКІВСЬКІЙ ОБЛАСТІ</dc:title>
  <dc:creator>Михаил Львович</dc:creator>
  <cp:lastModifiedBy>руднева</cp:lastModifiedBy>
  <cp:revision>298</cp:revision>
  <dcterms:created xsi:type="dcterms:W3CDTF">2010-08-24T11:21:50Z</dcterms:created>
  <dcterms:modified xsi:type="dcterms:W3CDTF">2017-04-18T06:53:09Z</dcterms:modified>
</cp:coreProperties>
</file>