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85" r:id="rId4"/>
    <p:sldId id="279" r:id="rId5"/>
    <p:sldId id="276" r:id="rId6"/>
    <p:sldId id="286" r:id="rId7"/>
    <p:sldId id="275" r:id="rId8"/>
    <p:sldId id="288" r:id="rId9"/>
    <p:sldId id="283" r:id="rId10"/>
    <p:sldId id="287" r:id="rId11"/>
    <p:sldId id="290" r:id="rId12"/>
    <p:sldId id="282" r:id="rId13"/>
    <p:sldId id="271" r:id="rId14"/>
    <p:sldId id="272" r:id="rId15"/>
    <p:sldId id="274" r:id="rId16"/>
    <p:sldId id="293" r:id="rId17"/>
    <p:sldId id="277" r:id="rId18"/>
    <p:sldId id="295" r:id="rId19"/>
    <p:sldId id="316" r:id="rId20"/>
    <p:sldId id="318" r:id="rId21"/>
    <p:sldId id="319" r:id="rId22"/>
    <p:sldId id="320" r:id="rId23"/>
    <p:sldId id="321" r:id="rId24"/>
    <p:sldId id="322" r:id="rId25"/>
    <p:sldId id="324" r:id="rId26"/>
    <p:sldId id="323" r:id="rId27"/>
    <p:sldId id="325" r:id="rId28"/>
    <p:sldId id="326" r:id="rId29"/>
    <p:sldId id="327" r:id="rId30"/>
    <p:sldId id="328" r:id="rId31"/>
    <p:sldId id="329" r:id="rId32"/>
    <p:sldId id="330" r:id="rId33"/>
    <p:sldId id="273" r:id="rId34"/>
    <p:sldId id="291" r:id="rId35"/>
    <p:sldId id="313" r:id="rId36"/>
    <p:sldId id="294" r:id="rId37"/>
    <p:sldId id="296" r:id="rId38"/>
    <p:sldId id="292" r:id="rId39"/>
    <p:sldId id="281" r:id="rId4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9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E8561-6ED3-4F80-B651-BBAB5D433797}" type="doc">
      <dgm:prSet loTypeId="urn:microsoft.com/office/officeart/2005/8/layout/pyramid2" loCatId="list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9CFCAE-E75A-49B7-9814-E0C2636CB433}">
      <dgm:prSet phldrT="[Текст]" custT="1"/>
      <dgm:spPr>
        <a:xfrm>
          <a:off x="3727265" y="720080"/>
          <a:ext cx="4731174" cy="8573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Вивчення поточного рівня знань та вмінь дитини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437D31D-01F7-4A6C-85DD-2E0983E3D0A9}" type="parTrans" cxnId="{FB5F62C4-58E4-43F6-AE04-DC39E279FEF5}">
      <dgm:prSet/>
      <dgm:spPr/>
      <dgm:t>
        <a:bodyPr/>
        <a:lstStyle/>
        <a:p>
          <a:endParaRPr lang="ru-RU"/>
        </a:p>
      </dgm:t>
    </dgm:pt>
    <dgm:pt modelId="{29D7E2EE-8B67-4E57-A6AE-426626932924}" type="sibTrans" cxnId="{FB5F62C4-58E4-43F6-AE04-DC39E279FEF5}">
      <dgm:prSet/>
      <dgm:spPr/>
      <dgm:t>
        <a:bodyPr/>
        <a:lstStyle/>
        <a:p>
          <a:endParaRPr lang="ru-RU"/>
        </a:p>
      </dgm:t>
    </dgm:pt>
    <dgm:pt modelId="{AC0C90DA-A651-444E-BCEA-0714FFE5F08B}">
      <dgm:prSet phldrT="[Текст]" custT="1"/>
      <dgm:spPr>
        <a:xfrm>
          <a:off x="3839418" y="1728192"/>
          <a:ext cx="4587119" cy="8573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Визначення спеціальних додаткових послуг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F407B3-3036-4452-A1BB-B10BB94F1BC0}" type="parTrans" cxnId="{D1473BE3-C528-4CA8-9C32-584E5CA123B8}">
      <dgm:prSet/>
      <dgm:spPr/>
      <dgm:t>
        <a:bodyPr/>
        <a:lstStyle/>
        <a:p>
          <a:endParaRPr lang="ru-RU"/>
        </a:p>
      </dgm:t>
    </dgm:pt>
    <dgm:pt modelId="{217111D0-1435-46C5-9D43-5F18F7F112E2}" type="sibTrans" cxnId="{D1473BE3-C528-4CA8-9C32-584E5CA123B8}">
      <dgm:prSet/>
      <dgm:spPr/>
      <dgm:t>
        <a:bodyPr/>
        <a:lstStyle/>
        <a:p>
          <a:endParaRPr lang="ru-RU"/>
        </a:p>
      </dgm:t>
    </dgm:pt>
    <dgm:pt modelId="{B23764A3-FB05-4ACF-8E46-5169D557B1AE}">
      <dgm:prSet phldrT="[Текст]" custT="1"/>
      <dgm:spPr>
        <a:xfrm>
          <a:off x="3818030" y="2664296"/>
          <a:ext cx="4629895" cy="8573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Пристосування класного середовища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3256027-0325-4B55-93DB-B926B3D3EA8B}" type="sibTrans" cxnId="{91E96922-F756-4BA8-AE4E-976114173C46}">
      <dgm:prSet/>
      <dgm:spPr/>
      <dgm:t>
        <a:bodyPr/>
        <a:lstStyle/>
        <a:p>
          <a:endParaRPr lang="ru-RU"/>
        </a:p>
      </dgm:t>
    </dgm:pt>
    <dgm:pt modelId="{69823BA6-2883-4778-8A81-1945162F8A3B}" type="parTrans" cxnId="{91E96922-F756-4BA8-AE4E-976114173C46}">
      <dgm:prSet/>
      <dgm:spPr/>
      <dgm:t>
        <a:bodyPr/>
        <a:lstStyle/>
        <a:p>
          <a:endParaRPr lang="ru-RU"/>
        </a:p>
      </dgm:t>
    </dgm:pt>
    <dgm:pt modelId="{B12DAB92-4E66-470A-BF37-F77233CF6E18}">
      <dgm:prSet phldrT="[Текст]" custT="1"/>
      <dgm:spPr>
        <a:xfrm>
          <a:off x="3902324" y="3672409"/>
          <a:ext cx="4510463" cy="156064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Адаптація програми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9C0131C-A2CE-45F7-98DC-3D6A0383479D}" type="parTrans" cxnId="{4CF282D2-2275-46ED-8AD4-138615B443CE}">
      <dgm:prSet/>
      <dgm:spPr/>
      <dgm:t>
        <a:bodyPr/>
        <a:lstStyle/>
        <a:p>
          <a:endParaRPr lang="ru-RU"/>
        </a:p>
      </dgm:t>
    </dgm:pt>
    <dgm:pt modelId="{EB21F886-4A0E-4B18-9581-EB0895790AF4}" type="sibTrans" cxnId="{4CF282D2-2275-46ED-8AD4-138615B443CE}">
      <dgm:prSet/>
      <dgm:spPr/>
      <dgm:t>
        <a:bodyPr/>
        <a:lstStyle/>
        <a:p>
          <a:endParaRPr lang="ru-RU"/>
        </a:p>
      </dgm:t>
    </dgm:pt>
    <dgm:pt modelId="{A7B439DA-06A7-4C9B-8EFB-250F9B8E1685}">
      <dgm:prSet phldrT="[Текст]" custT="1"/>
      <dgm:spPr>
        <a:xfrm>
          <a:off x="3902324" y="3672409"/>
          <a:ext cx="4510463" cy="156064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Складання індивідуальної  навчальної програми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A24930A-C3A7-4ACF-B01B-F1A565024160}" type="parTrans" cxnId="{F321FED4-4130-4B93-AB23-3CBD0BAA642F}">
      <dgm:prSet/>
      <dgm:spPr/>
      <dgm:t>
        <a:bodyPr/>
        <a:lstStyle/>
        <a:p>
          <a:endParaRPr lang="ru-RU"/>
        </a:p>
      </dgm:t>
    </dgm:pt>
    <dgm:pt modelId="{329640B9-F288-402F-B79C-083308CC865A}" type="sibTrans" cxnId="{F321FED4-4130-4B93-AB23-3CBD0BAA642F}">
      <dgm:prSet/>
      <dgm:spPr/>
      <dgm:t>
        <a:bodyPr/>
        <a:lstStyle/>
        <a:p>
          <a:endParaRPr lang="ru-RU"/>
        </a:p>
      </dgm:t>
    </dgm:pt>
    <dgm:pt modelId="{2FC1E2B9-0013-4C9D-8BFE-BCCB994E8EA6}">
      <dgm:prSet phldrT="[Текст]" custT="1"/>
      <dgm:spPr>
        <a:xfrm>
          <a:off x="3902324" y="3672409"/>
          <a:ext cx="4510463" cy="156064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Модифікація програми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620FEA8-67FC-4D83-834F-8A77D2EAB0CC}" type="parTrans" cxnId="{F0C0FEB2-B0CA-48C6-BA96-86729BC8CF54}">
      <dgm:prSet/>
      <dgm:spPr/>
      <dgm:t>
        <a:bodyPr/>
        <a:lstStyle/>
        <a:p>
          <a:endParaRPr lang="ru-RU"/>
        </a:p>
      </dgm:t>
    </dgm:pt>
    <dgm:pt modelId="{30E6FAF4-A2A3-4A97-9212-C07EBF0955B4}" type="sibTrans" cxnId="{F0C0FEB2-B0CA-48C6-BA96-86729BC8CF54}">
      <dgm:prSet/>
      <dgm:spPr/>
      <dgm:t>
        <a:bodyPr/>
        <a:lstStyle/>
        <a:p>
          <a:endParaRPr lang="ru-RU"/>
        </a:p>
      </dgm:t>
    </dgm:pt>
    <dgm:pt modelId="{A848E5AC-1A1D-47A7-9302-E55B4F142F3C}">
      <dgm:prSet phldrT="[Текст]" custT="1"/>
      <dgm:spPr>
        <a:xfrm>
          <a:off x="3880666" y="5328592"/>
          <a:ext cx="4332439" cy="85734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Спостереження за динамікою </a:t>
          </a:r>
        </a:p>
        <a:p>
          <a:r>
            <a:rPr lang="uk-UA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розвитку учня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C39A751-828F-442B-8E66-181B88E493A5}" type="parTrans" cxnId="{371348A9-C3C6-45DF-BE5E-4F8790E2B13D}">
      <dgm:prSet/>
      <dgm:spPr/>
      <dgm:t>
        <a:bodyPr/>
        <a:lstStyle/>
        <a:p>
          <a:endParaRPr lang="ru-RU"/>
        </a:p>
      </dgm:t>
    </dgm:pt>
    <dgm:pt modelId="{893CFB28-F434-4B53-8C0F-0B30706516B9}" type="sibTrans" cxnId="{371348A9-C3C6-45DF-BE5E-4F8790E2B13D}">
      <dgm:prSet/>
      <dgm:spPr/>
      <dgm:t>
        <a:bodyPr/>
        <a:lstStyle/>
        <a:p>
          <a:endParaRPr lang="ru-RU"/>
        </a:p>
      </dgm:t>
    </dgm:pt>
    <dgm:pt modelId="{BB7B107D-7E90-42C6-81D9-664A813C6BB1}" type="pres">
      <dgm:prSet presAssocID="{B5DE8561-6ED3-4F80-B651-BBAB5D43379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CE2F485-44B1-404E-84D9-18AA185A60F5}" type="pres">
      <dgm:prSet presAssocID="{B5DE8561-6ED3-4F80-B651-BBAB5D433797}" presName="pyramid" presStyleLbl="node1" presStyleIdx="0" presStyleCnt="1" custAng="2022447" custScaleX="70638" custScaleY="79647" custLinFactNeighborX="2863" custLinFactNeighborY="-4563"/>
      <dgm:spPr>
        <a:xfrm rot="2022447">
          <a:off x="1117273" y="703477"/>
          <a:ext cx="4883041" cy="5505812"/>
        </a:xfrm>
        <a:prstGeom prst="triangl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470EE04-E8DB-4BDB-97CA-56C435B56F66}" type="pres">
      <dgm:prSet presAssocID="{B5DE8561-6ED3-4F80-B651-BBAB5D433797}" presName="theList" presStyleCnt="0"/>
      <dgm:spPr/>
    </dgm:pt>
    <dgm:pt modelId="{5B19D152-073C-488A-B93F-D094D30D4430}" type="pres">
      <dgm:prSet presAssocID="{9C9CFCAE-E75A-49B7-9814-E0C2636CB433}" presName="aNode" presStyleLbl="fgAcc1" presStyleIdx="0" presStyleCnt="5" custScaleX="105294" custLinFactNeighborX="10801" custLinFactNeighborY="2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11914-0F0F-48BF-849F-57D45CA69EED}" type="pres">
      <dgm:prSet presAssocID="{9C9CFCAE-E75A-49B7-9814-E0C2636CB433}" presName="aSpace" presStyleCnt="0"/>
      <dgm:spPr/>
    </dgm:pt>
    <dgm:pt modelId="{08AB3C42-4B86-4C75-BABD-F4F075E32869}" type="pres">
      <dgm:prSet presAssocID="{AC0C90DA-A651-444E-BCEA-0714FFE5F08B}" presName="aNode" presStyleLbl="fgAcc1" presStyleIdx="1" presStyleCnt="5" custScaleX="102088" custLinFactNeighborX="11694" custLinFactNeighborY="6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17E4E-CA44-47AB-9755-8F36CFC30CCC}" type="pres">
      <dgm:prSet presAssocID="{AC0C90DA-A651-444E-BCEA-0714FFE5F08B}" presName="aSpace" presStyleCnt="0"/>
      <dgm:spPr/>
    </dgm:pt>
    <dgm:pt modelId="{DA550FDE-9342-4863-BE48-7CFDF308603C}" type="pres">
      <dgm:prSet presAssocID="{B23764A3-FB05-4ACF-8E46-5169D557B1AE}" presName="aNode" presStyleLbl="fgAcc1" presStyleIdx="2" presStyleCnt="5" custScaleX="103040" custLinFactNeighborX="11694" custLinFactNeighborY="39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FC356-6AD0-4450-8658-09D7DB9B83BE}" type="pres">
      <dgm:prSet presAssocID="{B23764A3-FB05-4ACF-8E46-5169D557B1AE}" presName="aSpace" presStyleCnt="0"/>
      <dgm:spPr/>
    </dgm:pt>
    <dgm:pt modelId="{5FE8DE0D-FAB6-4DB8-9C57-3A20214EE585}" type="pres">
      <dgm:prSet presAssocID="{A7B439DA-06A7-4C9B-8EFB-250F9B8E1685}" presName="aNode" presStyleLbl="fgAcc1" presStyleIdx="3" presStyleCnt="5" custScaleX="100382" custScaleY="182032" custLinFactNeighborX="12241" custLinFactNeighborY="7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F9B42-4EF5-46B0-B00E-79D4B539753F}" type="pres">
      <dgm:prSet presAssocID="{A7B439DA-06A7-4C9B-8EFB-250F9B8E1685}" presName="aSpace" presStyleCnt="0"/>
      <dgm:spPr/>
    </dgm:pt>
    <dgm:pt modelId="{634A42C9-E30F-4966-9FEA-3CE756008072}" type="pres">
      <dgm:prSet presAssocID="{A848E5AC-1A1D-47A7-9302-E55B4F142F3C}" presName="aNode" presStyleLbl="fgAcc1" presStyleIdx="4" presStyleCnt="5" custScaleX="96420" custLinFactNeighborX="9778" custLinFactNeighborY="68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66930-69E0-445C-AEDC-8B3F0831DD3F}" type="pres">
      <dgm:prSet presAssocID="{A848E5AC-1A1D-47A7-9302-E55B4F142F3C}" presName="aSpace" presStyleCnt="0"/>
      <dgm:spPr/>
    </dgm:pt>
  </dgm:ptLst>
  <dgm:cxnLst>
    <dgm:cxn modelId="{E2765E55-CE8B-4450-BDF2-1871DA18A96F}" type="presOf" srcId="{2FC1E2B9-0013-4C9D-8BFE-BCCB994E8EA6}" destId="{5FE8DE0D-FAB6-4DB8-9C57-3A20214EE585}" srcOrd="0" destOrd="2" presId="urn:microsoft.com/office/officeart/2005/8/layout/pyramid2"/>
    <dgm:cxn modelId="{C72DA6A9-96D1-4575-B455-4070259CE67A}" type="presOf" srcId="{B23764A3-FB05-4ACF-8E46-5169D557B1AE}" destId="{DA550FDE-9342-4863-BE48-7CFDF308603C}" srcOrd="0" destOrd="0" presId="urn:microsoft.com/office/officeart/2005/8/layout/pyramid2"/>
    <dgm:cxn modelId="{F0C0FEB2-B0CA-48C6-BA96-86729BC8CF54}" srcId="{A7B439DA-06A7-4C9B-8EFB-250F9B8E1685}" destId="{2FC1E2B9-0013-4C9D-8BFE-BCCB994E8EA6}" srcOrd="1" destOrd="0" parTransId="{8620FEA8-67FC-4D83-834F-8A77D2EAB0CC}" sibTransId="{30E6FAF4-A2A3-4A97-9212-C07EBF0955B4}"/>
    <dgm:cxn modelId="{A2154A4A-6F6A-4F38-8ACE-F27D3E77F766}" type="presOf" srcId="{B5DE8561-6ED3-4F80-B651-BBAB5D433797}" destId="{BB7B107D-7E90-42C6-81D9-664A813C6BB1}" srcOrd="0" destOrd="0" presId="urn:microsoft.com/office/officeart/2005/8/layout/pyramid2"/>
    <dgm:cxn modelId="{91E96922-F756-4BA8-AE4E-976114173C46}" srcId="{B5DE8561-6ED3-4F80-B651-BBAB5D433797}" destId="{B23764A3-FB05-4ACF-8E46-5169D557B1AE}" srcOrd="2" destOrd="0" parTransId="{69823BA6-2883-4778-8A81-1945162F8A3B}" sibTransId="{53256027-0325-4B55-93DB-B926B3D3EA8B}"/>
    <dgm:cxn modelId="{FB5F62C4-58E4-43F6-AE04-DC39E279FEF5}" srcId="{B5DE8561-6ED3-4F80-B651-BBAB5D433797}" destId="{9C9CFCAE-E75A-49B7-9814-E0C2636CB433}" srcOrd="0" destOrd="0" parTransId="{B437D31D-01F7-4A6C-85DD-2E0983E3D0A9}" sibTransId="{29D7E2EE-8B67-4E57-A6AE-426626932924}"/>
    <dgm:cxn modelId="{DC76A4EB-0357-4805-80D7-90BB19D47EB5}" type="presOf" srcId="{9C9CFCAE-E75A-49B7-9814-E0C2636CB433}" destId="{5B19D152-073C-488A-B93F-D094D30D4430}" srcOrd="0" destOrd="0" presId="urn:microsoft.com/office/officeart/2005/8/layout/pyramid2"/>
    <dgm:cxn modelId="{F321FED4-4130-4B93-AB23-3CBD0BAA642F}" srcId="{B5DE8561-6ED3-4F80-B651-BBAB5D433797}" destId="{A7B439DA-06A7-4C9B-8EFB-250F9B8E1685}" srcOrd="3" destOrd="0" parTransId="{4A24930A-C3A7-4ACF-B01B-F1A565024160}" sibTransId="{329640B9-F288-402F-B79C-083308CC865A}"/>
    <dgm:cxn modelId="{49DC1BEF-7591-48DF-9351-37BC184BBF5A}" type="presOf" srcId="{B12DAB92-4E66-470A-BF37-F77233CF6E18}" destId="{5FE8DE0D-FAB6-4DB8-9C57-3A20214EE585}" srcOrd="0" destOrd="1" presId="urn:microsoft.com/office/officeart/2005/8/layout/pyramid2"/>
    <dgm:cxn modelId="{371348A9-C3C6-45DF-BE5E-4F8790E2B13D}" srcId="{B5DE8561-6ED3-4F80-B651-BBAB5D433797}" destId="{A848E5AC-1A1D-47A7-9302-E55B4F142F3C}" srcOrd="4" destOrd="0" parTransId="{2C39A751-828F-442B-8E66-181B88E493A5}" sibTransId="{893CFB28-F434-4B53-8C0F-0B30706516B9}"/>
    <dgm:cxn modelId="{EB3D0923-CE5F-4A0E-949B-7253CB472099}" type="presOf" srcId="{AC0C90DA-A651-444E-BCEA-0714FFE5F08B}" destId="{08AB3C42-4B86-4C75-BABD-F4F075E32869}" srcOrd="0" destOrd="0" presId="urn:microsoft.com/office/officeart/2005/8/layout/pyramid2"/>
    <dgm:cxn modelId="{CE15E0B5-61A9-4280-995B-9F9DEDB3FFDC}" type="presOf" srcId="{A848E5AC-1A1D-47A7-9302-E55B4F142F3C}" destId="{634A42C9-E30F-4966-9FEA-3CE756008072}" srcOrd="0" destOrd="0" presId="urn:microsoft.com/office/officeart/2005/8/layout/pyramid2"/>
    <dgm:cxn modelId="{D1473BE3-C528-4CA8-9C32-584E5CA123B8}" srcId="{B5DE8561-6ED3-4F80-B651-BBAB5D433797}" destId="{AC0C90DA-A651-444E-BCEA-0714FFE5F08B}" srcOrd="1" destOrd="0" parTransId="{ABF407B3-3036-4452-A1BB-B10BB94F1BC0}" sibTransId="{217111D0-1435-46C5-9D43-5F18F7F112E2}"/>
    <dgm:cxn modelId="{D6B98EB1-97B6-417C-A128-A7153DE6CA72}" type="presOf" srcId="{A7B439DA-06A7-4C9B-8EFB-250F9B8E1685}" destId="{5FE8DE0D-FAB6-4DB8-9C57-3A20214EE585}" srcOrd="0" destOrd="0" presId="urn:microsoft.com/office/officeart/2005/8/layout/pyramid2"/>
    <dgm:cxn modelId="{4CF282D2-2275-46ED-8AD4-138615B443CE}" srcId="{A7B439DA-06A7-4C9B-8EFB-250F9B8E1685}" destId="{B12DAB92-4E66-470A-BF37-F77233CF6E18}" srcOrd="0" destOrd="0" parTransId="{C9C0131C-A2CE-45F7-98DC-3D6A0383479D}" sibTransId="{EB21F886-4A0E-4B18-9581-EB0895790AF4}"/>
    <dgm:cxn modelId="{95554643-9009-41E1-B617-8379E38E4991}" type="presParOf" srcId="{BB7B107D-7E90-42C6-81D9-664A813C6BB1}" destId="{6CE2F485-44B1-404E-84D9-18AA185A60F5}" srcOrd="0" destOrd="0" presId="urn:microsoft.com/office/officeart/2005/8/layout/pyramid2"/>
    <dgm:cxn modelId="{A538C419-425A-4B4B-ABA3-A1B77C1F4385}" type="presParOf" srcId="{BB7B107D-7E90-42C6-81D9-664A813C6BB1}" destId="{0470EE04-E8DB-4BDB-97CA-56C435B56F66}" srcOrd="1" destOrd="0" presId="urn:microsoft.com/office/officeart/2005/8/layout/pyramid2"/>
    <dgm:cxn modelId="{02427281-DC8D-4B5D-AD61-C9C495E2B3CC}" type="presParOf" srcId="{0470EE04-E8DB-4BDB-97CA-56C435B56F66}" destId="{5B19D152-073C-488A-B93F-D094D30D4430}" srcOrd="0" destOrd="0" presId="urn:microsoft.com/office/officeart/2005/8/layout/pyramid2"/>
    <dgm:cxn modelId="{D6180A64-0819-48C9-B0F3-EC36D1F7E1BA}" type="presParOf" srcId="{0470EE04-E8DB-4BDB-97CA-56C435B56F66}" destId="{44211914-0F0F-48BF-849F-57D45CA69EED}" srcOrd="1" destOrd="0" presId="urn:microsoft.com/office/officeart/2005/8/layout/pyramid2"/>
    <dgm:cxn modelId="{DE177168-BF31-47A7-970D-2D22EF6F1E1D}" type="presParOf" srcId="{0470EE04-E8DB-4BDB-97CA-56C435B56F66}" destId="{08AB3C42-4B86-4C75-BABD-F4F075E32869}" srcOrd="2" destOrd="0" presId="urn:microsoft.com/office/officeart/2005/8/layout/pyramid2"/>
    <dgm:cxn modelId="{C4A86B47-1FA1-4547-841D-43A3107ED48B}" type="presParOf" srcId="{0470EE04-E8DB-4BDB-97CA-56C435B56F66}" destId="{06D17E4E-CA44-47AB-9755-8F36CFC30CCC}" srcOrd="3" destOrd="0" presId="urn:microsoft.com/office/officeart/2005/8/layout/pyramid2"/>
    <dgm:cxn modelId="{AB634AFA-FC51-43F4-AF6A-D3C06C4CBDB8}" type="presParOf" srcId="{0470EE04-E8DB-4BDB-97CA-56C435B56F66}" destId="{DA550FDE-9342-4863-BE48-7CFDF308603C}" srcOrd="4" destOrd="0" presId="urn:microsoft.com/office/officeart/2005/8/layout/pyramid2"/>
    <dgm:cxn modelId="{31672A70-B6F8-47FB-BD44-A6BCC38C19A9}" type="presParOf" srcId="{0470EE04-E8DB-4BDB-97CA-56C435B56F66}" destId="{D70FC356-6AD0-4450-8658-09D7DB9B83BE}" srcOrd="5" destOrd="0" presId="urn:microsoft.com/office/officeart/2005/8/layout/pyramid2"/>
    <dgm:cxn modelId="{9E61E480-02EF-45CE-81C1-797CDA2E27DA}" type="presParOf" srcId="{0470EE04-E8DB-4BDB-97CA-56C435B56F66}" destId="{5FE8DE0D-FAB6-4DB8-9C57-3A20214EE585}" srcOrd="6" destOrd="0" presId="urn:microsoft.com/office/officeart/2005/8/layout/pyramid2"/>
    <dgm:cxn modelId="{5732F214-23B8-49BA-A6E5-4449CFECAFB3}" type="presParOf" srcId="{0470EE04-E8DB-4BDB-97CA-56C435B56F66}" destId="{A5AF9B42-4EF5-46B0-B00E-79D4B539753F}" srcOrd="7" destOrd="0" presId="urn:microsoft.com/office/officeart/2005/8/layout/pyramid2"/>
    <dgm:cxn modelId="{47D87724-B87C-436B-B814-3F6ABF7C831A}" type="presParOf" srcId="{0470EE04-E8DB-4BDB-97CA-56C435B56F66}" destId="{634A42C9-E30F-4966-9FEA-3CE756008072}" srcOrd="8" destOrd="0" presId="urn:microsoft.com/office/officeart/2005/8/layout/pyramid2"/>
    <dgm:cxn modelId="{6B9CE83E-9913-4DF9-9020-1A1059A4965F}" type="presParOf" srcId="{0470EE04-E8DB-4BDB-97CA-56C435B56F66}" destId="{D6966930-69E0-445C-AEDC-8B3F0831DD3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304CE-4DC0-4A19-9315-652DC96EC341}" type="doc">
      <dgm:prSet loTypeId="urn:microsoft.com/office/officeart/2005/8/layout/funnel1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AE205E-31E0-4EBF-BF17-58B992D44F8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Додаткові послуги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8BC347E-228C-4D86-8D4A-9E18427B91DB}" type="parTrans" cxnId="{BF632121-69AB-4D86-BF04-7F66053E48C5}">
      <dgm:prSet/>
      <dgm:spPr/>
      <dgm:t>
        <a:bodyPr/>
        <a:lstStyle/>
        <a:p>
          <a:endParaRPr lang="ru-RU"/>
        </a:p>
      </dgm:t>
    </dgm:pt>
    <dgm:pt modelId="{CFDDB031-4897-4A0F-8A62-AED6F44BFF7C}" type="sibTrans" cxnId="{BF632121-69AB-4D86-BF04-7F66053E48C5}">
      <dgm:prSet/>
      <dgm:spPr/>
      <dgm:t>
        <a:bodyPr/>
        <a:lstStyle/>
        <a:p>
          <a:endParaRPr lang="ru-RU"/>
        </a:p>
      </dgm:t>
    </dgm:pt>
    <dgm:pt modelId="{4113BB5E-30E2-446D-BBAD-131E0EFB78C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4000" dirty="0" smtClean="0">
              <a:latin typeface="Times New Roman" pitchFamily="18" charset="0"/>
              <a:cs typeface="Times New Roman" pitchFamily="18" charset="0"/>
            </a:rPr>
            <a:t>Навчально-виховний процес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39B9D295-9150-4CD2-9902-E9F6B22108E0}" type="sibTrans" cxnId="{FE0304DA-46B6-46E3-B787-76964BD34B05}">
      <dgm:prSet/>
      <dgm:spPr/>
      <dgm:t>
        <a:bodyPr/>
        <a:lstStyle/>
        <a:p>
          <a:endParaRPr lang="ru-RU"/>
        </a:p>
      </dgm:t>
    </dgm:pt>
    <dgm:pt modelId="{DBAC2933-07AE-4568-8522-F6531E3CE51E}" type="parTrans" cxnId="{FE0304DA-46B6-46E3-B787-76964BD34B05}">
      <dgm:prSet/>
      <dgm:spPr/>
      <dgm:t>
        <a:bodyPr/>
        <a:lstStyle/>
        <a:p>
          <a:endParaRPr lang="ru-RU"/>
        </a:p>
      </dgm:t>
    </dgm:pt>
    <dgm:pt modelId="{3D46C4D1-07B6-4DB4-8A02-2EEDAB6BE9F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600" dirty="0" err="1" smtClean="0">
              <a:latin typeface="Times New Roman" pitchFamily="18" charset="0"/>
              <a:cs typeface="Times New Roman" pitchFamily="18" charset="0"/>
            </a:rPr>
            <a:t>Корекційна</a:t>
          </a:r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 програма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89381DF-F83B-4909-BC7A-E038F9CC9A01}" type="sibTrans" cxnId="{AF6D6688-5D52-4747-8818-36C4638B5595}">
      <dgm:prSet/>
      <dgm:spPr/>
      <dgm:t>
        <a:bodyPr/>
        <a:lstStyle/>
        <a:p>
          <a:endParaRPr lang="ru-RU"/>
        </a:p>
      </dgm:t>
    </dgm:pt>
    <dgm:pt modelId="{59AB1D6C-C742-41A2-9902-A3C1A83A766B}" type="parTrans" cxnId="{AF6D6688-5D52-4747-8818-36C4638B5595}">
      <dgm:prSet/>
      <dgm:spPr/>
      <dgm:t>
        <a:bodyPr/>
        <a:lstStyle/>
        <a:p>
          <a:endParaRPr lang="ru-RU"/>
        </a:p>
      </dgm:t>
    </dgm:pt>
    <dgm:pt modelId="{693ABBF7-C13C-4399-838C-2F63D6DCA94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Навчальна програма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CD3C512-162D-4FDD-98C3-11D6D904B10E}" type="parTrans" cxnId="{41B8A181-5622-4BC2-A0BC-9C53DE269F9B}">
      <dgm:prSet/>
      <dgm:spPr/>
      <dgm:t>
        <a:bodyPr/>
        <a:lstStyle/>
        <a:p>
          <a:endParaRPr lang="ru-RU"/>
        </a:p>
      </dgm:t>
    </dgm:pt>
    <dgm:pt modelId="{EDEE6A38-C85A-44B5-9771-A32171682CFB}" type="sibTrans" cxnId="{41B8A181-5622-4BC2-A0BC-9C53DE269F9B}">
      <dgm:prSet/>
      <dgm:spPr/>
      <dgm:t>
        <a:bodyPr/>
        <a:lstStyle/>
        <a:p>
          <a:endParaRPr lang="ru-RU"/>
        </a:p>
      </dgm:t>
    </dgm:pt>
    <dgm:pt modelId="{D26972F6-F305-4875-9259-5ED6988432D5}" type="pres">
      <dgm:prSet presAssocID="{732304CE-4DC0-4A19-9315-652DC96EC34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CDE33-B847-4D9F-A331-F11B06386168}" type="pres">
      <dgm:prSet presAssocID="{732304CE-4DC0-4A19-9315-652DC96EC341}" presName="ellipse" presStyleLbl="trBgShp" presStyleIdx="0" presStyleCnt="1" custScaleX="167331" custScaleY="268409" custLinFactNeighborX="2904" custLinFactNeighborY="52054"/>
      <dgm:spPr/>
    </dgm:pt>
    <dgm:pt modelId="{7E45C227-14C3-46FC-9288-CD3E599DD11E}" type="pres">
      <dgm:prSet presAssocID="{732304CE-4DC0-4A19-9315-652DC96EC341}" presName="arrow1" presStyleLbl="fgShp" presStyleIdx="0" presStyleCnt="1"/>
      <dgm:spPr/>
    </dgm:pt>
    <dgm:pt modelId="{866CA301-FA0A-40DE-8522-3778B178B5AB}" type="pres">
      <dgm:prSet presAssocID="{732304CE-4DC0-4A19-9315-652DC96EC341}" presName="rectangle" presStyleLbl="revTx" presStyleIdx="0" presStyleCnt="1" custScaleX="161317" custLinFactNeighborX="3190" custLinFactNeighborY="7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1774A-BFD6-4701-8C43-F1A4F76F12F9}" type="pres">
      <dgm:prSet presAssocID="{3D46C4D1-07B6-4DB4-8A02-2EEDAB6BE9F3}" presName="item1" presStyleLbl="node1" presStyleIdx="0" presStyleCnt="3" custScaleX="189811" custScaleY="14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AFAE-9FED-4882-832C-62C2F2555962}" type="pres">
      <dgm:prSet presAssocID="{EEAE205E-31E0-4EBF-BF17-58B992D44F83}" presName="item2" presStyleLbl="node1" presStyleIdx="1" presStyleCnt="3" custScaleX="237723" custScaleY="124475" custLinFactX="25806" custLinFactNeighborX="100000" custLinFactNeighborY="-3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A03C1-CE34-4460-9E9F-CD1C3D77FF6C}" type="pres">
      <dgm:prSet presAssocID="{4113BB5E-30E2-446D-BBAD-131E0EFB78C8}" presName="item3" presStyleLbl="node1" presStyleIdx="2" presStyleCnt="3" custScaleX="198711" custScaleY="137573" custLinFactX="-33784" custLinFactNeighborX="-100000" custLinFactNeighborY="15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D76E7-62E1-4E62-B4CD-AF5E0DFCD50A}" type="pres">
      <dgm:prSet presAssocID="{732304CE-4DC0-4A19-9315-652DC96EC341}" presName="funnel" presStyleLbl="trAlignAcc1" presStyleIdx="0" presStyleCnt="1" custScaleX="171429" custScaleY="142857" custLinFactNeighborX="4238" custLinFactNeighborY="10770"/>
      <dgm:spPr/>
    </dgm:pt>
  </dgm:ptLst>
  <dgm:cxnLst>
    <dgm:cxn modelId="{AF6D6688-5D52-4747-8818-36C4638B5595}" srcId="{732304CE-4DC0-4A19-9315-652DC96EC341}" destId="{3D46C4D1-07B6-4DB4-8A02-2EEDAB6BE9F3}" srcOrd="1" destOrd="0" parTransId="{59AB1D6C-C742-41A2-9902-A3C1A83A766B}" sibTransId="{089381DF-F83B-4909-BC7A-E038F9CC9A01}"/>
    <dgm:cxn modelId="{F939DB77-2682-4381-B7A4-ADE88260591A}" type="presOf" srcId="{693ABBF7-C13C-4399-838C-2F63D6DCA940}" destId="{096A03C1-CE34-4460-9E9F-CD1C3D77FF6C}" srcOrd="0" destOrd="0" presId="urn:microsoft.com/office/officeart/2005/8/layout/funnel1"/>
    <dgm:cxn modelId="{FE0304DA-46B6-46E3-B787-76964BD34B05}" srcId="{732304CE-4DC0-4A19-9315-652DC96EC341}" destId="{4113BB5E-30E2-446D-BBAD-131E0EFB78C8}" srcOrd="3" destOrd="0" parTransId="{DBAC2933-07AE-4568-8522-F6531E3CE51E}" sibTransId="{39B9D295-9150-4CD2-9902-E9F6B22108E0}"/>
    <dgm:cxn modelId="{B417635F-B011-488E-BCBF-ACF602BA9BF9}" type="presOf" srcId="{3D46C4D1-07B6-4DB4-8A02-2EEDAB6BE9F3}" destId="{7F74AFAE-9FED-4882-832C-62C2F2555962}" srcOrd="0" destOrd="0" presId="urn:microsoft.com/office/officeart/2005/8/layout/funnel1"/>
    <dgm:cxn modelId="{D57C718B-3BAD-4BDA-9DEA-87A1B2AFF315}" type="presOf" srcId="{732304CE-4DC0-4A19-9315-652DC96EC341}" destId="{D26972F6-F305-4875-9259-5ED6988432D5}" srcOrd="0" destOrd="0" presId="urn:microsoft.com/office/officeart/2005/8/layout/funnel1"/>
    <dgm:cxn modelId="{0CD795CC-DF39-4B0F-9E97-F545AF51615C}" type="presOf" srcId="{EEAE205E-31E0-4EBF-BF17-58B992D44F83}" destId="{4661774A-BFD6-4701-8C43-F1A4F76F12F9}" srcOrd="0" destOrd="0" presId="urn:microsoft.com/office/officeart/2005/8/layout/funnel1"/>
    <dgm:cxn modelId="{BF632121-69AB-4D86-BF04-7F66053E48C5}" srcId="{732304CE-4DC0-4A19-9315-652DC96EC341}" destId="{EEAE205E-31E0-4EBF-BF17-58B992D44F83}" srcOrd="2" destOrd="0" parTransId="{F8BC347E-228C-4D86-8D4A-9E18427B91DB}" sibTransId="{CFDDB031-4897-4A0F-8A62-AED6F44BFF7C}"/>
    <dgm:cxn modelId="{41B8A181-5622-4BC2-A0BC-9C53DE269F9B}" srcId="{732304CE-4DC0-4A19-9315-652DC96EC341}" destId="{693ABBF7-C13C-4399-838C-2F63D6DCA940}" srcOrd="0" destOrd="0" parTransId="{4CD3C512-162D-4FDD-98C3-11D6D904B10E}" sibTransId="{EDEE6A38-C85A-44B5-9771-A32171682CFB}"/>
    <dgm:cxn modelId="{063FC5C4-C1BC-47A4-9421-C59CC1D5D1E6}" type="presOf" srcId="{4113BB5E-30E2-446D-BBAD-131E0EFB78C8}" destId="{866CA301-FA0A-40DE-8522-3778B178B5AB}" srcOrd="0" destOrd="0" presId="urn:microsoft.com/office/officeart/2005/8/layout/funnel1"/>
    <dgm:cxn modelId="{A67BD435-DF5A-413E-BBC2-DC5C16DA3737}" type="presParOf" srcId="{D26972F6-F305-4875-9259-5ED6988432D5}" destId="{00BCDE33-B847-4D9F-A331-F11B06386168}" srcOrd="0" destOrd="0" presId="urn:microsoft.com/office/officeart/2005/8/layout/funnel1"/>
    <dgm:cxn modelId="{145BAD39-026A-4636-A381-E31E1CB79417}" type="presParOf" srcId="{D26972F6-F305-4875-9259-5ED6988432D5}" destId="{7E45C227-14C3-46FC-9288-CD3E599DD11E}" srcOrd="1" destOrd="0" presId="urn:microsoft.com/office/officeart/2005/8/layout/funnel1"/>
    <dgm:cxn modelId="{F1B5D33D-204B-461F-99DC-7381DC23CCFD}" type="presParOf" srcId="{D26972F6-F305-4875-9259-5ED6988432D5}" destId="{866CA301-FA0A-40DE-8522-3778B178B5AB}" srcOrd="2" destOrd="0" presId="urn:microsoft.com/office/officeart/2005/8/layout/funnel1"/>
    <dgm:cxn modelId="{06AC90BD-2154-4B11-9CDD-1E9BC970A409}" type="presParOf" srcId="{D26972F6-F305-4875-9259-5ED6988432D5}" destId="{4661774A-BFD6-4701-8C43-F1A4F76F12F9}" srcOrd="3" destOrd="0" presId="urn:microsoft.com/office/officeart/2005/8/layout/funnel1"/>
    <dgm:cxn modelId="{B3EF968D-DAB2-43EF-8D36-E16AFAAA47C4}" type="presParOf" srcId="{D26972F6-F305-4875-9259-5ED6988432D5}" destId="{7F74AFAE-9FED-4882-832C-62C2F2555962}" srcOrd="4" destOrd="0" presId="urn:microsoft.com/office/officeart/2005/8/layout/funnel1"/>
    <dgm:cxn modelId="{AAB71F40-36E3-4F87-A2B3-A8A8E586958A}" type="presParOf" srcId="{D26972F6-F305-4875-9259-5ED6988432D5}" destId="{096A03C1-CE34-4460-9E9F-CD1C3D77FF6C}" srcOrd="5" destOrd="0" presId="urn:microsoft.com/office/officeart/2005/8/layout/funnel1"/>
    <dgm:cxn modelId="{D54DDE59-551F-405F-95F8-808D7BD480FE}" type="presParOf" srcId="{D26972F6-F305-4875-9259-5ED6988432D5}" destId="{B1AD76E7-62E1-4E62-B4CD-AF5E0DFCD50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33FA4-1A32-4F03-B85D-B0F1761D913B}" type="doc">
      <dgm:prSet loTypeId="urn:microsoft.com/office/officeart/2005/8/layout/radial1" loCatId="relationship" qsTypeId="urn:microsoft.com/office/officeart/2005/8/quickstyle/simple1#4" qsCatId="simple" csTypeId="urn:microsoft.com/office/officeart/2005/8/colors/accent1_2#2" csCatId="accent1" phldr="1"/>
      <dgm:spPr/>
    </dgm:pt>
    <dgm:pt modelId="{9151E2EF-69C6-4E60-B7F3-29CBB3F3524C}">
      <dgm:prSet custT="1"/>
      <dgm:spPr>
        <a:xfrm>
          <a:off x="3452386" y="1574868"/>
          <a:ext cx="1382386" cy="1300406"/>
        </a:xfrm>
        <a:solidFill>
          <a:srgbClr val="2F5897">
            <a:lumMod val="75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дитина </a:t>
          </a:r>
          <a:r>
            <a:rPr kumimoji="0" lang="uk-UA" altLang="ru-RU" sz="11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1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особливими </a:t>
          </a: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потребами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7E40EBDC-92D3-4C55-991A-E29601DC0745}" type="parTrans" cxnId="{975D91FB-DE97-475D-AB0E-DC265708DD77}">
      <dgm:prSet/>
      <dgm:spPr/>
      <dgm:t>
        <a:bodyPr/>
        <a:lstStyle/>
        <a:p>
          <a:endParaRPr lang="ru-RU"/>
        </a:p>
      </dgm:t>
    </dgm:pt>
    <dgm:pt modelId="{9D7C3AA9-53F7-4930-AB4A-FDDE75BC229C}" type="sibTrans" cxnId="{975D91FB-DE97-475D-AB0E-DC265708DD77}">
      <dgm:prSet/>
      <dgm:spPr/>
      <dgm:t>
        <a:bodyPr/>
        <a:lstStyle/>
        <a:p>
          <a:endParaRPr lang="ru-RU"/>
        </a:p>
      </dgm:t>
    </dgm:pt>
    <dgm:pt modelId="{8C6BABCC-BF5A-4778-B3B5-352046D89EC6}">
      <dgm:prSet custT="1"/>
      <dgm:spPr>
        <a:xfrm>
          <a:off x="3567512" y="-21410"/>
          <a:ext cx="1152134" cy="1020663"/>
        </a:xfrm>
        <a:solidFill>
          <a:srgbClr val="63891F">
            <a:lumMod val="75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вчитель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82D9B569-E26E-4999-B3D9-F0E1912FA420}" type="parTrans" cxnId="{EC82BFA0-41A1-4270-87EA-C77787D71F5C}">
      <dgm:prSet/>
      <dgm:spPr>
        <a:xfrm rot="16200000">
          <a:off x="3855772" y="1275898"/>
          <a:ext cx="575615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9BB869E4-2A93-458A-BD4A-03A380CD1E21}" type="sibTrans" cxnId="{EC82BFA0-41A1-4270-87EA-C77787D71F5C}">
      <dgm:prSet/>
      <dgm:spPr/>
      <dgm:t>
        <a:bodyPr/>
        <a:lstStyle/>
        <a:p>
          <a:endParaRPr lang="ru-RU"/>
        </a:p>
      </dgm:t>
    </dgm:pt>
    <dgm:pt modelId="{D70C4D56-BF3D-4DC3-8F32-20F81A73D584}">
      <dgm:prSet custT="1"/>
      <dgm:spPr>
        <a:xfrm>
          <a:off x="4798667" y="487096"/>
          <a:ext cx="1145112" cy="1020663"/>
        </a:xfrm>
        <a:solidFill>
          <a:srgbClr val="63891F">
            <a:lumMod val="75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асистент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вчителя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CDE6FE0A-3B3E-484A-91EF-971B0AC0C1AA}" type="parTrans" cxnId="{73122A9D-F9AF-4F07-94B6-8457BCD5AE18}">
      <dgm:prSet/>
      <dgm:spPr>
        <a:xfrm rot="18900000">
          <a:off x="4539902" y="1553775"/>
          <a:ext cx="527623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37AD178C-B12A-476C-9B93-178045510F57}" type="sibTrans" cxnId="{73122A9D-F9AF-4F07-94B6-8457BCD5AE18}">
      <dgm:prSet/>
      <dgm:spPr/>
      <dgm:t>
        <a:bodyPr/>
        <a:lstStyle/>
        <a:p>
          <a:endParaRPr lang="ru-RU"/>
        </a:p>
      </dgm:t>
    </dgm:pt>
    <dgm:pt modelId="{7FF54A2C-08F7-4797-9B44-A0AA63DBDFC1}">
      <dgm:prSet custT="1"/>
      <dgm:spPr>
        <a:xfrm>
          <a:off x="5311623" y="1651137"/>
          <a:ext cx="1136212" cy="1147868"/>
        </a:xfrm>
        <a:solidFill>
          <a:srgbClr val="C00000"/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адміністрація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A3579241-CFEF-46A0-9B26-ED13C603B914}" type="parTrans" cxnId="{725F3CD4-2134-4E2B-9843-B44BEA4AAEF6}">
      <dgm:prSet/>
      <dgm:spPr>
        <a:xfrm>
          <a:off x="4834773" y="2213909"/>
          <a:ext cx="476850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19514DE8-5447-40FA-880A-63584BC12C87}" type="sibTrans" cxnId="{725F3CD4-2134-4E2B-9843-B44BEA4AAEF6}">
      <dgm:prSet/>
      <dgm:spPr/>
      <dgm:t>
        <a:bodyPr/>
        <a:lstStyle/>
        <a:p>
          <a:endParaRPr lang="ru-RU"/>
        </a:p>
      </dgm:t>
    </dgm:pt>
    <dgm:pt modelId="{D43A6DA8-58B5-494F-8325-F10EACA8AD9C}">
      <dgm:prSet custT="1"/>
      <dgm:spPr>
        <a:xfrm>
          <a:off x="4755455" y="2988403"/>
          <a:ext cx="1231552" cy="1072645"/>
        </a:xfrm>
        <a:solidFill>
          <a:srgbClr val="63891F">
            <a:lumMod val="75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соціальний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педагог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28588E83-91B2-42F7-ABAF-5C09439F4072}" type="parTrans" cxnId="{DD195B84-0351-43B1-9E7A-FAF09FA36C58}">
      <dgm:prSet/>
      <dgm:spPr>
        <a:xfrm rot="2797915">
          <a:off x="4516615" y="2899673"/>
          <a:ext cx="549473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BC243DBA-3B26-440E-8855-F0671325E3FA}" type="sibTrans" cxnId="{DD195B84-0351-43B1-9E7A-FAF09FA36C58}">
      <dgm:prSet/>
      <dgm:spPr/>
      <dgm:t>
        <a:bodyPr/>
        <a:lstStyle/>
        <a:p>
          <a:endParaRPr lang="ru-RU"/>
        </a:p>
      </dgm:t>
    </dgm:pt>
    <dgm:pt modelId="{8AE4503F-DED4-448C-9C37-97CC66A80CE5}">
      <dgm:prSet custT="1"/>
      <dgm:spPr>
        <a:xfrm>
          <a:off x="3538627" y="3375070"/>
          <a:ext cx="1209904" cy="1172303"/>
        </a:xfrm>
        <a:solidFill>
          <a:srgbClr val="63891F">
            <a:lumMod val="75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практичний психолог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2A9DC22E-D54E-4E3F-A36F-DDE278A199D3}" type="parTrans" cxnId="{3AD9722C-0CA2-4D81-BA73-28384E94A026}">
      <dgm:prSet/>
      <dgm:spPr>
        <a:xfrm rot="5400000">
          <a:off x="3893682" y="3114010"/>
          <a:ext cx="499795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D09F604D-F7E9-4F47-B415-5EF069D062A5}" type="sibTrans" cxnId="{3AD9722C-0CA2-4D81-BA73-28384E94A026}">
      <dgm:prSet/>
      <dgm:spPr/>
      <dgm:t>
        <a:bodyPr/>
        <a:lstStyle/>
        <a:p>
          <a:endParaRPr lang="ru-RU"/>
        </a:p>
      </dgm:t>
    </dgm:pt>
    <dgm:pt modelId="{A01A1B72-A0B7-44D8-B97D-BB3E9E0FC508}">
      <dgm:prSet custT="1"/>
      <dgm:spPr>
        <a:xfrm>
          <a:off x="2300260" y="2943019"/>
          <a:ext cx="1164689" cy="1020653"/>
        </a:xfrm>
        <a:solidFill>
          <a:srgbClr val="63891F">
            <a:lumMod val="75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вчитель-логопед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04898B21-5CD0-4F42-9738-A6162451D584}" type="parTrans" cxnId="{2647C46F-C3E7-46D4-9A39-788D742A3591}">
      <dgm:prSet/>
      <dgm:spPr>
        <a:xfrm rot="8145157">
          <a:off x="3194609" y="2872205"/>
          <a:ext cx="546297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31817D34-29B5-4BC1-81B4-4B14A9E5FC6A}" type="sibTrans" cxnId="{2647C46F-C3E7-46D4-9A39-788D742A3591}">
      <dgm:prSet/>
      <dgm:spPr/>
      <dgm:t>
        <a:bodyPr/>
        <a:lstStyle/>
        <a:p>
          <a:endParaRPr lang="ru-RU"/>
        </a:p>
      </dgm:t>
    </dgm:pt>
    <dgm:pt modelId="{AA291DFF-4571-4519-9D2C-54F827C44A07}">
      <dgm:prSet custT="1"/>
      <dgm:spPr>
        <a:xfrm>
          <a:off x="1781763" y="1612775"/>
          <a:ext cx="1251333" cy="1224591"/>
        </a:xfrm>
        <a:solidFill>
          <a:srgbClr val="2F5897">
            <a:lumMod val="60000"/>
            <a:lumOff val="40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медичні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працівники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D551782E-4501-4529-AB2D-9AD53FE1C0FD}" type="parTrans" cxnId="{A7A4AEE3-E17E-4369-8CDA-C937427B8E5C}">
      <dgm:prSet/>
      <dgm:spPr>
        <a:xfrm rot="10800000">
          <a:off x="3033096" y="2213909"/>
          <a:ext cx="419290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B8F4A7A9-2696-4F4B-AF7C-5A862A7D63D5}" type="sibTrans" cxnId="{A7A4AEE3-E17E-4369-8CDA-C937427B8E5C}">
      <dgm:prSet/>
      <dgm:spPr/>
      <dgm:t>
        <a:bodyPr/>
        <a:lstStyle/>
        <a:p>
          <a:endParaRPr lang="ru-RU"/>
        </a:p>
      </dgm:t>
    </dgm:pt>
    <dgm:pt modelId="{186B8277-AAD9-4D32-9FB8-A23D17E1DB86}">
      <dgm:prSet custT="1"/>
      <dgm:spPr>
        <a:xfrm>
          <a:off x="2372263" y="422734"/>
          <a:ext cx="1020663" cy="1020663"/>
        </a:xfrm>
        <a:solidFill>
          <a:srgbClr val="9C5252">
            <a:lumMod val="75000"/>
          </a:srgbClr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200" b="1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Verdana" pitchFamily="34" charset="0"/>
              <a:ea typeface="+mn-ea"/>
              <a:cs typeface="Arial" charset="0"/>
            </a:rPr>
            <a:t>батьки</a:t>
          </a:r>
          <a:endParaRPr kumimoji="0" lang="ru-RU" altLang="ru-RU" sz="1200" b="1" i="0" u="none" strike="noStrike" cap="none" normalizeH="0" baseline="0" dirty="0" smtClean="0">
            <a:ln>
              <a:noFill/>
            </a:ln>
            <a:solidFill>
              <a:sysClr val="window" lastClr="FFFFFF"/>
            </a:solidFill>
            <a:effectLst/>
            <a:latin typeface="Verdana" pitchFamily="34" charset="0"/>
            <a:ea typeface="+mn-ea"/>
            <a:cs typeface="Arial" charset="0"/>
          </a:endParaRPr>
        </a:p>
      </dgm:t>
    </dgm:pt>
    <dgm:pt modelId="{208ED303-96DE-48FF-B789-0D2F74917EBA}" type="parTrans" cxnId="{7B39B197-06BE-4402-B163-487AE92F221C}">
      <dgm:prSet/>
      <dgm:spPr>
        <a:xfrm rot="13541769">
          <a:off x="3144695" y="1511037"/>
          <a:ext cx="625775" cy="22324"/>
        </a:xfrm>
        <a:noFill/>
        <a:ln w="28575" cap="flat" cmpd="sng" algn="ctr">
          <a:solidFill>
            <a:srgbClr val="6076B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alatino Linotype"/>
            <a:ea typeface="+mn-ea"/>
            <a:cs typeface="+mn-cs"/>
          </a:endParaRPr>
        </a:p>
      </dgm:t>
    </dgm:pt>
    <dgm:pt modelId="{4B5EFB9B-643F-439F-B585-93B9DB583DF6}" type="sibTrans" cxnId="{7B39B197-06BE-4402-B163-487AE92F221C}">
      <dgm:prSet/>
      <dgm:spPr/>
      <dgm:t>
        <a:bodyPr/>
        <a:lstStyle/>
        <a:p>
          <a:endParaRPr lang="ru-RU"/>
        </a:p>
      </dgm:t>
    </dgm:pt>
    <dgm:pt modelId="{6839BDE8-C34C-4862-8637-4FE8903897A8}" type="pres">
      <dgm:prSet presAssocID="{6F833FA4-1A32-4F03-B85D-B0F1761D913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30AF10-B129-488A-B48D-72DC8F979BB5}" type="pres">
      <dgm:prSet presAssocID="{9151E2EF-69C6-4E60-B7F3-29CBB3F3524C}" presName="centerShape" presStyleLbl="node0" presStyleIdx="0" presStyleCnt="1" custScaleX="157154" custScaleY="14426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E33BA5A-DE20-4747-988C-34D69391A2DE}" type="pres">
      <dgm:prSet presAssocID="{82D9B569-E26E-4999-B3D9-F0E1912FA420}" presName="Name9" presStyleLbl="parChTrans1D2" presStyleIdx="0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75615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E0136E7-B7CF-4388-A199-9356C6ED50F7}" type="pres">
      <dgm:prSet presAssocID="{82D9B569-E26E-4999-B3D9-F0E1912FA420}" presName="connTx" presStyleLbl="parChTrans1D2" presStyleIdx="0" presStyleCnt="8"/>
      <dgm:spPr/>
      <dgm:t>
        <a:bodyPr/>
        <a:lstStyle/>
        <a:p>
          <a:endParaRPr lang="ru-RU"/>
        </a:p>
      </dgm:t>
    </dgm:pt>
    <dgm:pt modelId="{D5B4CFAB-0DAE-4481-B6FA-3D03CC167BDB}" type="pres">
      <dgm:prSet presAssocID="{8C6BABCC-BF5A-4778-B3B5-352046D89EC6}" presName="node" presStyleLbl="node1" presStyleIdx="0" presStyleCnt="8" custScaleX="11288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07348A8-0507-408B-A2F6-BDBA4A45C50B}" type="pres">
      <dgm:prSet presAssocID="{CDE6FE0A-3B3E-484A-91EF-971B0AC0C1AA}" presName="Name9" presStyleLbl="parChTrans1D2" presStyleIdx="1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27623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6A48254-F8B3-4CF1-BFF1-76016EBFDAE7}" type="pres">
      <dgm:prSet presAssocID="{CDE6FE0A-3B3E-484A-91EF-971B0AC0C1AA}" presName="connTx" presStyleLbl="parChTrans1D2" presStyleIdx="1" presStyleCnt="8"/>
      <dgm:spPr/>
      <dgm:t>
        <a:bodyPr/>
        <a:lstStyle/>
        <a:p>
          <a:endParaRPr lang="ru-RU"/>
        </a:p>
      </dgm:t>
    </dgm:pt>
    <dgm:pt modelId="{6276CC1B-2870-4DB2-BB5F-81265F7A7304}" type="pres">
      <dgm:prSet presAssocID="{D70C4D56-BF3D-4DC3-8F32-20F81A73D584}" presName="node" presStyleLbl="node1" presStyleIdx="1" presStyleCnt="8" custScaleX="11219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1FB9CB8-09BB-40BC-86A0-889EC8DF40DC}" type="pres">
      <dgm:prSet presAssocID="{A3579241-CFEF-46A0-9B26-ED13C603B914}" presName="Name9" presStyleLbl="parChTrans1D2" presStyleIdx="2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76850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7578B86-8A20-4E16-84A2-2B606E1B3E76}" type="pres">
      <dgm:prSet presAssocID="{A3579241-CFEF-46A0-9B26-ED13C603B914}" presName="connTx" presStyleLbl="parChTrans1D2" presStyleIdx="2" presStyleCnt="8"/>
      <dgm:spPr/>
      <dgm:t>
        <a:bodyPr/>
        <a:lstStyle/>
        <a:p>
          <a:endParaRPr lang="ru-RU"/>
        </a:p>
      </dgm:t>
    </dgm:pt>
    <dgm:pt modelId="{DDF7419A-4F85-4A62-85B3-C5D29C78170A}" type="pres">
      <dgm:prSet presAssocID="{7FF54A2C-08F7-4797-9B44-A0AA63DBDFC1}" presName="node" presStyleLbl="node1" presStyleIdx="2" presStyleCnt="8" custScaleX="111321" custScaleY="11246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B45E6AF-2703-4406-B121-263786D980ED}" type="pres">
      <dgm:prSet presAssocID="{28588E83-91B2-42F7-ABAF-5C09439F4072}" presName="Name9" presStyleLbl="parChTrans1D2" presStyleIdx="3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49473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FFCFF0A-9604-402E-AAD8-C02C3CC729D8}" type="pres">
      <dgm:prSet presAssocID="{28588E83-91B2-42F7-ABAF-5C09439F4072}" presName="connTx" presStyleLbl="parChTrans1D2" presStyleIdx="3" presStyleCnt="8"/>
      <dgm:spPr/>
      <dgm:t>
        <a:bodyPr/>
        <a:lstStyle/>
        <a:p>
          <a:endParaRPr lang="ru-RU"/>
        </a:p>
      </dgm:t>
    </dgm:pt>
    <dgm:pt modelId="{5B5206D9-C2CC-4BE3-994E-BB378E5FE1C4}" type="pres">
      <dgm:prSet presAssocID="{D43A6DA8-58B5-494F-8325-F10EACA8AD9C}" presName="node" presStyleLbl="node1" presStyleIdx="3" presStyleCnt="8" custScaleX="120662" custScaleY="105093" custRadScaleRad="102975" custRadScaleInc="725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A6403C3-9D80-47B1-9C2C-2D231DDD7EF0}" type="pres">
      <dgm:prSet presAssocID="{2A9DC22E-D54E-4E3F-A36F-DDE278A199D3}" presName="Name9" presStyleLbl="parChTrans1D2" presStyleIdx="4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99795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B690C83-66BD-4233-8AFC-B5E5E57282AF}" type="pres">
      <dgm:prSet presAssocID="{2A9DC22E-D54E-4E3F-A36F-DDE278A199D3}" presName="connTx" presStyleLbl="parChTrans1D2" presStyleIdx="4" presStyleCnt="8"/>
      <dgm:spPr/>
      <dgm:t>
        <a:bodyPr/>
        <a:lstStyle/>
        <a:p>
          <a:endParaRPr lang="ru-RU"/>
        </a:p>
      </dgm:t>
    </dgm:pt>
    <dgm:pt modelId="{72D02D80-3EF0-4A26-BF4F-01F9E167E463}" type="pres">
      <dgm:prSet presAssocID="{8AE4503F-DED4-448C-9C37-97CC66A80CE5}" presName="node" presStyleLbl="node1" presStyleIdx="4" presStyleCnt="8" custScaleX="118541" custScaleY="1148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81D4997-37E6-4E24-BB4D-FA3F7B46A6F4}" type="pres">
      <dgm:prSet presAssocID="{04898B21-5CD0-4F42-9738-A6162451D584}" presName="Name9" presStyleLbl="parChTrans1D2" presStyleIdx="5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46297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983C546-506A-4934-9B00-171AC24BBEE2}" type="pres">
      <dgm:prSet presAssocID="{04898B21-5CD0-4F42-9738-A6162451D58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F189039A-5EE9-4B3D-9574-49499AB0E0E9}" type="pres">
      <dgm:prSet presAssocID="{A01A1B72-A0B7-44D8-B97D-BB3E9E0FC508}" presName="node" presStyleLbl="node1" presStyleIdx="5" presStyleCnt="8" custScaleX="114111" custScaleY="99999" custRadScaleRad="101392" custRadScaleInc="33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C0336CB-2745-464B-A799-0209FECC8B94}" type="pres">
      <dgm:prSet presAssocID="{D551782E-4501-4529-AB2D-9AD53FE1C0FD}" presName="Name9" presStyleLbl="parChTrans1D2" presStyleIdx="6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19290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43DB3AC-B7FD-4DC7-8AE8-F29D7C9551DE}" type="pres">
      <dgm:prSet presAssocID="{D551782E-4501-4529-AB2D-9AD53FE1C0FD}" presName="connTx" presStyleLbl="parChTrans1D2" presStyleIdx="6" presStyleCnt="8"/>
      <dgm:spPr/>
      <dgm:t>
        <a:bodyPr/>
        <a:lstStyle/>
        <a:p>
          <a:endParaRPr lang="ru-RU"/>
        </a:p>
      </dgm:t>
    </dgm:pt>
    <dgm:pt modelId="{2E1DA60F-881C-482F-B247-F685C3C9FF64}" type="pres">
      <dgm:prSet presAssocID="{AA291DFF-4571-4519-9D2C-54F827C44A07}" presName="node" presStyleLbl="node1" presStyleIdx="6" presStyleCnt="8" custScaleX="122600" custScaleY="11998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BE58664-A497-4A6D-9BC2-4BFF660FC237}" type="pres">
      <dgm:prSet presAssocID="{208ED303-96DE-48FF-B789-0D2F74917EBA}" presName="Name9" presStyleLbl="parChTrans1D2" presStyleIdx="7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625775" y="111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59A43CF-3939-4232-8E68-72138243BD0E}" type="pres">
      <dgm:prSet presAssocID="{208ED303-96DE-48FF-B789-0D2F74917EBA}" presName="connTx" presStyleLbl="parChTrans1D2" presStyleIdx="7" presStyleCnt="8"/>
      <dgm:spPr/>
      <dgm:t>
        <a:bodyPr/>
        <a:lstStyle/>
        <a:p>
          <a:endParaRPr lang="ru-RU"/>
        </a:p>
      </dgm:t>
    </dgm:pt>
    <dgm:pt modelId="{BE836C1B-8735-4B50-8C80-64C1B4705C7E}" type="pres">
      <dgm:prSet presAssocID="{186B8277-AAD9-4D32-9FB8-A23D17E1DB86}" presName="node" presStyleLbl="node1" presStyleIdx="7" presStyleCnt="8" custRadScaleRad="102647" custRadScaleInc="652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093EE3CD-56A4-40AA-A289-BE910E05314A}" type="presOf" srcId="{6F833FA4-1A32-4F03-B85D-B0F1761D913B}" destId="{6839BDE8-C34C-4862-8637-4FE8903897A8}" srcOrd="0" destOrd="0" presId="urn:microsoft.com/office/officeart/2005/8/layout/radial1"/>
    <dgm:cxn modelId="{73122A9D-F9AF-4F07-94B6-8457BCD5AE18}" srcId="{9151E2EF-69C6-4E60-B7F3-29CBB3F3524C}" destId="{D70C4D56-BF3D-4DC3-8F32-20F81A73D584}" srcOrd="1" destOrd="0" parTransId="{CDE6FE0A-3B3E-484A-91EF-971B0AC0C1AA}" sibTransId="{37AD178C-B12A-476C-9B93-178045510F57}"/>
    <dgm:cxn modelId="{C551B990-D69B-4CDA-99A1-A4D324C45D85}" type="presOf" srcId="{04898B21-5CD0-4F42-9738-A6162451D584}" destId="{6983C546-506A-4934-9B00-171AC24BBEE2}" srcOrd="1" destOrd="0" presId="urn:microsoft.com/office/officeart/2005/8/layout/radial1"/>
    <dgm:cxn modelId="{2647C46F-C3E7-46D4-9A39-788D742A3591}" srcId="{9151E2EF-69C6-4E60-B7F3-29CBB3F3524C}" destId="{A01A1B72-A0B7-44D8-B97D-BB3E9E0FC508}" srcOrd="5" destOrd="0" parTransId="{04898B21-5CD0-4F42-9738-A6162451D584}" sibTransId="{31817D34-29B5-4BC1-81B4-4B14A9E5FC6A}"/>
    <dgm:cxn modelId="{65862000-1270-492C-8BB8-F900ABAC04AD}" type="presOf" srcId="{CDE6FE0A-3B3E-484A-91EF-971B0AC0C1AA}" destId="{107348A8-0507-408B-A2F6-BDBA4A45C50B}" srcOrd="0" destOrd="0" presId="urn:microsoft.com/office/officeart/2005/8/layout/radial1"/>
    <dgm:cxn modelId="{267133FE-DEF9-45AA-8260-54F7CA83254B}" type="presOf" srcId="{9151E2EF-69C6-4E60-B7F3-29CBB3F3524C}" destId="{DB30AF10-B129-488A-B48D-72DC8F979BB5}" srcOrd="0" destOrd="0" presId="urn:microsoft.com/office/officeart/2005/8/layout/radial1"/>
    <dgm:cxn modelId="{D1E3349F-8380-453D-A93A-D7E899E820E9}" type="presOf" srcId="{2A9DC22E-D54E-4E3F-A36F-DDE278A199D3}" destId="{FB690C83-66BD-4233-8AFC-B5E5E57282AF}" srcOrd="1" destOrd="0" presId="urn:microsoft.com/office/officeart/2005/8/layout/radial1"/>
    <dgm:cxn modelId="{75E9D83C-DC28-447C-9DBF-D40B8A550B60}" type="presOf" srcId="{8C6BABCC-BF5A-4778-B3B5-352046D89EC6}" destId="{D5B4CFAB-0DAE-4481-B6FA-3D03CC167BDB}" srcOrd="0" destOrd="0" presId="urn:microsoft.com/office/officeart/2005/8/layout/radial1"/>
    <dgm:cxn modelId="{F28718C6-72C2-441F-8B75-1CFD47784CA0}" type="presOf" srcId="{D43A6DA8-58B5-494F-8325-F10EACA8AD9C}" destId="{5B5206D9-C2CC-4BE3-994E-BB378E5FE1C4}" srcOrd="0" destOrd="0" presId="urn:microsoft.com/office/officeart/2005/8/layout/radial1"/>
    <dgm:cxn modelId="{F2B88E81-7617-43EB-848C-0229B56BB6BB}" type="presOf" srcId="{186B8277-AAD9-4D32-9FB8-A23D17E1DB86}" destId="{BE836C1B-8735-4B50-8C80-64C1B4705C7E}" srcOrd="0" destOrd="0" presId="urn:microsoft.com/office/officeart/2005/8/layout/radial1"/>
    <dgm:cxn modelId="{67B4CFA1-A7D6-4D37-8067-C3B53274DF1D}" type="presOf" srcId="{8AE4503F-DED4-448C-9C37-97CC66A80CE5}" destId="{72D02D80-3EF0-4A26-BF4F-01F9E167E463}" srcOrd="0" destOrd="0" presId="urn:microsoft.com/office/officeart/2005/8/layout/radial1"/>
    <dgm:cxn modelId="{3CAAAD5C-E122-418A-BAEF-0A44B5D7DEA7}" type="presOf" srcId="{2A9DC22E-D54E-4E3F-A36F-DDE278A199D3}" destId="{3A6403C3-9D80-47B1-9C2C-2D231DDD7EF0}" srcOrd="0" destOrd="0" presId="urn:microsoft.com/office/officeart/2005/8/layout/radial1"/>
    <dgm:cxn modelId="{58EBE19C-76FF-42FD-B963-A094CDD7DFA5}" type="presOf" srcId="{D70C4D56-BF3D-4DC3-8F32-20F81A73D584}" destId="{6276CC1B-2870-4DB2-BB5F-81265F7A7304}" srcOrd="0" destOrd="0" presId="urn:microsoft.com/office/officeart/2005/8/layout/radial1"/>
    <dgm:cxn modelId="{903C89DC-4A3E-456C-A2FF-914F64296977}" type="presOf" srcId="{28588E83-91B2-42F7-ABAF-5C09439F4072}" destId="{6B45E6AF-2703-4406-B121-263786D980ED}" srcOrd="0" destOrd="0" presId="urn:microsoft.com/office/officeart/2005/8/layout/radial1"/>
    <dgm:cxn modelId="{7FA49862-4ABE-4290-8E56-878170213BF3}" type="presOf" srcId="{CDE6FE0A-3B3E-484A-91EF-971B0AC0C1AA}" destId="{F6A48254-F8B3-4CF1-BFF1-76016EBFDAE7}" srcOrd="1" destOrd="0" presId="urn:microsoft.com/office/officeart/2005/8/layout/radial1"/>
    <dgm:cxn modelId="{29651A23-BDAE-43F6-8D64-41DDAC27531A}" type="presOf" srcId="{A01A1B72-A0B7-44D8-B97D-BB3E9E0FC508}" destId="{F189039A-5EE9-4B3D-9574-49499AB0E0E9}" srcOrd="0" destOrd="0" presId="urn:microsoft.com/office/officeart/2005/8/layout/radial1"/>
    <dgm:cxn modelId="{09B9C41C-FAB3-48A2-8141-320E6621E75E}" type="presOf" srcId="{82D9B569-E26E-4999-B3D9-F0E1912FA420}" destId="{3E0136E7-B7CF-4388-A199-9356C6ED50F7}" srcOrd="1" destOrd="0" presId="urn:microsoft.com/office/officeart/2005/8/layout/radial1"/>
    <dgm:cxn modelId="{975D91FB-DE97-475D-AB0E-DC265708DD77}" srcId="{6F833FA4-1A32-4F03-B85D-B0F1761D913B}" destId="{9151E2EF-69C6-4E60-B7F3-29CBB3F3524C}" srcOrd="0" destOrd="0" parTransId="{7E40EBDC-92D3-4C55-991A-E29601DC0745}" sibTransId="{9D7C3AA9-53F7-4930-AB4A-FDDE75BC229C}"/>
    <dgm:cxn modelId="{0058D38C-E705-46E4-9533-43E79836A5B8}" type="presOf" srcId="{82D9B569-E26E-4999-B3D9-F0E1912FA420}" destId="{AE33BA5A-DE20-4747-988C-34D69391A2DE}" srcOrd="0" destOrd="0" presId="urn:microsoft.com/office/officeart/2005/8/layout/radial1"/>
    <dgm:cxn modelId="{4513B97A-6BFA-4D9F-B505-207EADF19144}" type="presOf" srcId="{208ED303-96DE-48FF-B789-0D2F74917EBA}" destId="{9BE58664-A497-4A6D-9BC2-4BFF660FC237}" srcOrd="0" destOrd="0" presId="urn:microsoft.com/office/officeart/2005/8/layout/radial1"/>
    <dgm:cxn modelId="{725F3CD4-2134-4E2B-9843-B44BEA4AAEF6}" srcId="{9151E2EF-69C6-4E60-B7F3-29CBB3F3524C}" destId="{7FF54A2C-08F7-4797-9B44-A0AA63DBDFC1}" srcOrd="2" destOrd="0" parTransId="{A3579241-CFEF-46A0-9B26-ED13C603B914}" sibTransId="{19514DE8-5447-40FA-880A-63584BC12C87}"/>
    <dgm:cxn modelId="{00B06932-17D4-4F52-8BAA-C0463B9FCBD9}" type="presOf" srcId="{A3579241-CFEF-46A0-9B26-ED13C603B914}" destId="{71FB9CB8-09BB-40BC-86A0-889EC8DF40DC}" srcOrd="0" destOrd="0" presId="urn:microsoft.com/office/officeart/2005/8/layout/radial1"/>
    <dgm:cxn modelId="{DD195B84-0351-43B1-9E7A-FAF09FA36C58}" srcId="{9151E2EF-69C6-4E60-B7F3-29CBB3F3524C}" destId="{D43A6DA8-58B5-494F-8325-F10EACA8AD9C}" srcOrd="3" destOrd="0" parTransId="{28588E83-91B2-42F7-ABAF-5C09439F4072}" sibTransId="{BC243DBA-3B26-440E-8855-F0671325E3FA}"/>
    <dgm:cxn modelId="{AEE4D4E3-9F35-431C-99E0-82334E218C45}" type="presOf" srcId="{A3579241-CFEF-46A0-9B26-ED13C603B914}" destId="{47578B86-8A20-4E16-84A2-2B606E1B3E76}" srcOrd="1" destOrd="0" presId="urn:microsoft.com/office/officeart/2005/8/layout/radial1"/>
    <dgm:cxn modelId="{B3BFF684-9D63-460A-AD50-D68A52609F28}" type="presOf" srcId="{AA291DFF-4571-4519-9D2C-54F827C44A07}" destId="{2E1DA60F-881C-482F-B247-F685C3C9FF64}" srcOrd="0" destOrd="0" presId="urn:microsoft.com/office/officeart/2005/8/layout/radial1"/>
    <dgm:cxn modelId="{A7A4AEE3-E17E-4369-8CDA-C937427B8E5C}" srcId="{9151E2EF-69C6-4E60-B7F3-29CBB3F3524C}" destId="{AA291DFF-4571-4519-9D2C-54F827C44A07}" srcOrd="6" destOrd="0" parTransId="{D551782E-4501-4529-AB2D-9AD53FE1C0FD}" sibTransId="{B8F4A7A9-2696-4F4B-AF7C-5A862A7D63D5}"/>
    <dgm:cxn modelId="{7CD81229-36D2-402F-9F62-427A23677A29}" type="presOf" srcId="{28588E83-91B2-42F7-ABAF-5C09439F4072}" destId="{1FFCFF0A-9604-402E-AAD8-C02C3CC729D8}" srcOrd="1" destOrd="0" presId="urn:microsoft.com/office/officeart/2005/8/layout/radial1"/>
    <dgm:cxn modelId="{60A9D023-83F1-4457-A09B-FBB66AE96941}" type="presOf" srcId="{04898B21-5CD0-4F42-9738-A6162451D584}" destId="{281D4997-37E6-4E24-BB4D-FA3F7B46A6F4}" srcOrd="0" destOrd="0" presId="urn:microsoft.com/office/officeart/2005/8/layout/radial1"/>
    <dgm:cxn modelId="{B78EB2BD-C699-4817-9790-E9A7A13D1353}" type="presOf" srcId="{D551782E-4501-4529-AB2D-9AD53FE1C0FD}" destId="{FC0336CB-2745-464B-A799-0209FECC8B94}" srcOrd="0" destOrd="0" presId="urn:microsoft.com/office/officeart/2005/8/layout/radial1"/>
    <dgm:cxn modelId="{EC82BFA0-41A1-4270-87EA-C77787D71F5C}" srcId="{9151E2EF-69C6-4E60-B7F3-29CBB3F3524C}" destId="{8C6BABCC-BF5A-4778-B3B5-352046D89EC6}" srcOrd="0" destOrd="0" parTransId="{82D9B569-E26E-4999-B3D9-F0E1912FA420}" sibTransId="{9BB869E4-2A93-458A-BD4A-03A380CD1E21}"/>
    <dgm:cxn modelId="{8733ACA2-EDFC-4949-A719-EA9C83C0EC05}" type="presOf" srcId="{7FF54A2C-08F7-4797-9B44-A0AA63DBDFC1}" destId="{DDF7419A-4F85-4A62-85B3-C5D29C78170A}" srcOrd="0" destOrd="0" presId="urn:microsoft.com/office/officeart/2005/8/layout/radial1"/>
    <dgm:cxn modelId="{3F7CACD2-1223-4D19-AAE3-1B22FF3716D8}" type="presOf" srcId="{208ED303-96DE-48FF-B789-0D2F74917EBA}" destId="{759A43CF-3939-4232-8E68-72138243BD0E}" srcOrd="1" destOrd="0" presId="urn:microsoft.com/office/officeart/2005/8/layout/radial1"/>
    <dgm:cxn modelId="{F920E612-E52E-4813-99EA-419C74F9735A}" type="presOf" srcId="{D551782E-4501-4529-AB2D-9AD53FE1C0FD}" destId="{A43DB3AC-B7FD-4DC7-8AE8-F29D7C9551DE}" srcOrd="1" destOrd="0" presId="urn:microsoft.com/office/officeart/2005/8/layout/radial1"/>
    <dgm:cxn modelId="{7B39B197-06BE-4402-B163-487AE92F221C}" srcId="{9151E2EF-69C6-4E60-B7F3-29CBB3F3524C}" destId="{186B8277-AAD9-4D32-9FB8-A23D17E1DB86}" srcOrd="7" destOrd="0" parTransId="{208ED303-96DE-48FF-B789-0D2F74917EBA}" sibTransId="{4B5EFB9B-643F-439F-B585-93B9DB583DF6}"/>
    <dgm:cxn modelId="{3AD9722C-0CA2-4D81-BA73-28384E94A026}" srcId="{9151E2EF-69C6-4E60-B7F3-29CBB3F3524C}" destId="{8AE4503F-DED4-448C-9C37-97CC66A80CE5}" srcOrd="4" destOrd="0" parTransId="{2A9DC22E-D54E-4E3F-A36F-DDE278A199D3}" sibTransId="{D09F604D-F7E9-4F47-B415-5EF069D062A5}"/>
    <dgm:cxn modelId="{FB0255DF-7F06-4230-B196-2D0DB64F6F26}" type="presParOf" srcId="{6839BDE8-C34C-4862-8637-4FE8903897A8}" destId="{DB30AF10-B129-488A-B48D-72DC8F979BB5}" srcOrd="0" destOrd="0" presId="urn:microsoft.com/office/officeart/2005/8/layout/radial1"/>
    <dgm:cxn modelId="{E8197AC1-711E-49C0-9940-C5AB5FD23E0D}" type="presParOf" srcId="{6839BDE8-C34C-4862-8637-4FE8903897A8}" destId="{AE33BA5A-DE20-4747-988C-34D69391A2DE}" srcOrd="1" destOrd="0" presId="urn:microsoft.com/office/officeart/2005/8/layout/radial1"/>
    <dgm:cxn modelId="{98F25F50-9C85-4C9C-933C-5EEC5A7BC07F}" type="presParOf" srcId="{AE33BA5A-DE20-4747-988C-34D69391A2DE}" destId="{3E0136E7-B7CF-4388-A199-9356C6ED50F7}" srcOrd="0" destOrd="0" presId="urn:microsoft.com/office/officeart/2005/8/layout/radial1"/>
    <dgm:cxn modelId="{A175B673-1EB0-48CF-9CD3-0B9F5F4B2E77}" type="presParOf" srcId="{6839BDE8-C34C-4862-8637-4FE8903897A8}" destId="{D5B4CFAB-0DAE-4481-B6FA-3D03CC167BDB}" srcOrd="2" destOrd="0" presId="urn:microsoft.com/office/officeart/2005/8/layout/radial1"/>
    <dgm:cxn modelId="{23634A18-8FC9-4A00-B07C-E56DC575B2F4}" type="presParOf" srcId="{6839BDE8-C34C-4862-8637-4FE8903897A8}" destId="{107348A8-0507-408B-A2F6-BDBA4A45C50B}" srcOrd="3" destOrd="0" presId="urn:microsoft.com/office/officeart/2005/8/layout/radial1"/>
    <dgm:cxn modelId="{C5A81576-B234-4A8A-8432-2F13B8C9ED9C}" type="presParOf" srcId="{107348A8-0507-408B-A2F6-BDBA4A45C50B}" destId="{F6A48254-F8B3-4CF1-BFF1-76016EBFDAE7}" srcOrd="0" destOrd="0" presId="urn:microsoft.com/office/officeart/2005/8/layout/radial1"/>
    <dgm:cxn modelId="{7E8D31EE-C2FD-4734-8F5D-C5A27F56898B}" type="presParOf" srcId="{6839BDE8-C34C-4862-8637-4FE8903897A8}" destId="{6276CC1B-2870-4DB2-BB5F-81265F7A7304}" srcOrd="4" destOrd="0" presId="urn:microsoft.com/office/officeart/2005/8/layout/radial1"/>
    <dgm:cxn modelId="{AFE0A1E2-FFC5-4161-8A50-E95BB1E1415A}" type="presParOf" srcId="{6839BDE8-C34C-4862-8637-4FE8903897A8}" destId="{71FB9CB8-09BB-40BC-86A0-889EC8DF40DC}" srcOrd="5" destOrd="0" presId="urn:microsoft.com/office/officeart/2005/8/layout/radial1"/>
    <dgm:cxn modelId="{F04A96CC-3A82-4AB0-8C40-CE85194A47A4}" type="presParOf" srcId="{71FB9CB8-09BB-40BC-86A0-889EC8DF40DC}" destId="{47578B86-8A20-4E16-84A2-2B606E1B3E76}" srcOrd="0" destOrd="0" presId="urn:microsoft.com/office/officeart/2005/8/layout/radial1"/>
    <dgm:cxn modelId="{562B5AED-1AD1-49C7-AD52-784F0BFAF2B9}" type="presParOf" srcId="{6839BDE8-C34C-4862-8637-4FE8903897A8}" destId="{DDF7419A-4F85-4A62-85B3-C5D29C78170A}" srcOrd="6" destOrd="0" presId="urn:microsoft.com/office/officeart/2005/8/layout/radial1"/>
    <dgm:cxn modelId="{75616976-3B4D-4060-ACB1-FC8320443EFF}" type="presParOf" srcId="{6839BDE8-C34C-4862-8637-4FE8903897A8}" destId="{6B45E6AF-2703-4406-B121-263786D980ED}" srcOrd="7" destOrd="0" presId="urn:microsoft.com/office/officeart/2005/8/layout/radial1"/>
    <dgm:cxn modelId="{E219335B-FF82-4D18-B0E0-36997885407C}" type="presParOf" srcId="{6B45E6AF-2703-4406-B121-263786D980ED}" destId="{1FFCFF0A-9604-402E-AAD8-C02C3CC729D8}" srcOrd="0" destOrd="0" presId="urn:microsoft.com/office/officeart/2005/8/layout/radial1"/>
    <dgm:cxn modelId="{D0F123C3-D723-43C5-923D-A831AA9D4841}" type="presParOf" srcId="{6839BDE8-C34C-4862-8637-4FE8903897A8}" destId="{5B5206D9-C2CC-4BE3-994E-BB378E5FE1C4}" srcOrd="8" destOrd="0" presId="urn:microsoft.com/office/officeart/2005/8/layout/radial1"/>
    <dgm:cxn modelId="{DBC88FFE-F7CA-4347-8180-F9FB5729017B}" type="presParOf" srcId="{6839BDE8-C34C-4862-8637-4FE8903897A8}" destId="{3A6403C3-9D80-47B1-9C2C-2D231DDD7EF0}" srcOrd="9" destOrd="0" presId="urn:microsoft.com/office/officeart/2005/8/layout/radial1"/>
    <dgm:cxn modelId="{4C12F328-093A-49B8-8FB0-63A02CE6DF4E}" type="presParOf" srcId="{3A6403C3-9D80-47B1-9C2C-2D231DDD7EF0}" destId="{FB690C83-66BD-4233-8AFC-B5E5E57282AF}" srcOrd="0" destOrd="0" presId="urn:microsoft.com/office/officeart/2005/8/layout/radial1"/>
    <dgm:cxn modelId="{DB438265-E22A-4D03-9E33-CCE8AFEBCA8C}" type="presParOf" srcId="{6839BDE8-C34C-4862-8637-4FE8903897A8}" destId="{72D02D80-3EF0-4A26-BF4F-01F9E167E463}" srcOrd="10" destOrd="0" presId="urn:microsoft.com/office/officeart/2005/8/layout/radial1"/>
    <dgm:cxn modelId="{308B2032-3CC0-4594-BEA0-E8643D65B96A}" type="presParOf" srcId="{6839BDE8-C34C-4862-8637-4FE8903897A8}" destId="{281D4997-37E6-4E24-BB4D-FA3F7B46A6F4}" srcOrd="11" destOrd="0" presId="urn:microsoft.com/office/officeart/2005/8/layout/radial1"/>
    <dgm:cxn modelId="{9785F522-D44F-4304-AC5C-34F279FA13C8}" type="presParOf" srcId="{281D4997-37E6-4E24-BB4D-FA3F7B46A6F4}" destId="{6983C546-506A-4934-9B00-171AC24BBEE2}" srcOrd="0" destOrd="0" presId="urn:microsoft.com/office/officeart/2005/8/layout/radial1"/>
    <dgm:cxn modelId="{4F92B0E0-3815-4BA8-A15B-A0C6E99DFD00}" type="presParOf" srcId="{6839BDE8-C34C-4862-8637-4FE8903897A8}" destId="{F189039A-5EE9-4B3D-9574-49499AB0E0E9}" srcOrd="12" destOrd="0" presId="urn:microsoft.com/office/officeart/2005/8/layout/radial1"/>
    <dgm:cxn modelId="{1A82CF78-2756-4EE9-ACE3-D137F50C923B}" type="presParOf" srcId="{6839BDE8-C34C-4862-8637-4FE8903897A8}" destId="{FC0336CB-2745-464B-A799-0209FECC8B94}" srcOrd="13" destOrd="0" presId="urn:microsoft.com/office/officeart/2005/8/layout/radial1"/>
    <dgm:cxn modelId="{7513F4E7-DEC4-4112-8517-DB29F8BDFDCC}" type="presParOf" srcId="{FC0336CB-2745-464B-A799-0209FECC8B94}" destId="{A43DB3AC-B7FD-4DC7-8AE8-F29D7C9551DE}" srcOrd="0" destOrd="0" presId="urn:microsoft.com/office/officeart/2005/8/layout/radial1"/>
    <dgm:cxn modelId="{6637F49B-730F-444C-AD41-B464DD71DD99}" type="presParOf" srcId="{6839BDE8-C34C-4862-8637-4FE8903897A8}" destId="{2E1DA60F-881C-482F-B247-F685C3C9FF64}" srcOrd="14" destOrd="0" presId="urn:microsoft.com/office/officeart/2005/8/layout/radial1"/>
    <dgm:cxn modelId="{6BBACD91-BBE3-4D33-897F-BBD3AF8CF274}" type="presParOf" srcId="{6839BDE8-C34C-4862-8637-4FE8903897A8}" destId="{9BE58664-A497-4A6D-9BC2-4BFF660FC237}" srcOrd="15" destOrd="0" presId="urn:microsoft.com/office/officeart/2005/8/layout/radial1"/>
    <dgm:cxn modelId="{1828E296-3802-4EF7-91F3-016F64A0BB4B}" type="presParOf" srcId="{9BE58664-A497-4A6D-9BC2-4BFF660FC237}" destId="{759A43CF-3939-4232-8E68-72138243BD0E}" srcOrd="0" destOrd="0" presId="urn:microsoft.com/office/officeart/2005/8/layout/radial1"/>
    <dgm:cxn modelId="{900A8F92-E4C4-42FC-B082-24C1A5FFB109}" type="presParOf" srcId="{6839BDE8-C34C-4862-8637-4FE8903897A8}" destId="{BE836C1B-8735-4B50-8C80-64C1B4705C7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DA38-251B-4CA0-BE9D-C2F913EA05A2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E63C-CC85-4526-AF3E-6FDDE7DA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8284-9D98-47D0-AA32-D587B683288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5666-D86B-4AA0-BE57-B4E37F6FD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4FDA-A91A-456E-9450-0C07F0155D58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0F34-D97E-49CB-8FE6-BEE79B15E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E95A-CE16-4E60-B135-834D282B9B89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2389-45FB-488F-B69A-64ED7B80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6125-F183-4E75-ACFD-D36CDC206A12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0EBC-481C-4E15-AF83-FC866821F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9803-4461-433F-8368-DF7BDD6A08C4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418B-A833-4B0A-A870-986B2BD69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A062-01BC-4A56-B076-E25ABA0FA2E6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2019-7261-48CE-B056-BC6E4E2EE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A13D-CC10-43A8-A5B7-B64E53583C60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8DEF-1FFB-429F-B412-CCCF0A7A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C0EB-EE76-4271-8551-4EACD6792C37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DDEB-8047-4965-BA31-297D4A36D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733-BD53-4F50-BABF-C3C4E09E8597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76E5-CBFB-4EA3-96DF-113C28E7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E3D2-B99A-406D-A78D-18ED274FC8B7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68A46-0113-4E82-A5EF-9A628F77C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5B63-6E05-4713-9505-A2491DB80A79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5FEF-B017-44C5-B389-988088707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F24B-ED45-4411-8542-FBED6D543FAA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C6FB-C547-4E9E-A5BC-6C0E62C9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D2EE-2143-4B29-8E55-FFA61CCEF3A0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92FB-088A-4C7B-A554-FF0732FD6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FBF1-8407-4668-87E8-E66FBCEF1AA7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D2FF-0320-498A-B8D2-B7FA53D6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42C9C-653C-421C-8A65-F809BF4D7872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5E50-BB6C-47F3-B735-201ECB373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645C9-E9A9-41AF-88B9-7BCC5837A18F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F3012-E7FA-4D27-9812-1EAC235F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Office_Excel9.xls"/><Relationship Id="rId3" Type="http://schemas.openxmlformats.org/officeDocument/2006/relationships/oleObject" Target="../embeddings/__________Microsoft_Office_Excel4.xls"/><Relationship Id="rId7" Type="http://schemas.openxmlformats.org/officeDocument/2006/relationships/oleObject" Target="../embeddings/__________Microsoft_Office_Excel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_____Microsoft_Office_Excel7.xls"/><Relationship Id="rId5" Type="http://schemas.openxmlformats.org/officeDocument/2006/relationships/oleObject" Target="../embeddings/__________Microsoft_Office_Excel6.xls"/><Relationship Id="rId4" Type="http://schemas.openxmlformats.org/officeDocument/2006/relationships/oleObject" Target="../embeddings/__________Microsoft_Office_Excel5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___Microsoft_Office_Excel13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___Microsoft_Office_Excel15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_____Microsoft_Office_Excel18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9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pr.opmpk@internatkh.org.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485900" y="893763"/>
            <a:ext cx="7788275" cy="3157537"/>
          </a:xfrm>
        </p:spPr>
        <p:txBody>
          <a:bodyPr/>
          <a:lstStyle/>
          <a:p>
            <a:pPr algn="ctr"/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 психолого-медико-педагогічних консультацій в організації психолого-педагогічного супроводу дітей з особливими освітніми потребами, які навчаються в умовах інклюзії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0550" y="4645025"/>
            <a:ext cx="4057650" cy="1603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Вишнева Ірина Миколаївна, завідувач Комунальної установи «Харківська обласна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психолого-медико-педагогічна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консультація» Харківської обласної ради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8" y="312738"/>
            <a:ext cx="8596312" cy="1198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Рекомендації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75" y="1090613"/>
            <a:ext cx="8775700" cy="49514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uk-UA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Батькам</a:t>
            </a:r>
            <a:r>
              <a:rPr lang="uk-UA" sz="22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розвивати навички самостійності, співпрацювати з вчителем-логопедом, практичним психологом. Допомагати у виконанні домашніх завдань, надавати підтримку під час виконання домашніх завдань. Збагачувати уявлення про оточуючий світ, організувати дозвілля. </a:t>
            </a:r>
            <a:endParaRPr lang="ru-RU" sz="2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Педагогам</a:t>
            </a: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навчання за програмою для дітей  із затримкою психічного розвитку. </a:t>
            </a:r>
            <a:endParaRPr lang="ru-RU" sz="2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умови інклюзивного</a:t>
            </a:r>
            <a:r>
              <a:rPr lang="uk-UA" sz="2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дитина потребує 5 годин корекційно-розвиткових занять на тиждень. З них: 2 години занять  з практичним психологом, 1 година занять з вчителем-дефектологом, 2 години занять з вчителем-логопедом. Потребує супроводу асистента вчителя (асистента дитини).</a:t>
            </a:r>
            <a:endParaRPr lang="ru-RU" sz="2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Практичному психологу: </a:t>
            </a: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розвивати пізнавальні процеси,</a:t>
            </a:r>
            <a:r>
              <a:rPr lang="uk-UA" sz="22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формувати навички асертивної поведінки.</a:t>
            </a:r>
            <a:endParaRPr lang="ru-RU" sz="2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7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супровід асистентів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069975"/>
            <a:ext cx="8312150" cy="53197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5FCBEF"/>
              </a:buClr>
              <a:buFont typeface="Wingdings 3" charset="2"/>
              <a:buChar char=""/>
              <a:defRPr/>
            </a:pPr>
            <a:endParaRPr lang="uk-UA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rgbClr val="5FCBEF"/>
              </a:buClr>
              <a:buFont typeface="Wingdings 3" charset="2"/>
              <a:buNone/>
              <a:defRPr/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закладу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кількість учителів-дефектологів, асистентів учителя, а за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потребою,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асистентів дитини.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Clr>
                <a:srgbClr val="5FCBEF"/>
              </a:buClr>
              <a:buFont typeface="Wingdings 3" charset="2"/>
              <a:buChar char=""/>
              <a:defRPr/>
            </a:pPr>
            <a:r>
              <a:rPr 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 – педагогічний працівник 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дітьми 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уроки щодня.</a:t>
            </a:r>
          </a:p>
          <a:p>
            <a:pPr algn="just" fontAlgn="auto">
              <a:spcAft>
                <a:spcPts val="0"/>
              </a:spcAft>
              <a:buClr>
                <a:srgbClr val="5FCBEF"/>
              </a:buClr>
              <a:buFont typeface="Wingdings 3" charset="2"/>
              <a:buChar char=""/>
              <a:defRPr/>
            </a:pP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Основне завдання </a:t>
            </a: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вчителю в забезпеченні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особистісно-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Оформлює та веде відповідну документацію. Забезпечує пізнавальну активність дітей з ООП. Спостерігає за поведінкою, успіхами, труднощами дитини, надає поради та пропозиції.</a:t>
            </a:r>
          </a:p>
          <a:p>
            <a:pPr marL="0" indent="0" algn="ctr" fontAlgn="auto">
              <a:spcAft>
                <a:spcPts val="0"/>
              </a:spcAft>
              <a:buClr>
                <a:srgbClr val="5FCBEF"/>
              </a:buClr>
              <a:buFont typeface="Wingdings 3" charset="2"/>
              <a:buNone/>
              <a:defRPr/>
            </a:pPr>
            <a:r>
              <a:rPr lang="uk-UA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поступово зменшувати обсяг допомоги, виходити на певний рівень самостійності дитини. </a:t>
            </a:r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Clr>
                <a:srgbClr val="5FCBEF"/>
              </a:buClr>
              <a:buFont typeface="Wingdings 3" charset="2"/>
              <a:buChar char=""/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волонтер, один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замінює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Clr>
                <a:srgbClr val="5FCBEF"/>
              </a:buClr>
              <a:buFont typeface="Wingdings 3" charset="2"/>
              <a:buChar char=""/>
              <a:defRPr/>
            </a:pP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завдання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підтримка,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 супровід дитини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може мати комплексні порушення розвитку. Посада асистента дитини вводиться на підставі письмової заяви батьків або осіб, які їх замінюють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Clr>
                <a:srgbClr val="5FCBEF"/>
              </a:buClr>
              <a:buFont typeface="Wingdings 3" charset="2"/>
              <a:buChar char=""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 descr="F:\вишнева\Челове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9825" y="207963"/>
            <a:ext cx="34321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4475" y="4700588"/>
            <a:ext cx="2682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3" y="266700"/>
            <a:ext cx="8596312" cy="6365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Асистент вчителя: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903288"/>
            <a:ext cx="9526587" cy="5559425"/>
          </a:xfrm>
        </p:spPr>
        <p:txBody>
          <a:bodyPr rtlCol="0">
            <a:normAutofit fontScale="92500" lnSpcReduction="10000"/>
          </a:bodyPr>
          <a:lstStyle/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повільніше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 та інформує про початок і завершення завдання, перехід до нового завдання чи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дії;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інформує про те, що відбувається далі, щоб зменшити тривогу, надати ситуаціям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контрольованості;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ключові слова, виділяє їх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наголосом;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нагадує вказівним жестом, що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робити;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помічає </a:t>
            </a:r>
            <a:r>
              <a:rPr lang="uk-UA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одразу ж реагує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мовленнєве звертання учня (чи намагання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дослуховуватися і враховувати думку вчителя та однолітків, відповідати на соціальні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очікування;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«включенню» в колективну роботу (рівнятися на однокласників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налаштовує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контакт з вчителем, підтримує його впродовж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уроку;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участі в певних діях,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взаємодіях; </a:t>
            </a: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дитиною певних правил, у всіх можливих ситуаціях, які виникають впродовж навчального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ru-RU" sz="2400" dirty="0">
              <a:solidFill>
                <a:prstClr val="black"/>
              </a:solidFill>
              <a:latin typeface="Candara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113" y="82550"/>
            <a:ext cx="24288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63" y="100013"/>
            <a:ext cx="8670925" cy="939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 надає додаткові послуги?  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75" y="738188"/>
            <a:ext cx="9139238" cy="546893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корекційно-розвиткової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залучаються: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психологічної служби</a:t>
            </a: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 вчителям рекомендації стосовно врахування індивідуальних особливостей дитини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організації навчально-виховного процесу: </a:t>
            </a:r>
            <a:endParaRPr lang="uk-UA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практичний психолог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психологічний супровід дитини в умовах інклюзивного навчання, розробляє індивідуальний план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корекційно-розвиткової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соціальний педагог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здійснює соціально-педагогічний патронаж, забезпечує права і свободи дитини з ООП в умовах навчального закладу та під час перебування дитини в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сімї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  <a:r>
              <a:rPr lang="uk-UA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олігофренопедагог</a:t>
            </a:r>
            <a:r>
              <a:rPr lang="uk-UA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фахівець,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розвиває всі складові мовлення.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Учитель-сурдопедагог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слабочуючими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тотально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нечуючими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-тактильного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Учитель-тифлопедагог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слабозорими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тотально незрячими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Реабілітолог</a:t>
            </a:r>
            <a:r>
              <a:rPr lang="uk-UA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фахівець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01638"/>
            <a:ext cx="8596313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вузьких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latin typeface="Calibri-Bold"/>
              </a:rPr>
              <a:t/>
            </a:r>
            <a:br>
              <a:rPr lang="ru-RU" b="1" dirty="0">
                <a:latin typeface="Calibri-Bold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497013"/>
            <a:ext cx="9979025" cy="51435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i="1" u="sng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ru-RU" sz="2000" i="1" u="sng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0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навчально-реабілітаційними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центрами (НРЦ);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загальноосвітніми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школами-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інтернатами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психолого-медико-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реабілітаційних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центрах;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Введення до штатного розпису працівників загальноосвітніх навчальних закладів посади асистента вчителя (</a:t>
            </a:r>
            <a:r>
              <a:rPr lang="uk-UA" sz="20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корекційного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педагога).</a:t>
            </a:r>
            <a:endParaRPr lang="ru-RU" sz="2000" i="1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3250" y="285750"/>
            <a:ext cx="8143875" cy="13573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Хронологічний перебіг  діяльності КУ ХОПМПК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щодо запровадження інклюзивної освіти</a:t>
            </a:r>
            <a:endParaRPr lang="ru-RU" sz="2600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1528763"/>
            <a:ext cx="824865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2413" y="612775"/>
            <a:ext cx="31146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0575" y="3719513"/>
            <a:ext cx="24272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F:\Ирина Николаевна\image-0-02-05-919a7e3e68fd4e4e0863b267edb8cf9023bf3d825fd70542060e1a978a516a1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8425" y="211138"/>
            <a:ext cx="16906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F:\Ирина Николаевна\image-0-02-05-265a6af316b997e984e67f164b0c218979267d823225e970910ccd8cf25d2b8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2313" y="2549525"/>
            <a:ext cx="129063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C:\Users\user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425" y="4384675"/>
            <a:ext cx="214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C:\Users\user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4705350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8475" y="211138"/>
            <a:ext cx="9070975" cy="4676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  <a:cs typeface="+mn-cs"/>
              </a:rPr>
              <a:t>У рамках реалізації Меморандуму про </a:t>
            </a:r>
            <a:r>
              <a:rPr lang="uk-UA" sz="3200" dirty="0">
                <a:latin typeface="+mn-lt"/>
                <a:cs typeface="+mn-cs"/>
              </a:rPr>
              <a:t>співпрацю</a:t>
            </a:r>
            <a:r>
              <a:rPr lang="uk-UA" dirty="0">
                <a:latin typeface="+mn-lt"/>
                <a:cs typeface="+mn-cs"/>
              </a:rPr>
              <a:t>:</a:t>
            </a:r>
            <a:r>
              <a:rPr lang="uk-UA" dirty="0">
                <a:latin typeface="+mn-lt"/>
                <a:cs typeface="+mn-cs"/>
              </a:rPr>
              <a:t/>
            </a:r>
            <a:br>
              <a:rPr lang="uk-UA" dirty="0">
                <a:latin typeface="+mn-lt"/>
                <a:cs typeface="+mn-cs"/>
              </a:rPr>
            </a:br>
            <a:r>
              <a:rPr lang="uk-UA" dirty="0">
                <a:latin typeface="+mn-lt"/>
                <a:cs typeface="+mn-cs"/>
              </a:rPr>
              <a:t>- 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проведено круглі 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столи для педагогічних 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працівників обласних та міських  загальноосвітніх навчальних закладів за участю фахівців громадських організацій;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uk-UA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- взято участь у науково-практичних семінарах 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для працівників психологічної служби Індустріального, Московського 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районів,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uk-UA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- участь у засіданні міської батьківської ради за темою «Розвиток інклюзивної освіти в м. Харків»;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- 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п</a:t>
            </a: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рацівниками КУХОПМПК надаються методичні рекомендації щодо психолого-педагогічного  супроводу дітей з особливими освітніми потребами;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ведуться бази даних  навчальних закладів, громадських організацій, медичних установ;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solidFill>
                  <a:srgbClr val="000000"/>
                </a:solidFill>
                <a:latin typeface="+mn-lt"/>
                <a:cs typeface="+mn-cs"/>
              </a:rPr>
              <a:t>здійснюється облік даних дітей, яким рекомендовано інклюзивну форму навчання та виховання.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3798" name="Picture 9" descr="F:\Ирина Николаевна\Новая папка\Рисунок1нов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1613" y="4887913"/>
            <a:ext cx="28575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" descr="F:\Ирина Николаевна\Новая папка\Рисунок2 новы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9863" y="4445000"/>
            <a:ext cx="20415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49275"/>
            <a:ext cx="8894763" cy="5508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000" b="1" i="1" cap="small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Консультаційно-методична допомога ПМПК</a:t>
            </a:r>
            <a:endParaRPr lang="ru-RU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174750"/>
            <a:ext cx="8520113" cy="5219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defRPr/>
            </a:pPr>
            <a:r>
              <a:rPr lang="uk-UA" sz="22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Спеціалісти КУ ХОПМПК надають методичну допомогу щодо складання </a:t>
            </a:r>
          </a:p>
          <a:p>
            <a:pPr marL="352425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Індивідуальної програми супроводу, </a:t>
            </a:r>
          </a:p>
          <a:p>
            <a:pPr marL="352425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Індивідуального навчального плану, </a:t>
            </a:r>
          </a:p>
          <a:p>
            <a:pPr marL="352425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Індивідуальної програми розвитку дитини з ООП;</a:t>
            </a:r>
          </a:p>
          <a:p>
            <a:pPr marL="352425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Алгоритму супроводу дитини з  ООП у ЗНЗ.</a:t>
            </a:r>
          </a:p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defRPr/>
            </a:pPr>
            <a:endParaRPr lang="uk-UA" sz="22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defRPr/>
            </a:pPr>
            <a:r>
              <a:rPr lang="uk-UA" sz="22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На базі КУ ХОПМПК проводяться наступні заходи:</a:t>
            </a:r>
          </a:p>
          <a:p>
            <a:pPr marL="539750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супервізійні</a:t>
            </a: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групи для педагогів, які приймають участь у впровадженні інклюзивної освіти;</a:t>
            </a:r>
          </a:p>
          <a:p>
            <a:pPr marL="539750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групи зустрічей для батьків дітей з ООП;</a:t>
            </a:r>
          </a:p>
          <a:p>
            <a:pPr marL="539750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круглі столи;</a:t>
            </a:r>
          </a:p>
          <a:p>
            <a:pPr marL="539750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засідання тимчасових творчих колективів;</a:t>
            </a:r>
          </a:p>
          <a:p>
            <a:pPr marL="539750" indent="187325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2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семінари-практикуми.</a:t>
            </a:r>
            <a:endParaRPr lang="ru-RU" sz="22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ysClr val="windowText" lastClr="000000">
                  <a:lumMod val="50000"/>
                  <a:lumOff val="50000"/>
                </a:sysClr>
              </a:solidFill>
              <a:latin typeface="Century Gothic"/>
            </a:endParaRPr>
          </a:p>
        </p:txBody>
      </p:sp>
      <p:pic>
        <p:nvPicPr>
          <p:cNvPr id="34819" name="Picture 2" descr="C:\Users\user\Desktop\фото Ирина Николаевна\image-0-02-01-c1d7c90f7634daec8b9117119db5edb70512683b85eaf2e843a88784d6d9e3a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4473575"/>
            <a:ext cx="42386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2588" y="136525"/>
            <a:ext cx="2663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58850" y="1754188"/>
          <a:ext cx="9026525" cy="3048000"/>
        </p:xfrm>
        <a:graphic>
          <a:graphicData uri="http://schemas.openxmlformats.org/drawingml/2006/table">
            <a:tbl>
              <a:tblPr/>
              <a:tblGrid>
                <a:gridCol w="823913"/>
                <a:gridCol w="2638425"/>
                <a:gridCol w="1425575"/>
                <a:gridCol w="2590800"/>
                <a:gridCol w="1547812"/>
              </a:tblGrid>
              <a:tr h="581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№\п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угод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ДНЗ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Слобідський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Московський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Основ’янський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Немишлянський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2" name="Rectangle 1"/>
          <p:cNvSpPr>
            <a:spLocks noChangeArrowheads="1"/>
          </p:cNvSpPr>
          <p:nvPr/>
        </p:nvSpPr>
        <p:spPr bwMode="auto">
          <a:xfrm>
            <a:off x="696913" y="136525"/>
            <a:ext cx="942816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defTabSz="914400"/>
            <a:r>
              <a:rPr lang="uk-UA" altLang="ru-RU" sz="2800" b="1">
                <a:latin typeface="Times New Roman" pitchFamily="18" charset="0"/>
                <a:cs typeface="Times New Roman" pitchFamily="18" charset="0"/>
              </a:rPr>
              <a:t>Кількість укладених угод про співпрацю </a:t>
            </a:r>
          </a:p>
          <a:p>
            <a:pPr indent="449263" algn="ctr" defTabSz="914400"/>
            <a:r>
              <a:rPr lang="uk-UA" altLang="ru-RU" sz="2800" b="1">
                <a:latin typeface="Times New Roman" pitchFamily="18" charset="0"/>
                <a:cs typeface="Times New Roman" pitchFamily="18" charset="0"/>
              </a:rPr>
              <a:t>між КУ ХОПМПК та загальноосвітніми закладами </a:t>
            </a:r>
          </a:p>
          <a:p>
            <a:pPr indent="449263" algn="ctr" defTabSz="914400"/>
            <a:r>
              <a:rPr lang="uk-UA" altLang="ru-RU" sz="2800" b="1">
                <a:latin typeface="Times New Roman" pitchFamily="18" charset="0"/>
                <a:cs typeface="Times New Roman" pitchFamily="18" charset="0"/>
              </a:rPr>
              <a:t>Харківського регіону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  <a:p>
            <a:pPr indent="449263" defTabSz="914400" eaLnBrk="0" hangingPunct="0"/>
            <a:endParaRPr lang="ru-RU" altLang="ru-RU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Диаграмма 4"/>
          <p:cNvGraphicFramePr>
            <a:graphicFrameLocks/>
          </p:cNvGraphicFramePr>
          <p:nvPr/>
        </p:nvGraphicFramePr>
        <p:xfrm>
          <a:off x="860425" y="1482725"/>
          <a:ext cx="10663238" cy="4733925"/>
        </p:xfrm>
        <a:graphic>
          <a:graphicData uri="http://schemas.openxmlformats.org/presentationml/2006/ole">
            <p:oleObj spid="_x0000_s36865" r:id="rId3" imgW="10662828" imgH="4737003" progId="Excel.Chart.8">
              <p:embed/>
            </p:oleObj>
          </a:graphicData>
        </a:graphic>
      </p:graphicFrame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1679575" y="333375"/>
            <a:ext cx="960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дітей, яким рекомендовано інклюзивна форма навчання у 2017/2018 н.р. за віковими ознаками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87488" y="6124575"/>
          <a:ext cx="9217025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988"/>
                <a:gridCol w="1081825"/>
                <a:gridCol w="1056068"/>
                <a:gridCol w="1056068"/>
                <a:gridCol w="1081825"/>
                <a:gridCol w="1030310"/>
                <a:gridCol w="1081825"/>
                <a:gridCol w="107111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833100" y="5516563"/>
          <a:ext cx="895350" cy="67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648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23888" y="260350"/>
            <a:ext cx="8956675" cy="1257300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упровід інклюзивних процесів та сприяння впровадженню інклюзивної освіти в Харківському регіоні 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371600"/>
            <a:ext cx="8596312" cy="46704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надання науково-методичної допомоги педагогічним працівникам загальноосвітніх навчальних закладів з питань інклюзивного 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творення оптимальних умов для реалізації потенційних можливостей, розвитку здібностей, обдарувань, здобуття якісної освіти дітьми з особливими освітніми потребами;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истемна психолого-педагогічна підтримка дітей з особливими освітніми потребами, які навчаються в умовах інклюзивного навчання;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консультативно-методичної допомоги батькам (особам, які їх замінюють), педагогам, практичним психологам, соціальним педагогам, медичним працівникам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 соціально-психологічних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 виховання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дітей з особливими освітніми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Диаграмма 3"/>
          <p:cNvGraphicFramePr>
            <a:graphicFrameLocks/>
          </p:cNvGraphicFramePr>
          <p:nvPr/>
        </p:nvGraphicFramePr>
        <p:xfrm>
          <a:off x="277813" y="955675"/>
          <a:ext cx="11526837" cy="5740400"/>
        </p:xfrm>
        <a:graphic>
          <a:graphicData uri="http://schemas.openxmlformats.org/presentationml/2006/ole">
            <p:oleObj spid="_x0000_s37889" r:id="rId3" imgW="11522439" imgH="5736833" progId="Excel.Chart.8">
              <p:embed/>
            </p:oleObj>
          </a:graphicData>
        </a:graphic>
      </p:graphicFrame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1487488" y="290513"/>
            <a:ext cx="98885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дітей, яким рекомендовано інклюзивна форма навчання в Харківській області за 2017 рік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3452813" y="1412875"/>
            <a:ext cx="358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сього: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199 дітей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Диаграмма 3"/>
          <p:cNvGraphicFramePr>
            <a:graphicFrameLocks/>
          </p:cNvGraphicFramePr>
          <p:nvPr/>
        </p:nvGraphicFramePr>
        <p:xfrm>
          <a:off x="381000" y="1328738"/>
          <a:ext cx="11526838" cy="5580062"/>
        </p:xfrm>
        <a:graphic>
          <a:graphicData uri="http://schemas.openxmlformats.org/presentationml/2006/ole">
            <p:oleObj spid="_x0000_s38913" r:id="rId3" imgW="11528535" imgH="5578323" progId="Excel.Chart.8">
              <p:embed/>
            </p:oleObj>
          </a:graphicData>
        </a:graphic>
      </p:graphicFrame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1487488" y="549275"/>
            <a:ext cx="98885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дітей, яким рекомендовано інклюзивна форма навчання у м. Харків за 2017 рік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Диаграмма 3"/>
          <p:cNvGraphicFramePr>
            <a:graphicFrameLocks/>
          </p:cNvGraphicFramePr>
          <p:nvPr/>
        </p:nvGraphicFramePr>
        <p:xfrm>
          <a:off x="188913" y="1433513"/>
          <a:ext cx="4325937" cy="2262187"/>
        </p:xfrm>
        <a:graphic>
          <a:graphicData uri="http://schemas.openxmlformats.org/presentationml/2006/ole">
            <p:oleObj spid="_x0000_s39937" r:id="rId3" imgW="4328535" imgH="2261812" progId="Excel.Chart.8">
              <p:embed/>
            </p:oleObj>
          </a:graphicData>
        </a:graphic>
      </p:graphicFrame>
      <p:graphicFrame>
        <p:nvGraphicFramePr>
          <p:cNvPr id="39938" name="Диаграмма 4"/>
          <p:cNvGraphicFramePr>
            <a:graphicFrameLocks/>
          </p:cNvGraphicFramePr>
          <p:nvPr/>
        </p:nvGraphicFramePr>
        <p:xfrm>
          <a:off x="4508500" y="1506538"/>
          <a:ext cx="4518025" cy="2260600"/>
        </p:xfrm>
        <a:graphic>
          <a:graphicData uri="http://schemas.openxmlformats.org/presentationml/2006/ole">
            <p:oleObj spid="_x0000_s39938" r:id="rId4" imgW="4517528" imgH="2261812" progId="Excel.Chart.8">
              <p:embed/>
            </p:oleObj>
          </a:graphicData>
        </a:graphic>
      </p:graphicFrame>
      <p:graphicFrame>
        <p:nvGraphicFramePr>
          <p:cNvPr id="39939" name="Диаграмма 5"/>
          <p:cNvGraphicFramePr>
            <a:graphicFrameLocks/>
          </p:cNvGraphicFramePr>
          <p:nvPr/>
        </p:nvGraphicFramePr>
        <p:xfrm>
          <a:off x="381000" y="4098925"/>
          <a:ext cx="3652838" cy="2260600"/>
        </p:xfrm>
        <a:graphic>
          <a:graphicData uri="http://schemas.openxmlformats.org/presentationml/2006/ole">
            <p:oleObj spid="_x0000_s39939" r:id="rId5" imgW="3657917" imgH="2261812" progId="Excel.Chart.8">
              <p:embed/>
            </p:oleObj>
          </a:graphicData>
        </a:graphic>
      </p:graphicFrame>
      <p:graphicFrame>
        <p:nvGraphicFramePr>
          <p:cNvPr id="39940" name="Диаграмма 6"/>
          <p:cNvGraphicFramePr>
            <a:graphicFrameLocks/>
          </p:cNvGraphicFramePr>
          <p:nvPr/>
        </p:nvGraphicFramePr>
        <p:xfrm>
          <a:off x="9213850" y="1506538"/>
          <a:ext cx="2501900" cy="2189162"/>
        </p:xfrm>
        <a:graphic>
          <a:graphicData uri="http://schemas.openxmlformats.org/presentationml/2006/ole">
            <p:oleObj spid="_x0000_s39940" r:id="rId6" imgW="2505673" imgH="2188654" progId="Excel.Chart.8">
              <p:embed/>
            </p:oleObj>
          </a:graphicData>
        </a:graphic>
      </p:graphicFrame>
      <p:graphicFrame>
        <p:nvGraphicFramePr>
          <p:cNvPr id="39941" name="Диаграмма 7"/>
          <p:cNvGraphicFramePr>
            <a:graphicFrameLocks/>
          </p:cNvGraphicFramePr>
          <p:nvPr/>
        </p:nvGraphicFramePr>
        <p:xfrm>
          <a:off x="4460875" y="4098925"/>
          <a:ext cx="3509963" cy="2333625"/>
        </p:xfrm>
        <a:graphic>
          <a:graphicData uri="http://schemas.openxmlformats.org/presentationml/2006/ole">
            <p:oleObj spid="_x0000_s39941" r:id="rId7" imgW="3511600" imgH="2334970" progId="Excel.Chart.8">
              <p:embed/>
            </p:oleObj>
          </a:graphicData>
        </a:graphic>
      </p:graphicFrame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815975" y="115888"/>
            <a:ext cx="10848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Рекомендації  КУ ХОПМПК щодо навчання дітей шкільного віку в умовах інклюзії у розрізі навчальних класів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3" y="1557338"/>
          <a:ext cx="4319587" cy="2087562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20882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10113" y="1528763"/>
          <a:ext cx="4416425" cy="2089150"/>
        </p:xfrm>
        <a:graphic>
          <a:graphicData uri="http://schemas.openxmlformats.org/drawingml/2006/table">
            <a:tbl>
              <a:tblPr/>
              <a:tblGrid>
                <a:gridCol w="4416491"/>
              </a:tblGrid>
              <a:tr h="2088232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121920" marR="1219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30213" y="4176713"/>
          <a:ext cx="3841750" cy="2232025"/>
        </p:xfrm>
        <a:graphic>
          <a:graphicData uri="http://schemas.openxmlformats.org/drawingml/2006/table">
            <a:tbl>
              <a:tblPr/>
              <a:tblGrid>
                <a:gridCol w="3840425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78938" y="1582738"/>
          <a:ext cx="2513012" cy="2087562"/>
        </p:xfrm>
        <a:graphic>
          <a:graphicData uri="http://schemas.openxmlformats.org/drawingml/2006/table">
            <a:tbl>
              <a:tblPr/>
              <a:tblGrid>
                <a:gridCol w="2512292"/>
              </a:tblGrid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62475" y="4149725"/>
          <a:ext cx="3262313" cy="2265363"/>
        </p:xfrm>
        <a:graphic>
          <a:graphicData uri="http://schemas.openxmlformats.org/drawingml/2006/table">
            <a:tbl>
              <a:tblPr/>
              <a:tblGrid>
                <a:gridCol w="3261428"/>
              </a:tblGrid>
              <a:tr h="2265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9973" name="Диаграмма 12"/>
          <p:cNvGraphicFramePr>
            <a:graphicFrameLocks/>
          </p:cNvGraphicFramePr>
          <p:nvPr/>
        </p:nvGraphicFramePr>
        <p:xfrm>
          <a:off x="8061325" y="4170363"/>
          <a:ext cx="3654425" cy="2262187"/>
        </p:xfrm>
        <a:graphic>
          <a:graphicData uri="http://schemas.openxmlformats.org/presentationml/2006/ole">
            <p:oleObj spid="_x0000_s39973" r:id="rId8" imgW="3657917" imgH="2261812" progId="Excel.Chart.8">
              <p:embed/>
            </p:oleObj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042275" y="4162425"/>
          <a:ext cx="3840163" cy="2232025"/>
        </p:xfrm>
        <a:graphic>
          <a:graphicData uri="http://schemas.openxmlformats.org/drawingml/2006/table">
            <a:tbl>
              <a:tblPr/>
              <a:tblGrid>
                <a:gridCol w="3840425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4"/>
          <p:cNvSpPr txBox="1">
            <a:spLocks noChangeArrowheads="1"/>
          </p:cNvSpPr>
          <p:nvPr/>
        </p:nvSpPr>
        <p:spPr bwMode="auto">
          <a:xfrm>
            <a:off x="239713" y="0"/>
            <a:ext cx="11809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Рекомендації  КУ ХОПМПК щодо навчання дітей шкільного віку в умовах інклюзії за програмою для дітей із затримкою психічного розвитку, у розрізі навчальних класів в Харківській області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9713" y="708025"/>
          <a:ext cx="11809412" cy="6102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982"/>
                <a:gridCol w="853364"/>
                <a:gridCol w="853364"/>
                <a:gridCol w="853364"/>
                <a:gridCol w="853364"/>
                <a:gridCol w="853364"/>
                <a:gridCol w="853364"/>
                <a:gridCol w="853364"/>
                <a:gridCol w="853364"/>
                <a:gridCol w="853364"/>
                <a:gridCol w="1480052"/>
              </a:tblGrid>
              <a:tr h="2287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Райони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4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Вовчанський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м.Первомайський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79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Зміївський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439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Золочівський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Дергачівський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Валківський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м.Лозова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Лозівський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34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Близнюківський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53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м.Ізюм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Красноградський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79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Краснокутський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м.Чугуїв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53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Чугуївський</a:t>
                      </a:r>
                      <a:endParaRPr lang="ru-RU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Купянський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Балаклійський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Барвінківський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34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Шевченківський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  <a:tr h="228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Диаграмма 3"/>
          <p:cNvGraphicFramePr>
            <a:graphicFrameLocks/>
          </p:cNvGraphicFramePr>
          <p:nvPr/>
        </p:nvGraphicFramePr>
        <p:xfrm>
          <a:off x="-50800" y="1433513"/>
          <a:ext cx="12293600" cy="5070475"/>
        </p:xfrm>
        <a:graphic>
          <a:graphicData uri="http://schemas.openxmlformats.org/presentationml/2006/ole">
            <p:oleObj spid="_x0000_s41985" r:id="rId3" imgW="12290601" imgH="5072312" progId="Excel.Chart.8">
              <p:embed/>
            </p:oleObj>
          </a:graphicData>
        </a:graphic>
      </p:graphicFrame>
      <p:sp>
        <p:nvSpPr>
          <p:cNvPr id="41986" name="TextBox 7"/>
          <p:cNvSpPr txBox="1">
            <a:spLocks noChangeArrowheads="1"/>
          </p:cNvSpPr>
          <p:nvPr/>
        </p:nvSpPr>
        <p:spPr bwMode="auto">
          <a:xfrm>
            <a:off x="1679575" y="333375"/>
            <a:ext cx="960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 із </a:t>
            </a:r>
            <a:r>
              <a:rPr lang="uk-UA" sz="2400" b="1" u="sng">
                <a:latin typeface="Times New Roman" pitchFamily="18" charset="0"/>
                <a:cs typeface="Times New Roman" pitchFamily="18" charset="0"/>
              </a:rPr>
              <a:t>затримкою психічного розвитку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, яким рекомендовано інклюзивна форма навчання на 2017/2018 н.р. в Харківській області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39713" y="6332538"/>
            <a:ext cx="215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Всього: 130 дітей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1295400" y="163513"/>
            <a:ext cx="960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Рекомендації  КУ ХОПМПК щодо навчання дітей шкільного віку в умовах інклюзії за програмою для дітей із затримкою психічного розвитку, у розрізі навчальних класів в м.Харків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800" y="1773238"/>
          <a:ext cx="11233150" cy="4319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7"/>
                <a:gridCol w="619353"/>
                <a:gridCol w="880529"/>
                <a:gridCol w="962267"/>
                <a:gridCol w="962267"/>
                <a:gridCol w="891675"/>
                <a:gridCol w="891675"/>
                <a:gridCol w="831301"/>
                <a:gridCol w="879600"/>
                <a:gridCol w="879600"/>
                <a:gridCol w="1034713"/>
              </a:tblGrid>
              <a:tr h="4608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99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</a:tr>
              <a:tr h="48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Немишлянський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</a:tr>
              <a:tr h="48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Слобідський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</a:tr>
              <a:tr h="96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Холодногірський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</a:tr>
              <a:tr h="48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</a:tr>
              <a:tr h="48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b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Диаграмма 3"/>
          <p:cNvGraphicFramePr>
            <a:graphicFrameLocks/>
          </p:cNvGraphicFramePr>
          <p:nvPr/>
        </p:nvGraphicFramePr>
        <p:xfrm>
          <a:off x="188913" y="1506538"/>
          <a:ext cx="11671300" cy="4710112"/>
        </p:xfrm>
        <a:graphic>
          <a:graphicData uri="http://schemas.openxmlformats.org/presentationml/2006/ole">
            <p:oleObj spid="_x0000_s44033" r:id="rId3" imgW="11668755" imgH="4712616" progId="Excel.Chart.8">
              <p:embed/>
            </p:oleObj>
          </a:graphicData>
        </a:graphic>
      </p:graphicFrame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1679575" y="333375"/>
            <a:ext cx="960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 із </a:t>
            </a:r>
            <a:r>
              <a:rPr lang="uk-UA" sz="2400" b="1" u="sng">
                <a:latin typeface="Times New Roman" pitchFamily="18" charset="0"/>
                <a:cs typeface="Times New Roman" pitchFamily="18" charset="0"/>
              </a:rPr>
              <a:t>затримкою психічного розвитку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, яким рекомендовано інклюзивна форма навчання на 2017/2018 н.р. в </a:t>
            </a: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м. Харків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527050" y="6294438"/>
            <a:ext cx="2398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Всього: 10 дітей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4"/>
          <p:cNvSpPr txBox="1">
            <a:spLocks noChangeArrowheads="1"/>
          </p:cNvSpPr>
          <p:nvPr/>
        </p:nvSpPr>
        <p:spPr bwMode="auto">
          <a:xfrm>
            <a:off x="431800" y="115888"/>
            <a:ext cx="11520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Рекомендації  КУ ХОПМПК щодо навчання дітей шкільного віку в умовах інклюзії у розрізі навчальних класів в Харківській області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1889" y="824518"/>
          <a:ext cx="11934500" cy="5956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021"/>
                <a:gridCol w="315311"/>
                <a:gridCol w="457200"/>
                <a:gridCol w="378372"/>
                <a:gridCol w="425669"/>
                <a:gridCol w="394138"/>
                <a:gridCol w="472966"/>
                <a:gridCol w="472965"/>
                <a:gridCol w="520262"/>
                <a:gridCol w="567559"/>
                <a:gridCol w="394138"/>
                <a:gridCol w="677917"/>
                <a:gridCol w="536027"/>
                <a:gridCol w="425669"/>
                <a:gridCol w="977463"/>
                <a:gridCol w="488731"/>
                <a:gridCol w="1234210"/>
                <a:gridCol w="421169"/>
                <a:gridCol w="851338"/>
                <a:gridCol w="378375"/>
              </a:tblGrid>
              <a:tr h="141061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Розумова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відсталість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 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vert="vert27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 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зору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Загальноосвітня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поведінки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опорно-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рухового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апарату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vert="vert270" anchor="ctr"/>
                </a:tc>
              </a:tr>
              <a:tr h="176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Зміївський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08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Золочівський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48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Харківський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08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м.Лозова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08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Лозівський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7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Близнюківський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193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м.Ізюм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14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Борівський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08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Красноградський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14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м.Чугуїв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31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Чугуївський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08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Куп'янський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56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Блаклійський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39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Краснокутський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39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65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Барвінківський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65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Первомайський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  <a:tr h="222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" marR="5863" marT="5863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911225" y="333375"/>
            <a:ext cx="10848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200" b="1">
                <a:latin typeface="Times New Roman" pitchFamily="18" charset="0"/>
                <a:cs typeface="Times New Roman" pitchFamily="18" charset="0"/>
              </a:rPr>
              <a:t>Рекомендації  КУ ХОПМПК щодо навчання дітей шкільного віку в умовах інклюзії у розрізі навчальних класів в м.Харків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10352" y="1238704"/>
          <a:ext cx="9446538" cy="5218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279"/>
                <a:gridCol w="1197735"/>
                <a:gridCol w="927279"/>
                <a:gridCol w="1506828"/>
                <a:gridCol w="721217"/>
                <a:gridCol w="1854558"/>
                <a:gridCol w="888642"/>
              </a:tblGrid>
              <a:tr h="22903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Розумова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відсталість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Порушення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мовлення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Порушення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опорно-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рухового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апарату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vert="vert270" anchor="ctr">
                    <a:solidFill>
                      <a:srgbClr val="00B0F0"/>
                    </a:solidFill>
                  </a:tcPr>
                </a:tc>
              </a:tr>
              <a:tr h="77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Немишлянський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</a:tr>
              <a:tr h="537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Слобідський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</a:tr>
              <a:tr h="537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</a:tr>
              <a:tr h="537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3" marR="6033" marT="4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Диаграмма 3"/>
          <p:cNvGraphicFramePr>
            <a:graphicFrameLocks/>
          </p:cNvGraphicFramePr>
          <p:nvPr/>
        </p:nvGraphicFramePr>
        <p:xfrm>
          <a:off x="123825" y="1241425"/>
          <a:ext cx="10679113" cy="3963988"/>
        </p:xfrm>
        <a:graphic>
          <a:graphicData uri="http://schemas.openxmlformats.org/presentationml/2006/ole">
            <p:oleObj spid="_x0000_s47105" r:id="rId3" imgW="10681118" imgH="3962743" progId="Excel.Chart.8">
              <p:embed/>
            </p:oleObj>
          </a:graphicData>
        </a:graphic>
      </p:graphicFrame>
      <p:sp>
        <p:nvSpPr>
          <p:cNvPr id="47106" name="TextBox 7"/>
          <p:cNvSpPr txBox="1">
            <a:spLocks noChangeArrowheads="1"/>
          </p:cNvSpPr>
          <p:nvPr/>
        </p:nvSpPr>
        <p:spPr bwMode="auto">
          <a:xfrm>
            <a:off x="1679575" y="333375"/>
            <a:ext cx="960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 з </a:t>
            </a:r>
            <a:r>
              <a:rPr lang="uk-UA" sz="2400" b="1" u="sng">
                <a:latin typeface="Times New Roman" pitchFamily="18" charset="0"/>
                <a:cs typeface="Times New Roman" pitchFamily="18" charset="0"/>
              </a:rPr>
              <a:t>порушенням розумового розвитку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, яким рекомендовано інклюзивна форма навчання на 2017/2018 н.р.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623888" y="5972175"/>
            <a:ext cx="271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Всього: 52 дитини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Диаграмма 5"/>
          <p:cNvGraphicFramePr>
            <a:graphicFrameLocks/>
          </p:cNvGraphicFramePr>
          <p:nvPr/>
        </p:nvGraphicFramePr>
        <p:xfrm>
          <a:off x="6429375" y="4095750"/>
          <a:ext cx="6438900" cy="2813050"/>
        </p:xfrm>
        <a:graphic>
          <a:graphicData uri="http://schemas.openxmlformats.org/presentationml/2006/ole">
            <p:oleObj spid="_x0000_s47108" r:id="rId4" imgW="6437934" imgH="28105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701087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 завдання: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382713"/>
            <a:ext cx="8596312" cy="4659312"/>
          </a:xfrm>
        </p:spPr>
        <p:txBody>
          <a:bodyPr>
            <a:normAutofit/>
          </a:bodyPr>
          <a:lstStyle/>
          <a:p>
            <a:pPr indent="449263" algn="just"/>
            <a:r>
              <a:rPr lang="uk-UA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вивчення потенційних можливостей дітей з ООП під час стаціонарного (виїзного) обстеження консультантами ПМПК;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оформлення психолого-педагогічного висновку, в якому зазначаються особливості розвитку дитини в різних сферах, обирається індивідуальний освітній маршрут.  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надання рекомендацій батькам, педагогічним працівникам щодо програми  виховання, навчання дітей, організації додаткових послуг. </a:t>
            </a:r>
            <a:r>
              <a:rPr lang="uk-UA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рекомендаціях зазначається кількість годин корекційно-розвиткових занять, потреба у супроводі дитини асистентом вчителя, асистентом дитини для подолання або попередження труднощів у навчанні.</a:t>
            </a:r>
            <a:endParaRPr lang="ru-RU" sz="20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консультування педагогічних працівників з питань організації та  індивідуалізації навчально-виховного процесу дітей з ООП в умовах інклюзії, вирішення проблем особистісного розвитку.</a:t>
            </a:r>
          </a:p>
          <a:p>
            <a:pPr indent="449263" algn="just">
              <a:buFont typeface="Wingdings 3" pitchFamily="18" charset="2"/>
              <a:buNone/>
            </a:pPr>
            <a:endParaRPr lang="ru-RU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ru-RU" smtClean="0"/>
          </a:p>
        </p:txBody>
      </p:sp>
      <p:pic>
        <p:nvPicPr>
          <p:cNvPr id="20483" name="Picture 4" descr="Рисунок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2763" y="862013"/>
            <a:ext cx="24876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Диаграмма 4"/>
          <p:cNvGraphicFramePr>
            <a:graphicFrameLocks/>
          </p:cNvGraphicFramePr>
          <p:nvPr/>
        </p:nvGraphicFramePr>
        <p:xfrm>
          <a:off x="198438" y="1336675"/>
          <a:ext cx="8832850" cy="4264025"/>
        </p:xfrm>
        <a:graphic>
          <a:graphicData uri="http://schemas.openxmlformats.org/presentationml/2006/ole">
            <p:oleObj spid="_x0000_s48129" r:id="rId3" imgW="8827773" imgH="4267570" progId="Excel.Chart.8">
              <p:embed/>
            </p:oleObj>
          </a:graphicData>
        </a:graphic>
      </p:graphicFrame>
      <p:sp>
        <p:nvSpPr>
          <p:cNvPr id="48130" name="TextBox 6"/>
          <p:cNvSpPr txBox="1">
            <a:spLocks noChangeArrowheads="1"/>
          </p:cNvSpPr>
          <p:nvPr/>
        </p:nvSpPr>
        <p:spPr bwMode="auto">
          <a:xfrm>
            <a:off x="1679575" y="333375"/>
            <a:ext cx="960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 з </a:t>
            </a:r>
            <a:r>
              <a:rPr lang="uk-UA" sz="2400" b="1" u="sng">
                <a:latin typeface="Times New Roman" pitchFamily="18" charset="0"/>
                <a:cs typeface="Times New Roman" pitchFamily="18" charset="0"/>
              </a:rPr>
              <a:t>порушенням мовлення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, яким рекомендовано інклюзивна форма навчання на 2017/2018 н.р.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554038" y="6002338"/>
            <a:ext cx="3360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Всього: 16 дітей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2" name="Диаграмма 5"/>
          <p:cNvGraphicFramePr>
            <a:graphicFrameLocks/>
          </p:cNvGraphicFramePr>
          <p:nvPr/>
        </p:nvGraphicFramePr>
        <p:xfrm>
          <a:off x="5526088" y="4454525"/>
          <a:ext cx="7777162" cy="1830388"/>
        </p:xfrm>
        <a:graphic>
          <a:graphicData uri="http://schemas.openxmlformats.org/presentationml/2006/ole">
            <p:oleObj spid="_x0000_s48132" r:id="rId4" imgW="7779170" imgH="182895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1679575" y="333375"/>
            <a:ext cx="960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Кількість дітей, яким рекомендовано інклюзивна форма навчання у 2017/2018 н.р. за нозологіями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4" name="Диаграмма 4"/>
          <p:cNvGraphicFramePr>
            <a:graphicFrameLocks/>
          </p:cNvGraphicFramePr>
          <p:nvPr/>
        </p:nvGraphicFramePr>
        <p:xfrm>
          <a:off x="188913" y="1482725"/>
          <a:ext cx="11814175" cy="4852988"/>
        </p:xfrm>
        <a:graphic>
          <a:graphicData uri="http://schemas.openxmlformats.org/presentationml/2006/ole">
            <p:oleObj spid="_x0000_s49154" r:id="rId3" imgW="11815072" imgH="4852837" progId="Excel.Chart.8">
              <p:embed/>
            </p:oleObj>
          </a:graphicData>
        </a:graphic>
      </p:graphicFrame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885825" y="5838825"/>
            <a:ext cx="2244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Всього: 6 дітей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Диаграмма 3"/>
          <p:cNvGraphicFramePr>
            <a:graphicFrameLocks/>
          </p:cNvGraphicFramePr>
          <p:nvPr/>
        </p:nvGraphicFramePr>
        <p:xfrm>
          <a:off x="311150" y="985838"/>
          <a:ext cx="10296525" cy="3722687"/>
        </p:xfrm>
        <a:graphic>
          <a:graphicData uri="http://schemas.openxmlformats.org/presentationml/2006/ole">
            <p:oleObj spid="_x0000_s50177" r:id="rId3" imgW="10297036" imgH="3718882" progId="Excel.Chart.8">
              <p:embed/>
            </p:oleObj>
          </a:graphicData>
        </a:graphic>
      </p:graphicFrame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1487488" y="122238"/>
            <a:ext cx="99853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600" b="1">
                <a:latin typeface="Times New Roman" pitchFamily="18" charset="0"/>
                <a:cs typeface="Times New Roman" pitchFamily="18" charset="0"/>
              </a:rPr>
              <a:t>Кількість дітей, які отримали рекомендації інклюзивної форми навчання за програмою  ЗПР у 1-му класі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815975" y="5949950"/>
            <a:ext cx="213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Всього: 32 дитини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0" name="Диаграмма 1"/>
          <p:cNvGraphicFramePr>
            <a:graphicFrameLocks/>
          </p:cNvGraphicFramePr>
          <p:nvPr/>
        </p:nvGraphicFramePr>
        <p:xfrm>
          <a:off x="6429375" y="3848100"/>
          <a:ext cx="7935913" cy="3060700"/>
        </p:xfrm>
        <a:graphic>
          <a:graphicData uri="http://schemas.openxmlformats.org/presentationml/2006/ole">
            <p:oleObj spid="_x0000_s50180" r:id="rId4" imgW="7937680" imgH="30604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613" y="204788"/>
            <a:ext cx="8596312" cy="698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 із затримкою психічного розвитку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:\Фото.Дети\ребенок в коляс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1066800"/>
            <a:ext cx="2646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H:\Фото.Дети\Орт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4606925"/>
            <a:ext cx="22225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:\Фото.Дети\гиперактив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36100" y="779463"/>
            <a:ext cx="23590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H:\Фото.Дети\С наруш слух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0425" y="4121150"/>
            <a:ext cx="23622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:\Фото.Дети\Синдром Д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350" y="901700"/>
            <a:ext cx="23193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H:\Фото.Дети\Агресс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6425" y="2392363"/>
            <a:ext cx="2505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Прямоугольник 2"/>
          <p:cNvSpPr>
            <a:spLocks noChangeArrowheads="1"/>
          </p:cNvSpPr>
          <p:nvPr/>
        </p:nvSpPr>
        <p:spPr bwMode="auto">
          <a:xfrm>
            <a:off x="612775" y="2005013"/>
            <a:ext cx="70278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Trebuchet MS" pitchFamily="34" charset="0"/>
            </a:endParaRPr>
          </a:p>
          <a:p>
            <a:endParaRPr lang="uk-UA">
              <a:latin typeface="Trebuchet MS" pitchFamily="34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У дітей із ЗПР спостерігається:</a:t>
            </a:r>
          </a:p>
          <a:p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уповільнення темпу розвитку психічних процесів дитини,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недостатній загальний запас знань, вмінь, навичок,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переважання ігрових інтересів,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низький рівень пізнавальної активності;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незрілість мотивації до учбової діяльності;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зниження працездатності;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обмежені знання та уявлення про оточуюче середовище;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відставання в мовленнєвому розвитку;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порушення емоційно - вольової сфери;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слабка пам’ять;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 недостатній рівень уваги, незрілість мислення.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-243408"/>
          <a:ext cx="8892480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20407221">
            <a:off x="1037570" y="3290347"/>
            <a:ext cx="331440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Індивідуальна програма розвитку дитини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6" descr="Рисунок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" y="314325"/>
            <a:ext cx="2424113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404664"/>
          <a:ext cx="1262472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0" name="Picture 4" descr="загруженно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4565650"/>
            <a:ext cx="36623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6324600" y="1304925"/>
            <a:ext cx="825500" cy="75882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54075">
            <a:off x="7427913" y="1460500"/>
            <a:ext cx="1001712" cy="60007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4092177">
            <a:off x="8475663" y="1587500"/>
            <a:ext cx="604838" cy="114458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 rot="20331694">
            <a:off x="7681913" y="803275"/>
            <a:ext cx="3008312" cy="576263"/>
          </a:xfrm>
          <a:prstGeom prst="hexagon">
            <a:avLst>
              <a:gd name="adj" fmla="val 53085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Корекція розвитку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 rot="21318139">
            <a:off x="8913813" y="1593850"/>
            <a:ext cx="2782887" cy="576263"/>
          </a:xfrm>
          <a:prstGeom prst="hexagon">
            <a:avLst>
              <a:gd name="adj" fmla="val 62784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мовлення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 rot="20294420">
            <a:off x="6343650" y="700088"/>
            <a:ext cx="2678113" cy="468312"/>
          </a:xfrm>
          <a:prstGeom prst="hexagon">
            <a:avLst>
              <a:gd name="adj" fmla="val 5442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Ритміка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ТРУДНОЩІ: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392238"/>
            <a:ext cx="8596312" cy="4649787"/>
          </a:xfrm>
        </p:spPr>
        <p:txBody>
          <a:bodyPr>
            <a:normAutofit/>
          </a:bodyPr>
          <a:lstStyle/>
          <a:p>
            <a:pPr indent="449263" algn="just"/>
            <a:r>
              <a:rPr lang="uk-U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бачать дитину, а перш за все бачать її порушення.</a:t>
            </a:r>
          </a:p>
          <a:p>
            <a:pPr indent="449263" algn="just"/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Заздалегідь ставлять складні завдання для навчання, не враховуються особливості розвитку, потенційні можливості, збережені функції дитини.</a:t>
            </a:r>
          </a:p>
          <a:p>
            <a:pPr indent="449263" algn="just"/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Залишаються наодинці. Не звертаються за допомогою, боячись бути некомпетентними.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Не бажають брати відповідальність, змінювати підходи в своїй роботі, навчатися, збагачувати та розвивати свої власні вміння, навички.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049338" y="150813"/>
            <a:ext cx="8339137" cy="720725"/>
          </a:xfrm>
        </p:spPr>
        <p:txBody>
          <a:bodyPr/>
          <a:lstStyle/>
          <a:p>
            <a:pPr algn="ctr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63" y="871538"/>
            <a:ext cx="9061450" cy="5389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1700" smtClean="0">
                <a:latin typeface="Times New Roman" pitchFamily="18" charset="0"/>
              </a:rPr>
              <a:t>1.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роводити попередню роботу з вчителями, батьками, інформувати про особливості розвитку дітей. Формувати позитивне сприйняття багатоманітності, індивідуальних відмінностей учнів як корисного ресурсу, а не проблеми.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Виявити і усунути бар'єри фізичного, інформаційного характеру, негативного, упередженого ставлення. Пристосувати середовище до потреб дитини.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</a:rPr>
              <a:t>3.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Вивчити поточний рівень знань, вмінь дітей, ознайомитися з висновками та рекомендаціями ПМПК, визначити потенціал дитини.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Скласти індивідуальну програму розвитку дитини. Визначити конкретні завдання. 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Підібрати програму відповідно до можливостей дитини, наявному рівню знань та вмінь, використовуючи підходи адаптації чи модифікації. Надавати додаткові послуги і форми підтримки.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У класі створити місце для розвантаження, відпочинку дитини.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Організувати спостереження за динамікою розвитку учня.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Працювати у команді, з обов'язковим залученням батьків до навчально-виховного процесу.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 Отримувати консультації фахівців різних галузей, проявляти творчий підхід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090734" y="2414726"/>
          <a:ext cx="3207798" cy="326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842500" y="1471613"/>
            <a:ext cx="2098675" cy="8366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ts val="5800"/>
              </a:lnSpc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cs typeface="+mn-cs"/>
              </a:rPr>
              <a:t>Команда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  <a:cs typeface="+mn-cs"/>
            </a:endParaRP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82150" y="0"/>
            <a:ext cx="17748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9" name="Object 57"/>
          <p:cNvGraphicFramePr>
            <a:graphicFrameLocks noChangeAspect="1"/>
          </p:cNvGraphicFramePr>
          <p:nvPr/>
        </p:nvGraphicFramePr>
        <p:xfrm>
          <a:off x="1244600" y="715963"/>
          <a:ext cx="9174163" cy="5954712"/>
        </p:xfrm>
        <a:graphic>
          <a:graphicData uri="http://schemas.openxmlformats.org/presentationml/2006/ole">
            <p:oleObj spid="_x0000_s3129" name="Презентация" r:id="rId3" imgW="4570610" imgH="3427576" progId="">
              <p:embed/>
            </p:oleObj>
          </a:graphicData>
        </a:graphic>
      </p:graphicFrame>
      <p:sp>
        <p:nvSpPr>
          <p:cNvPr id="3130" name="Прямоугольник 4"/>
          <p:cNvSpPr>
            <a:spLocks noChangeArrowheads="1"/>
          </p:cNvSpPr>
          <p:nvPr/>
        </p:nvSpPr>
        <p:spPr bwMode="auto">
          <a:xfrm>
            <a:off x="1843088" y="0"/>
            <a:ext cx="692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u="sng">
                <a:latin typeface="Book Antiqua" pitchFamily="18" charset="0"/>
                <a:ea typeface="Batang" pitchFamily="18" charset="-127"/>
              </a:rPr>
              <a:t>Перспективні завдання КУ ХОПМПК</a:t>
            </a:r>
            <a:r>
              <a:rPr lang="uk-UA" sz="2800" b="1">
                <a:latin typeface="Book Antiqua" pitchFamily="18" charset="0"/>
                <a:ea typeface="Batang" pitchFamily="18" charset="-127"/>
              </a:rPr>
              <a:t> </a:t>
            </a:r>
            <a:endParaRPr lang="ru-RU" sz="2800" b="1">
              <a:latin typeface="Book Antiqua" pitchFamily="18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prstClr val="black"/>
                </a:solidFill>
                <a:latin typeface="Book Antiqua" panose="02040602050305030304" pitchFamily="18" charset="0"/>
              </a:rPr>
              <a:t>Комунальна установа «Харківська обласна</a:t>
            </a:r>
            <a:br>
              <a:rPr lang="uk-UA" sz="2800" b="1" dirty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uk-UA" sz="2800" b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психолого-медико-педагогічна</a:t>
            </a:r>
            <a:r>
              <a:rPr lang="uk-UA" sz="2800" b="1" dirty="0">
                <a:solidFill>
                  <a:prstClr val="black"/>
                </a:solidFill>
                <a:latin typeface="Book Antiqua" panose="02040602050305030304" pitchFamily="18" charset="0"/>
              </a:rPr>
              <a:t> консультація» Харківської обласної 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розташована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адресою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вул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Василя Мельникова, 10/5</a:t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території  комунального закладу</a:t>
            </a:r>
            <a:b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«Харківський навчально-виховний </a:t>
            </a: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комплекс №</a:t>
            </a: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8» ХОДА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16013" y="3500438"/>
            <a:ext cx="8153400" cy="262572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endParaRPr lang="uk-UA" sz="3200" i="1" dirty="0" smtClean="0">
              <a:solidFill>
                <a:prstClr val="black"/>
              </a:solidFill>
              <a:latin typeface="Candara"/>
            </a:endParaRPr>
          </a:p>
          <a:p>
            <a:pPr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endParaRPr lang="uk-UA" sz="3200" i="1" dirty="0" smtClean="0">
              <a:solidFill>
                <a:prstClr val="black"/>
              </a:solidFill>
              <a:latin typeface="Candara"/>
            </a:endParaRPr>
          </a:p>
          <a:p>
            <a:pPr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endParaRPr lang="uk-UA" sz="3200" i="1" dirty="0" smtClean="0">
              <a:solidFill>
                <a:prstClr val="black"/>
              </a:solidFill>
              <a:latin typeface="Candara"/>
            </a:endParaRPr>
          </a:p>
          <a:p>
            <a:pPr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endParaRPr lang="uk-UA" sz="3200" i="1" dirty="0" smtClean="0">
              <a:solidFill>
                <a:prstClr val="black"/>
              </a:solidFill>
              <a:latin typeface="Candara"/>
            </a:endParaRPr>
          </a:p>
          <a:p>
            <a:pPr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uk-UA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(057) 392-01-63 </a:t>
            </a:r>
            <a:endParaRPr lang="en-US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uk-UA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pr.opmpk@internatkh.org.ua</a:t>
            </a:r>
            <a:r>
              <a:rPr lang="ru-RU" sz="32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uk-UA" sz="3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uk-UA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i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kukhopmpk.org.ua</a:t>
            </a:r>
          </a:p>
          <a:p>
            <a:pPr marL="0" indent="0" eaLnBrk="0" hangingPunct="0"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KhPMPK</a:t>
            </a:r>
            <a:endParaRPr lang="uk-UA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ysClr val="windowText" lastClr="000000">
                  <a:lumMod val="50000"/>
                  <a:lumOff val="50000"/>
                </a:sysClr>
              </a:solidFill>
              <a:latin typeface="Century Gothic"/>
            </a:endParaRPr>
          </a:p>
        </p:txBody>
      </p:sp>
      <p:pic>
        <p:nvPicPr>
          <p:cNvPr id="58372" name="Picture 2" descr="C:\Users\Admin\Desktop\руки_invalid\help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44488"/>
            <a:ext cx="22923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0575" y="3848100"/>
            <a:ext cx="2597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ПМПК є підставою для: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339850"/>
            <a:ext cx="9577387" cy="4702175"/>
          </a:xfrm>
        </p:spPr>
        <p:txBody>
          <a:bodyPr rtlCol="0">
            <a:normAutofit/>
          </a:bodyPr>
          <a:lstStyle/>
          <a:p>
            <a:pPr marL="274320" indent="-27432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uk-UA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інклюзивних або спеціальних класів</a:t>
            </a:r>
            <a:r>
              <a:rPr lang="uk-UA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uk-UA" sz="24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uk-UA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додаткових </a:t>
            </a:r>
            <a:r>
              <a:rPr lang="uk-UA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корекційних</a:t>
            </a:r>
            <a:r>
              <a:rPr lang="uk-UA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дитині в інклюзивному класі</a:t>
            </a:r>
            <a:r>
              <a:rPr lang="uk-UA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uk-UA" sz="24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uk-UA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 фінансування школи, в якій навчається дитина з особливими освітніми потребами.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uk-UA" sz="19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r>
              <a:rPr lang="uk-UA" sz="19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(«Про затвердження порядку організації інклюзивного навчання у загальноосвітніх навчальних закладах» Постанова КМУ від 15.09.2011 № 872 );</a:t>
            </a:r>
          </a:p>
          <a:p>
            <a:pPr marL="0" indent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endParaRPr lang="uk-UA" sz="19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defRPr/>
            </a:pPr>
            <a:r>
              <a:rPr lang="uk-UA" sz="19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формули розподілу освітньої субвенції між місцевими бюджетами» Постанова КМУ від 26.06.2015 № 435</a:t>
            </a:r>
            <a:r>
              <a:rPr lang="uk-UA" sz="19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19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small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ПМПК </a:t>
            </a:r>
            <a:br>
              <a:rPr lang="uk-UA" b="1" cap="small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cap="small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організації інклюзивної освіти</a:t>
            </a:r>
            <a:r>
              <a:rPr lang="ru-RU" sz="6000" dirty="0">
                <a:solidFill>
                  <a:sysClr val="windowText" lastClr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6000" dirty="0">
                <a:solidFill>
                  <a:sysClr val="windowText" lastClr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 Antiqua" panose="02040602050305030304" pitchFamily="18" charset="0"/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1975" y="819150"/>
            <a:ext cx="8229600" cy="16002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i="1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52488" y="1765300"/>
            <a:ext cx="959643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itchFamily="34" charset="0"/>
              <a:buNone/>
              <a:defRPr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адаються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формі ВИТЯГУ із ПРОТОКОЛУ, в якому зазначено : </a:t>
            </a:r>
          </a:p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колегіальний психолого-педагогічний висновок консультантів щодо особливостей розвитку дитини;</a:t>
            </a:r>
          </a:p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рекомендації щодо програми навчання та виховання дитини на один навчальний рік;</a:t>
            </a:r>
          </a:p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кількість годин необхідних для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корекційно-розвиткової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роботи; </a:t>
            </a:r>
          </a:p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додаткові спеціальні послуги, відповідно до нозології дитини;</a:t>
            </a:r>
          </a:p>
          <a:p>
            <a:pPr marL="93663" indent="26035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спеціалісти, які мають реалізувати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корекційну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складову.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smtClean="0">
                <a:solidFill>
                  <a:srgbClr val="174261"/>
                </a:solidFill>
                <a:latin typeface="Times New Roman" pitchFamily="18" charset="0"/>
                <a:cs typeface="Times New Roman" pitchFamily="18" charset="0"/>
              </a:rPr>
              <a:t>ЩО ДЛЯ ЦЬОГО ПОТРІБНО ЗРОБИТИ?</a:t>
            </a:r>
            <a:r>
              <a:rPr lang="ru-RU" sz="2900" b="1" smtClean="0">
                <a:solidFill>
                  <a:srgbClr val="1742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smtClean="0">
                <a:solidFill>
                  <a:srgbClr val="1742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17426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454150"/>
            <a:ext cx="8596312" cy="45878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5FCBEF"/>
              </a:buClr>
              <a:buFont typeface="Wingdings 3" pitchFamily="18" charset="2"/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rgbClr val="5FCBEF"/>
              </a:buClr>
            </a:pPr>
            <a:r>
              <a:rPr lang="uk-UA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Записатися по телефону </a:t>
            </a:r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консультацію (057) 392 01 63.</a:t>
            </a:r>
            <a:endParaRPr lang="ru-RU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rgbClr val="5FCBEF"/>
              </a:buClr>
            </a:pPr>
            <a:r>
              <a:rPr lang="uk-UA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Підготувати пакет документів</a:t>
            </a:r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картка стану здоров’я та розвитку дитини; ксерокопії паспорту одного з батьків, або осіб, які їх замінюють, свідоцтва про народження дитини; зошити, якщо дитина навчається, малюнки; письмова згода батьків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надання дозволу на обробку персональних даних дитини, отриманих у процесі психолого-педагогічного вивчення.</a:t>
            </a:r>
          </a:p>
          <a:p>
            <a:pPr marL="0" indent="0">
              <a:lnSpc>
                <a:spcPct val="90000"/>
              </a:lnSpc>
            </a:pPr>
            <a:r>
              <a:rPr lang="uk-UA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Батькам разом з дитиною прийти </a:t>
            </a:r>
            <a:r>
              <a:rPr lang="uk-U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визначений час й отримати витяг з протоколу та рекомендаціями щодо подальшого навчання, виховання дитини.</a:t>
            </a:r>
          </a:p>
          <a:p>
            <a:pPr marL="0" indent="0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витяг 001.jpg"/>
          <p:cNvPicPr>
            <a:picLocks noChangeAspect="1" noChangeArrowheads="1"/>
          </p:cNvPicPr>
          <p:nvPr/>
        </p:nvPicPr>
        <p:blipFill>
          <a:blip r:embed="rId2"/>
          <a:srcRect l="10936" t="5313" r="5791" b="4356"/>
          <a:stretch>
            <a:fillRect/>
          </a:stretch>
        </p:blipFill>
        <p:spPr bwMode="auto">
          <a:xfrm>
            <a:off x="695325" y="115888"/>
            <a:ext cx="52768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F:\вишнева\Малю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0" y="800100"/>
            <a:ext cx="540385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25413"/>
            <a:ext cx="11014075" cy="16176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Психолого-педагогічний висновок</a:t>
            </a:r>
            <a:b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КУХОПМПК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3" y="1216025"/>
            <a:ext cx="5505450" cy="49911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результати перевірки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слухової функції,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зорового аналізатору,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 мовленнєвого розвитку,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 сфери,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рівня розвитку сенсорних та інтелектуальних процесів.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доступність контакту,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темп розумових операцій,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та мотивація до навчання,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особливості поведінки, емоційно-вольової сфери.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6338888" y="1155700"/>
            <a:ext cx="470693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Уповільнений темп розвитку пізнавальної діяльності.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Пам'ять короткотривала. Працездатність знижена. Труднощі зосередження. Загальне недорозвинення мовлення ІІ рівня. Сенсорна алалія.  Обсяг шкільних знань та навичок обмежений. В контакт вступає охоче. Пошуково-наслідувальна діяльність здійснюється за допомогою дорослого, потребує додаткових роз’яснень.  Незрілість емоційно-вольової сфери. Прояви тривожності, інфантилізму. Навчуваність на середньому рівні. </a:t>
            </a:r>
            <a:endParaRPr lang="ru-RU">
              <a:solidFill>
                <a:srgbClr val="000000"/>
              </a:solidFill>
              <a:latin typeface="Trebuchet MS" pitchFamily="34" charset="0"/>
            </a:endParaRPr>
          </a:p>
          <a:p>
            <a:pPr algn="just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Словник термінів КУ ХОПМПК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77863" y="1273175"/>
            <a:ext cx="8596312" cy="5253038"/>
          </a:xfrm>
        </p:spPr>
        <p:txBody>
          <a:bodyPr/>
          <a:lstStyle/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Важка неврологічна хвороба</a:t>
            </a:r>
            <a:r>
              <a:rPr lang="uk-UA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епілепсія.</a:t>
            </a:r>
            <a:endParaRPr lang="ru-RU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Генетична хвороба</a:t>
            </a:r>
            <a:r>
              <a:rPr lang="uk-UA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хвороба Дауна, хвороби обміну речовин.</a:t>
            </a:r>
            <a:endParaRPr lang="ru-RU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Соматична хвороба</a:t>
            </a:r>
            <a:r>
              <a:rPr lang="uk-UA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порок серця, онкологічні захворювання, захворювання крові.</a:t>
            </a:r>
            <a:endParaRPr lang="ru-RU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Стійке порушення пізнавальної діяльності</a:t>
            </a:r>
            <a:r>
              <a:rPr lang="uk-UA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розумова відсталість.</a:t>
            </a:r>
            <a:endParaRPr lang="ru-RU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Уповільнений темп розвитку пізнавальної діяльності</a:t>
            </a:r>
            <a:r>
              <a:rPr lang="uk-UA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затримка психічного розвитку (ЗПР).</a:t>
            </a:r>
            <a:endParaRPr lang="ru-RU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Порушення комунікативних функцій мовлення та соціальної взаємодії</a:t>
            </a:r>
            <a:r>
              <a:rPr lang="uk-UA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Ехолалія. Стереотипні рухи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аутизм, аутичний спектр.</a:t>
            </a: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Підвищена рухова активність, нестійкість уваги </a:t>
            </a:r>
            <a:r>
              <a:rPr lang="uk-UA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гіперактивність.</a:t>
            </a:r>
            <a:endParaRPr lang="ru-RU" i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Загальний психічний розвиток низького когнітивного функціонування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аутизм із зниженням інтелекту до рівня розумової відсталості.</a:t>
            </a:r>
            <a:endParaRPr lang="ru-RU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Загальний психічний розвиток середнього когнітивного функціонування </a:t>
            </a:r>
            <a:r>
              <a:rPr lang="uk-UA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аутизм із зниженням інтелекту до рівня затримки психічного розвитку.</a:t>
            </a:r>
            <a:endParaRPr lang="ru-RU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1000"/>
              </a:spcAft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Втрата єдиних психічних процесів, емоційна неадекватність, соціальна дезадаптація</a:t>
            </a:r>
            <a:r>
              <a:rPr lang="uk-UA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дитяча шизофренія.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  <a:buFont typeface="Trebuchet MS" pitchFamily="34" charset="0"/>
              <a:buAutoNum type="arabicPeriod"/>
            </a:pPr>
            <a:r>
              <a:rPr lang="uk-UA" b="1" i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Фізіологічні виправлення не контролює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енурез, енкопрез.</a:t>
            </a:r>
          </a:p>
          <a:p>
            <a:pPr algn="just">
              <a:spcBef>
                <a:spcPct val="0"/>
              </a:spcBef>
              <a:spcAft>
                <a:spcPts val="1000"/>
              </a:spcAft>
              <a:buFont typeface="Trebuchet MS" pitchFamily="34" charset="0"/>
              <a:buAutoNum type="arabicPeriod"/>
            </a:pPr>
            <a:endParaRPr lang="ru-RU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2397</TotalTime>
  <Words>2021</Words>
  <Application>Microsoft Office PowerPoint</Application>
  <PresentationFormat>Произвольный</PresentationFormat>
  <Paragraphs>538</Paragraphs>
  <Slides>39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58" baseType="lpstr">
      <vt:lpstr>Trebuchet MS</vt:lpstr>
      <vt:lpstr>Arial</vt:lpstr>
      <vt:lpstr>Wingdings 3</vt:lpstr>
      <vt:lpstr>Calibri</vt:lpstr>
      <vt:lpstr>Times New Roman</vt:lpstr>
      <vt:lpstr>Book Antiqua</vt:lpstr>
      <vt:lpstr>Century Gothic</vt:lpstr>
      <vt:lpstr>Wingdings</vt:lpstr>
      <vt:lpstr>Candara</vt:lpstr>
      <vt:lpstr>Symbol</vt:lpstr>
      <vt:lpstr>Calibri-Bold</vt:lpstr>
      <vt:lpstr>Palatino Linotype</vt:lpstr>
      <vt:lpstr>Batang</vt:lpstr>
      <vt:lpstr>Грань</vt:lpstr>
      <vt:lpstr>Грань</vt:lpstr>
      <vt:lpstr>Грань</vt:lpstr>
      <vt:lpstr>Грань</vt:lpstr>
      <vt:lpstr>Презентация</vt:lpstr>
      <vt:lpstr>Диаграмма Microsoft Excel</vt:lpstr>
      <vt:lpstr>Роль  психолого-медико-педагогічних консультацій в організації психолого-педагогічного супроводу дітей з особливими освітніми потребами, які навчаються в умовах інклюзії</vt:lpstr>
      <vt:lpstr>Мета: супровід інклюзивних процесів та сприяння впровадженню інклюзивної освіти в Харківському регіоні </vt:lpstr>
      <vt:lpstr>Конкретні завдання:</vt:lpstr>
      <vt:lpstr>Висновок ПМПК є підставою для:</vt:lpstr>
      <vt:lpstr>РЕКОМЕНДАЦІЇ ПМПК  ЩОДО ОРГАНІЗАЦІЇ ІНКЛЮЗИВНОЇ ОСВІТИ </vt:lpstr>
      <vt:lpstr>ЩО ДЛЯ ЦЬОГО ПОТРІБНО ЗРОБИТИ? </vt:lpstr>
      <vt:lpstr>Слайд 7</vt:lpstr>
      <vt:lpstr>Психолого-педагогічний висновок  КУХОПМПК</vt:lpstr>
      <vt:lpstr>Словник термінів КУ ХОПМПК </vt:lpstr>
      <vt:lpstr>Рекомендації </vt:lpstr>
      <vt:lpstr>Про супровід асистентів</vt:lpstr>
      <vt:lpstr>Асистент вчителя:</vt:lpstr>
      <vt:lpstr>Хто надає додаткові послуги?   </vt:lpstr>
      <vt:lpstr>Яким чином можна отримати супровід вузьких фахівців?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Діти із затримкою психічного розвитку</vt:lpstr>
      <vt:lpstr>Слайд 34</vt:lpstr>
      <vt:lpstr>Слайд 35</vt:lpstr>
      <vt:lpstr>ТРУДНОЩІ:</vt:lpstr>
      <vt:lpstr>Пропозиції </vt:lpstr>
      <vt:lpstr>Слайд 38</vt:lpstr>
      <vt:lpstr>Комунальна установа «Харківська обласна психолого-медико-педагогічна консультація» Харківської обласної ради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 компетентного батьківства за методикою незавершених ситуацій у корекційних таборах та реабілітаційних закладах</dc:title>
  <dc:creator>User</dc:creator>
  <cp:lastModifiedBy>Irina</cp:lastModifiedBy>
  <cp:revision>191</cp:revision>
  <dcterms:created xsi:type="dcterms:W3CDTF">2016-10-14T15:09:13Z</dcterms:created>
  <dcterms:modified xsi:type="dcterms:W3CDTF">2017-05-31T05:52:03Z</dcterms:modified>
</cp:coreProperties>
</file>