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63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3" r:id="rId11"/>
    <p:sldId id="274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19" r:id="rId21"/>
    <p:sldId id="332" r:id="rId22"/>
    <p:sldId id="320" r:id="rId23"/>
    <p:sldId id="321" r:id="rId24"/>
    <p:sldId id="323" r:id="rId25"/>
    <p:sldId id="326" r:id="rId26"/>
    <p:sldId id="313" r:id="rId27"/>
    <p:sldId id="282" r:id="rId28"/>
    <p:sldId id="280" r:id="rId29"/>
    <p:sldId id="281" r:id="rId30"/>
    <p:sldId id="283" r:id="rId31"/>
    <p:sldId id="284" r:id="rId32"/>
    <p:sldId id="285" r:id="rId33"/>
    <p:sldId id="305" r:id="rId34"/>
    <p:sldId id="306" r:id="rId35"/>
    <p:sldId id="287" r:id="rId36"/>
    <p:sldId id="288" r:id="rId37"/>
    <p:sldId id="289" r:id="rId38"/>
    <p:sldId id="315" r:id="rId39"/>
    <p:sldId id="331" r:id="rId40"/>
    <p:sldId id="330" r:id="rId41"/>
    <p:sldId id="302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nna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726" autoAdjust="0"/>
  </p:normalViewPr>
  <p:slideViewPr>
    <p:cSldViewPr>
      <p:cViewPr varScale="1">
        <p:scale>
          <a:sx n="59" d="100"/>
          <a:sy n="59" d="100"/>
        </p:scale>
        <p:origin x="-15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6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2129C-3502-4562-B595-4A077CE1BC88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5D8DC-2B11-4E12-A09E-FA7E6C2BC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93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0"/>
            <a:ext cx="1341049" cy="9478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kochenginamv@gmail.com" TargetMode="External"/><Relationship Id="rId2" Type="http://schemas.openxmlformats.org/officeDocument/2006/relationships/hyperlink" Target="mailto:rozvitok2010@ukr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3960439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uk-UA" sz="2200" b="1" dirty="0" smtClean="0">
                <a:solidFill>
                  <a:srgbClr val="002060"/>
                </a:solidFill>
              </a:rPr>
              <a:t/>
            </a:r>
            <a:br>
              <a:rPr lang="uk-UA" sz="2200" b="1" dirty="0" smtClean="0">
                <a:solidFill>
                  <a:srgbClr val="002060"/>
                </a:solidFill>
              </a:rPr>
            </a:br>
            <a:r>
              <a:rPr lang="uk-UA" sz="3600" b="1" dirty="0">
                <a:solidFill>
                  <a:srgbClr val="002060"/>
                </a:solidFill>
              </a:rPr>
              <a:t/>
            </a:r>
            <a:br>
              <a:rPr lang="uk-UA" sz="3600" b="1" dirty="0">
                <a:solidFill>
                  <a:srgbClr val="002060"/>
                </a:solidFill>
              </a:rPr>
            </a:br>
            <a:r>
              <a:rPr lang="uk-UA" sz="3600" b="1" dirty="0">
                <a:solidFill>
                  <a:srgbClr val="C00000"/>
                </a:solidFill>
              </a:rPr>
              <a:t/>
            </a:r>
            <a:br>
              <a:rPr lang="uk-UA" sz="3600" b="1" dirty="0">
                <a:solidFill>
                  <a:srgbClr val="C00000"/>
                </a:solidFill>
              </a:rPr>
            </a:br>
            <a:r>
              <a:rPr lang="uk-UA" sz="4000" b="1" dirty="0" smtClean="0">
                <a:solidFill>
                  <a:srgbClr val="C00000"/>
                </a:solidFill>
              </a:rPr>
              <a:t>Підходи до розвитку особистості дитини дошкільного віку </a:t>
            </a:r>
            <a:br>
              <a:rPr lang="uk-UA" sz="4000" b="1" dirty="0" smtClean="0">
                <a:solidFill>
                  <a:srgbClr val="C00000"/>
                </a:solidFill>
              </a:rPr>
            </a:br>
            <a:r>
              <a:rPr lang="uk-UA" sz="4000" b="1" dirty="0" smtClean="0">
                <a:solidFill>
                  <a:srgbClr val="C00000"/>
                </a:solidFill>
              </a:rPr>
              <a:t>засобами іграшки та гри: </a:t>
            </a:r>
            <a:br>
              <a:rPr lang="uk-UA" sz="4000" b="1" dirty="0" smtClean="0">
                <a:solidFill>
                  <a:srgbClr val="C00000"/>
                </a:solidFill>
              </a:rPr>
            </a:br>
            <a:r>
              <a:rPr lang="uk-UA" sz="4000" b="1" dirty="0" smtClean="0">
                <a:solidFill>
                  <a:srgbClr val="C00000"/>
                </a:solidFill>
              </a:rPr>
              <a:t>тенденції та протиріччя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059832" y="5085184"/>
            <a:ext cx="5680720" cy="160858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uk-UA" b="1" i="1" dirty="0" err="1" smtClean="0">
                <a:solidFill>
                  <a:srgbClr val="002060"/>
                </a:solidFill>
              </a:rPr>
              <a:t>Коченгіна</a:t>
            </a:r>
            <a:r>
              <a:rPr lang="uk-UA" b="1" i="1" dirty="0" smtClean="0">
                <a:solidFill>
                  <a:srgbClr val="002060"/>
                </a:solidFill>
              </a:rPr>
              <a:t> М.В.</a:t>
            </a:r>
            <a:r>
              <a:rPr lang="uk-UA" dirty="0" smtClean="0">
                <a:solidFill>
                  <a:srgbClr val="002060"/>
                </a:solidFill>
              </a:rPr>
              <a:t>, </a:t>
            </a:r>
          </a:p>
          <a:p>
            <a:pPr algn="l"/>
            <a:r>
              <a:rPr lang="uk-UA" dirty="0" smtClean="0">
                <a:solidFill>
                  <a:srgbClr val="002060"/>
                </a:solidFill>
              </a:rPr>
              <a:t>зав. секції розвивального навчання кафедри методики дошкільної та початкової освіти Харківської академії неперервної освіти, </a:t>
            </a:r>
            <a:r>
              <a:rPr lang="uk-UA" dirty="0" err="1" smtClean="0">
                <a:solidFill>
                  <a:srgbClr val="002060"/>
                </a:solidFill>
              </a:rPr>
              <a:t>канд</a:t>
            </a:r>
            <a:r>
              <a:rPr lang="uk-UA" dirty="0" smtClean="0">
                <a:solidFill>
                  <a:srgbClr val="002060"/>
                </a:solidFill>
              </a:rPr>
              <a:t>. пед. наук</a:t>
            </a: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9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2232248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Історія питання: відмінності між творчою та самодіяльною грою</a:t>
            </a:r>
            <a:br>
              <a:rPr lang="uk-UA" sz="3600" b="1" dirty="0" smtClean="0">
                <a:solidFill>
                  <a:srgbClr val="C00000"/>
                </a:solidFill>
              </a:rPr>
            </a:b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75" y="0"/>
            <a:ext cx="1413625" cy="99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632848" cy="11430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Поняття «творча гра» </a:t>
            </a:r>
            <a:br>
              <a:rPr lang="uk-UA" sz="3600" b="1" dirty="0" smtClean="0">
                <a:solidFill>
                  <a:srgbClr val="C00000"/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</a:rPr>
              <a:t>та «самодіяльна гра: у чому різниця?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504056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Дитині дошкільного віку </a:t>
            </a:r>
            <a:r>
              <a:rPr lang="uk-UA" sz="2800" dirty="0" smtClean="0">
                <a:solidFill>
                  <a:srgbClr val="002060"/>
                </a:solidFill>
              </a:rPr>
              <a:t>важливо надавати більшої самостійності в розвитку ігрових сюжетів. І тому керівництво самостійною грою потребує інших методів її підтримки. </a:t>
            </a:r>
          </a:p>
          <a:p>
            <a:r>
              <a:rPr lang="uk-UA" sz="2800" dirty="0" smtClean="0">
                <a:solidFill>
                  <a:srgbClr val="002060"/>
                </a:solidFill>
              </a:rPr>
              <a:t>Саме </a:t>
            </a:r>
            <a:r>
              <a:rPr lang="uk-UA" sz="2800" b="1" dirty="0" smtClean="0">
                <a:solidFill>
                  <a:srgbClr val="002060"/>
                </a:solidFill>
              </a:rPr>
              <a:t>самодіяльній грі </a:t>
            </a:r>
            <a:r>
              <a:rPr lang="uk-UA" sz="2800" dirty="0" smtClean="0">
                <a:solidFill>
                  <a:srgbClr val="002060"/>
                </a:solidFill>
              </a:rPr>
              <a:t>належить провідна роль         у соціальному й емоційному розвитку дитини, у розвитку уяви та образного мислення, формуванні довільності поведінки. </a:t>
            </a:r>
          </a:p>
          <a:p>
            <a:pPr marL="0" indent="0" algn="r">
              <a:buNone/>
            </a:pPr>
            <a:r>
              <a:rPr lang="uk-UA" sz="2800" b="1" i="1" dirty="0" smtClean="0">
                <a:solidFill>
                  <a:srgbClr val="002060"/>
                </a:solidFill>
              </a:rPr>
              <a:t>(За </a:t>
            </a:r>
            <a:r>
              <a:rPr lang="uk-UA" sz="2800" b="1" i="1" dirty="0">
                <a:solidFill>
                  <a:srgbClr val="002060"/>
                </a:solidFill>
              </a:rPr>
              <a:t>О.В. </a:t>
            </a:r>
            <a:r>
              <a:rPr lang="uk-UA" sz="2800" b="1" i="1" dirty="0" smtClean="0">
                <a:solidFill>
                  <a:srgbClr val="002060"/>
                </a:solidFill>
              </a:rPr>
              <a:t>Запорожцем)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80" y="31389"/>
            <a:ext cx="1343207" cy="9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2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Типологія ігор за Бобом </a:t>
            </a:r>
            <a:r>
              <a:rPr lang="uk-UA" sz="3600" b="1" dirty="0" err="1" smtClean="0">
                <a:solidFill>
                  <a:srgbClr val="C00000"/>
                </a:solidFill>
              </a:rPr>
              <a:t>Х’юзом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7"/>
            <a:ext cx="3847114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b="1" i="1" dirty="0">
                <a:solidFill>
                  <a:srgbClr val="002060"/>
                </a:solidFill>
              </a:rPr>
              <a:t>Боб </a:t>
            </a:r>
            <a:r>
              <a:rPr lang="ru-RU" b="1" i="1" dirty="0" err="1" smtClean="0">
                <a:solidFill>
                  <a:srgbClr val="002060"/>
                </a:solidFill>
              </a:rPr>
              <a:t>Х’юз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en-US" i="1" dirty="0">
                <a:solidFill>
                  <a:srgbClr val="002060"/>
                </a:solidFill>
              </a:rPr>
              <a:t>Bob Hughes</a:t>
            </a:r>
            <a:r>
              <a:rPr lang="en-US" dirty="0">
                <a:solidFill>
                  <a:srgbClr val="002060"/>
                </a:solidFill>
              </a:rPr>
              <a:t>, 2006), </a:t>
            </a:r>
            <a:r>
              <a:rPr lang="uk-UA" dirty="0">
                <a:solidFill>
                  <a:srgbClr val="002060"/>
                </a:solidFill>
              </a:rPr>
              <a:t>відомий британський дослідник дитячої гри</a:t>
            </a:r>
            <a:r>
              <a:rPr lang="ru-RU" dirty="0">
                <a:solidFill>
                  <a:srgbClr val="002060"/>
                </a:solidFill>
              </a:rPr>
              <a:t>. 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rgbClr val="002060"/>
                </a:solidFill>
              </a:rPr>
              <a:t>Виокремлює </a:t>
            </a:r>
            <a:r>
              <a:rPr lang="uk-UA" dirty="0">
                <a:solidFill>
                  <a:srgbClr val="002060"/>
                </a:solidFill>
              </a:rPr>
              <a:t>16 типів ігор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382" y="1"/>
            <a:ext cx="1387618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sz="3600" b="1" dirty="0">
                <a:solidFill>
                  <a:srgbClr val="C00000"/>
                </a:solidFill>
              </a:rPr>
              <a:t>Типологія ігор за Бобом </a:t>
            </a:r>
            <a:r>
              <a:rPr lang="uk-UA" sz="3600" b="1" dirty="0" err="1">
                <a:solidFill>
                  <a:srgbClr val="C00000"/>
                </a:solidFill>
              </a:rPr>
              <a:t>Х’юзом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b="1" i="1" dirty="0" smtClean="0">
                <a:solidFill>
                  <a:srgbClr val="002060"/>
                </a:solidFill>
              </a:rPr>
              <a:t>Комунікативна гра </a:t>
            </a: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en-US" dirty="0" smtClean="0">
                <a:solidFill>
                  <a:srgbClr val="002060"/>
                </a:solidFill>
              </a:rPr>
              <a:t>C</a:t>
            </a:r>
            <a:r>
              <a:rPr lang="en-US" i="1" dirty="0" smtClean="0">
                <a:solidFill>
                  <a:srgbClr val="002060"/>
                </a:solidFill>
              </a:rPr>
              <a:t>ommunication </a:t>
            </a:r>
            <a:r>
              <a:rPr lang="en-US" i="1" dirty="0">
                <a:solidFill>
                  <a:srgbClr val="002060"/>
                </a:solidFill>
              </a:rPr>
              <a:t>play</a:t>
            </a:r>
            <a:r>
              <a:rPr lang="en-US" dirty="0">
                <a:solidFill>
                  <a:srgbClr val="002060"/>
                </a:solidFill>
              </a:rPr>
              <a:t>) </a:t>
            </a:r>
            <a:r>
              <a:rPr lang="uk-UA" dirty="0" smtClean="0">
                <a:solidFill>
                  <a:srgbClr val="002060"/>
                </a:solidFill>
              </a:rPr>
              <a:t>має форму нерегламентованого обміну жартами, рухами, емоціями. Рівень шуму занадто великий, перевищує середній рівень у 30 разів. Є допустимим «чорний» гумор (У такій грі використовуються непристойні дитячі пісні, вірші. Дорослі беруть активну участь у трансляції та створенні подібних «чорних» віршиків.)</a:t>
            </a:r>
          </a:p>
          <a:p>
            <a:r>
              <a:rPr lang="uk-UA" b="1" i="1" dirty="0" smtClean="0">
                <a:solidFill>
                  <a:srgbClr val="002060"/>
                </a:solidFill>
              </a:rPr>
              <a:t>Творча гра </a:t>
            </a: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en-US" i="1" dirty="0">
                <a:solidFill>
                  <a:srgbClr val="002060"/>
                </a:solidFill>
              </a:rPr>
              <a:t>Creative play</a:t>
            </a:r>
            <a:r>
              <a:rPr lang="en-US" dirty="0">
                <a:solidFill>
                  <a:srgbClr val="002060"/>
                </a:solidFill>
              </a:rPr>
              <a:t>). </a:t>
            </a:r>
            <a:r>
              <a:rPr lang="uk-UA" dirty="0" smtClean="0">
                <a:solidFill>
                  <a:srgbClr val="002060"/>
                </a:solidFill>
              </a:rPr>
              <a:t>Сутність:  створення нових предметів і комбінацій із </a:t>
            </a:r>
            <a:r>
              <a:rPr lang="uk-UA" dirty="0" err="1" smtClean="0">
                <a:solidFill>
                  <a:srgbClr val="002060"/>
                </a:solidFill>
              </a:rPr>
              <a:t>найрізніших</a:t>
            </a:r>
            <a:r>
              <a:rPr lang="uk-UA" dirty="0" smtClean="0">
                <a:solidFill>
                  <a:srgbClr val="002060"/>
                </a:solidFill>
              </a:rPr>
              <a:t> матеріалів різної форми, кольору, розміру  тощо. Творча гра може бути індивідуальною та колективною</a:t>
            </a:r>
            <a:r>
              <a:rPr lang="uk-UA" dirty="0" smtClean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2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416824" cy="778098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C00000"/>
                </a:solidFill>
              </a:rPr>
              <a:t>Типологія ігор за Бобом </a:t>
            </a:r>
            <a:r>
              <a:rPr lang="uk-UA" sz="3600" b="1" dirty="0" err="1">
                <a:solidFill>
                  <a:srgbClr val="C00000"/>
                </a:solidFill>
              </a:rPr>
              <a:t>Х’юзом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285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uk-UA" sz="2800" b="1" i="1" dirty="0" smtClean="0">
                <a:solidFill>
                  <a:srgbClr val="002060"/>
                </a:solidFill>
              </a:rPr>
              <a:t>Рольова гра  </a:t>
            </a:r>
            <a:r>
              <a:rPr lang="ru-RU" sz="2800" dirty="0" smtClean="0">
                <a:solidFill>
                  <a:srgbClr val="002060"/>
                </a:solidFill>
              </a:rPr>
              <a:t>(</a:t>
            </a:r>
            <a:r>
              <a:rPr lang="en-US" sz="2800" i="1" dirty="0">
                <a:solidFill>
                  <a:srgbClr val="002060"/>
                </a:solidFill>
              </a:rPr>
              <a:t>Role Play</a:t>
            </a:r>
            <a:r>
              <a:rPr lang="en-US" sz="2800" dirty="0">
                <a:solidFill>
                  <a:srgbClr val="002060"/>
                </a:solidFill>
              </a:rPr>
              <a:t>) </a:t>
            </a:r>
            <a:r>
              <a:rPr lang="uk-UA" sz="2800" dirty="0" smtClean="0">
                <a:solidFill>
                  <a:srgbClr val="002060"/>
                </a:solidFill>
              </a:rPr>
              <a:t>полягає в прийнятті та програванні дитиною ролі інших реальних людей та персонажів (мультфільмів або книжок, коміксів). Цей вид гри аналогічний до сюжетно-рольової гри у вітчизняній  педагогіці.  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uk-UA" sz="2800" b="1" i="1" dirty="0" smtClean="0">
                <a:solidFill>
                  <a:srgbClr val="002060"/>
                </a:solidFill>
              </a:rPr>
              <a:t>Гра-фантазія</a:t>
            </a:r>
            <a:r>
              <a:rPr lang="uk-UA" sz="2800" dirty="0" smtClean="0">
                <a:solidFill>
                  <a:srgbClr val="002060"/>
                </a:solidFill>
              </a:rPr>
              <a:t> та </a:t>
            </a:r>
            <a:r>
              <a:rPr lang="uk-UA" sz="2800" b="1" i="1" dirty="0" smtClean="0">
                <a:solidFill>
                  <a:srgbClr val="002060"/>
                </a:solidFill>
              </a:rPr>
              <a:t>гра-уява</a:t>
            </a:r>
            <a:r>
              <a:rPr lang="uk-UA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(</a:t>
            </a:r>
            <a:r>
              <a:rPr lang="en-US" sz="2800" i="1" dirty="0">
                <a:solidFill>
                  <a:srgbClr val="002060"/>
                </a:solidFill>
              </a:rPr>
              <a:t>Fantasy and Imaginative Play</a:t>
            </a:r>
            <a:r>
              <a:rPr lang="en-US" sz="2800" dirty="0">
                <a:solidFill>
                  <a:srgbClr val="002060"/>
                </a:solidFill>
              </a:rPr>
              <a:t>). </a:t>
            </a:r>
            <a:r>
              <a:rPr lang="uk-UA" sz="2800" dirty="0" smtClean="0">
                <a:solidFill>
                  <a:srgbClr val="002060"/>
                </a:solidFill>
              </a:rPr>
              <a:t>Якщо ігровому сюжету або персонажу, з яким ідентифікує себе дитина, притаманні нереальні властивості та якості, то це – </a:t>
            </a:r>
            <a:r>
              <a:rPr lang="uk-UA" sz="2800" b="1" dirty="0" smtClean="0">
                <a:solidFill>
                  <a:srgbClr val="0070C0"/>
                </a:solidFill>
              </a:rPr>
              <a:t>гра-фантазія</a:t>
            </a:r>
            <a:r>
              <a:rPr lang="uk-UA" sz="2800" dirty="0" smtClean="0">
                <a:solidFill>
                  <a:srgbClr val="002060"/>
                </a:solidFill>
              </a:rPr>
              <a:t>. Якщо предмети та сюжети гри існують у реальності, але при цьому вони є продуктами творчої уяви дитини, це </a:t>
            </a:r>
            <a:r>
              <a:rPr lang="uk-UA" sz="2800" b="1" dirty="0" smtClean="0">
                <a:solidFill>
                  <a:srgbClr val="0070C0"/>
                </a:solidFill>
              </a:rPr>
              <a:t>гра-уява</a:t>
            </a:r>
            <a:r>
              <a:rPr lang="uk-UA" sz="2800" dirty="0" smtClean="0">
                <a:solidFill>
                  <a:srgbClr val="002060"/>
                </a:solidFill>
              </a:rPr>
              <a:t>.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69" y="14763"/>
            <a:ext cx="1366730" cy="96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uk-UA" sz="3600" b="1" dirty="0">
                <a:solidFill>
                  <a:srgbClr val="C00000"/>
                </a:solidFill>
              </a:rPr>
              <a:t>Типологія ігор за Бобом </a:t>
            </a:r>
            <a:r>
              <a:rPr lang="uk-UA" sz="3600" b="1" dirty="0" err="1">
                <a:solidFill>
                  <a:srgbClr val="C00000"/>
                </a:solidFill>
              </a:rPr>
              <a:t>Х’юзом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r>
              <a:rPr lang="ru-RU" sz="8600" b="1" i="1" dirty="0" err="1">
                <a:solidFill>
                  <a:srgbClr val="002060"/>
                </a:solidFill>
              </a:rPr>
              <a:t>Глибинна</a:t>
            </a:r>
            <a:r>
              <a:rPr lang="ru-RU" sz="8600" b="1" i="1" dirty="0">
                <a:solidFill>
                  <a:srgbClr val="002060"/>
                </a:solidFill>
              </a:rPr>
              <a:t> </a:t>
            </a:r>
            <a:r>
              <a:rPr lang="ru-RU" sz="8600" b="1" i="1" dirty="0" err="1">
                <a:solidFill>
                  <a:srgbClr val="002060"/>
                </a:solidFill>
              </a:rPr>
              <a:t>гра</a:t>
            </a:r>
            <a:r>
              <a:rPr lang="ru-RU" sz="8600" b="1" i="1" dirty="0">
                <a:solidFill>
                  <a:srgbClr val="002060"/>
                </a:solidFill>
              </a:rPr>
              <a:t> </a:t>
            </a:r>
            <a:r>
              <a:rPr lang="ru-RU" sz="8600" dirty="0">
                <a:solidFill>
                  <a:srgbClr val="002060"/>
                </a:solidFill>
              </a:rPr>
              <a:t>(</a:t>
            </a:r>
            <a:r>
              <a:rPr lang="en-US" sz="8600" i="1" dirty="0">
                <a:solidFill>
                  <a:srgbClr val="002060"/>
                </a:solidFill>
              </a:rPr>
              <a:t>Deep play</a:t>
            </a:r>
            <a:r>
              <a:rPr lang="en-US" sz="8600" dirty="0">
                <a:solidFill>
                  <a:srgbClr val="002060"/>
                </a:solidFill>
              </a:rPr>
              <a:t>) </a:t>
            </a:r>
            <a:r>
              <a:rPr lang="uk-UA" sz="8600" dirty="0" smtClean="0">
                <a:solidFill>
                  <a:srgbClr val="002060"/>
                </a:solidFill>
              </a:rPr>
              <a:t>передбачає гострі відчуття та реальні ризики для здоров’я та життя дітей. Передбачає кожного разу опанування нових ризикованих рухів. Аніяких аналогів у сучасній педагогіці не існує.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endParaRPr lang="uk-UA" sz="8600" b="1" i="1" dirty="0">
              <a:solidFill>
                <a:srgbClr val="002060"/>
              </a:solidFill>
              <a:ea typeface="Calibri"/>
              <a:cs typeface="NewtonC-Bold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r>
              <a:rPr lang="uk-UA" sz="8600" b="1" i="1" dirty="0" smtClean="0">
                <a:solidFill>
                  <a:srgbClr val="002060"/>
                </a:solidFill>
                <a:ea typeface="Calibri"/>
                <a:cs typeface="NewtonC-Bold"/>
              </a:rPr>
              <a:t>Гра-дослідження</a:t>
            </a:r>
            <a:r>
              <a:rPr lang="uk-UA" sz="8600" dirty="0" smtClean="0">
                <a:solidFill>
                  <a:srgbClr val="002060"/>
                </a:solidFill>
                <a:ea typeface="Calibri"/>
                <a:cs typeface="NewtonC-Bold"/>
              </a:rPr>
              <a:t> </a:t>
            </a:r>
            <a:r>
              <a:rPr lang="uk-UA" sz="8600" dirty="0">
                <a:solidFill>
                  <a:srgbClr val="002060"/>
                </a:solidFill>
                <a:ea typeface="Calibri"/>
                <a:cs typeface="NewtonC-Bold"/>
              </a:rPr>
              <a:t>(</a:t>
            </a:r>
            <a:r>
              <a:rPr lang="ru-RU" sz="8600" i="1" dirty="0" err="1">
                <a:solidFill>
                  <a:srgbClr val="002060"/>
                </a:solidFill>
                <a:ea typeface="Calibri"/>
                <a:cs typeface="NewtonC-Bold"/>
              </a:rPr>
              <a:t>Exploratory</a:t>
            </a:r>
            <a:r>
              <a:rPr lang="ru-RU" sz="8600" i="1" dirty="0">
                <a:solidFill>
                  <a:srgbClr val="002060"/>
                </a:solidFill>
                <a:ea typeface="Calibri"/>
                <a:cs typeface="NewtonC-Bold"/>
              </a:rPr>
              <a:t> </a:t>
            </a:r>
            <a:r>
              <a:rPr lang="ru-RU" sz="8600" i="1" dirty="0" err="1">
                <a:solidFill>
                  <a:srgbClr val="002060"/>
                </a:solidFill>
                <a:ea typeface="Calibri"/>
                <a:cs typeface="NewtonC-Bold"/>
              </a:rPr>
              <a:t>play</a:t>
            </a:r>
            <a:r>
              <a:rPr lang="uk-UA" sz="8600" dirty="0">
                <a:solidFill>
                  <a:srgbClr val="002060"/>
                </a:solidFill>
                <a:ea typeface="Calibri"/>
                <a:cs typeface="NewtonC-Bold"/>
              </a:rPr>
              <a:t>). Суть гри полягає в дослідженні </a:t>
            </a:r>
            <a:r>
              <a:rPr lang="uk-UA" sz="8600" dirty="0" smtClean="0">
                <a:solidFill>
                  <a:srgbClr val="002060"/>
                </a:solidFill>
                <a:ea typeface="Calibri"/>
                <a:cs typeface="NewtonC-Bold"/>
              </a:rPr>
              <a:t>дитиною прихованих </a:t>
            </a:r>
            <a:r>
              <a:rPr lang="uk-UA" sz="8600" dirty="0">
                <a:solidFill>
                  <a:srgbClr val="002060"/>
                </a:solidFill>
                <a:ea typeface="Calibri"/>
                <a:cs typeface="NewtonC-Bold"/>
              </a:rPr>
              <a:t>властивостей реальних предметів і власних можливостей. Аналог у вітчизняній педагогіці – дитяче експериментування. </a:t>
            </a:r>
            <a:endParaRPr lang="uk-UA" sz="8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2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>
                <a:solidFill>
                  <a:srgbClr val="C00000"/>
                </a:solidFill>
              </a:rPr>
              <a:t>Типологія ігор за Бобом </a:t>
            </a:r>
            <a:r>
              <a:rPr lang="uk-UA" sz="3600" b="1" dirty="0" err="1">
                <a:solidFill>
                  <a:srgbClr val="C00000"/>
                </a:solidFill>
              </a:rPr>
              <a:t>Х’юзом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uk-UA" sz="2800" b="1" i="1" dirty="0" smtClean="0">
                <a:solidFill>
                  <a:srgbClr val="002060"/>
                </a:solidFill>
              </a:rPr>
              <a:t>Гра-драматизація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(</a:t>
            </a:r>
            <a:r>
              <a:rPr lang="en-US" sz="2800" i="1" dirty="0">
                <a:solidFill>
                  <a:srgbClr val="002060"/>
                </a:solidFill>
              </a:rPr>
              <a:t>Dramatic play</a:t>
            </a:r>
            <a:r>
              <a:rPr lang="en-US" sz="2800" dirty="0">
                <a:solidFill>
                  <a:srgbClr val="002060"/>
                </a:solidFill>
              </a:rPr>
              <a:t>) </a:t>
            </a:r>
            <a:r>
              <a:rPr lang="uk-UA" sz="2800" dirty="0" smtClean="0">
                <a:solidFill>
                  <a:srgbClr val="002060"/>
                </a:solidFill>
              </a:rPr>
              <a:t>нагадує гру-фантазію або гру-уяву, але має досить чіткі межі . У грі-драматизації діти відтворюють поведінку, рухи персонажів мультфільмів, художніх фільмів або інших дітей. Характерною особливістю гри є демонстративність дій дитини і необхідність у глядачах заради яких розігрується «драма». 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endParaRPr lang="uk-UA" sz="28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uk-UA" sz="2800" b="1" i="1" dirty="0" smtClean="0">
                <a:solidFill>
                  <a:srgbClr val="002060"/>
                </a:solidFill>
                <a:ea typeface="Calibri"/>
                <a:cs typeface="NewtonC-Bold"/>
              </a:rPr>
              <a:t>Рольова </a:t>
            </a:r>
            <a:r>
              <a:rPr lang="uk-UA" sz="2800" b="1" i="1" dirty="0">
                <a:solidFill>
                  <a:srgbClr val="002060"/>
                </a:solidFill>
                <a:ea typeface="Calibri"/>
                <a:cs typeface="NewtonC-Bold"/>
              </a:rPr>
              <a:t>гра  </a:t>
            </a:r>
            <a:r>
              <a:rPr lang="ru-RU" sz="2800" dirty="0">
                <a:solidFill>
                  <a:srgbClr val="002060"/>
                </a:solidFill>
                <a:ea typeface="Calibri"/>
                <a:cs typeface="NewtonC-Bold"/>
              </a:rPr>
              <a:t>(</a:t>
            </a:r>
            <a:r>
              <a:rPr lang="ru-RU" sz="2800" i="1" dirty="0" err="1">
                <a:solidFill>
                  <a:srgbClr val="002060"/>
                </a:solidFill>
                <a:ea typeface="Calibri"/>
                <a:cs typeface="NewtonC-Bold"/>
              </a:rPr>
              <a:t>Role</a:t>
            </a:r>
            <a:r>
              <a:rPr lang="ru-RU" sz="2800" i="1" dirty="0">
                <a:solidFill>
                  <a:srgbClr val="002060"/>
                </a:solidFill>
                <a:ea typeface="Calibri"/>
                <a:cs typeface="NewtonC-Bold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ea typeface="Calibri"/>
                <a:cs typeface="NewtonC-Bold"/>
              </a:rPr>
              <a:t>Play</a:t>
            </a:r>
            <a:r>
              <a:rPr lang="ru-RU" sz="2800" dirty="0">
                <a:solidFill>
                  <a:srgbClr val="002060"/>
                </a:solidFill>
                <a:ea typeface="Calibri"/>
                <a:cs typeface="NewtonC-Bold"/>
              </a:rPr>
              <a:t>)</a:t>
            </a:r>
            <a:r>
              <a:rPr lang="uk-UA" sz="2800" dirty="0">
                <a:solidFill>
                  <a:srgbClr val="002060"/>
                </a:solidFill>
                <a:ea typeface="Calibri"/>
                <a:cs typeface="NewtonC-Bold"/>
              </a:rPr>
              <a:t> полягає в прийнятті та програванні ролі інших людей та персонажів.  </a:t>
            </a: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0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uk-UA" sz="3600" b="1" dirty="0">
                <a:solidFill>
                  <a:srgbClr val="C00000"/>
                </a:solidFill>
              </a:rPr>
              <a:t>Типологія ігор за Бобом </a:t>
            </a:r>
            <a:r>
              <a:rPr lang="uk-UA" sz="3600" b="1" dirty="0" err="1">
                <a:solidFill>
                  <a:srgbClr val="C00000"/>
                </a:solidFill>
              </a:rPr>
              <a:t>Х’юзом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</a:pPr>
            <a:r>
              <a:rPr lang="uk-UA" b="1" i="1" dirty="0" smtClean="0">
                <a:solidFill>
                  <a:srgbClr val="002060"/>
                </a:solidFill>
              </a:rPr>
              <a:t>Рухлива локомотивна гра </a:t>
            </a: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en-US" i="1" dirty="0" err="1">
                <a:solidFill>
                  <a:srgbClr val="002060"/>
                </a:solidFill>
              </a:rPr>
              <a:t>Lokomotor</a:t>
            </a:r>
            <a:r>
              <a:rPr lang="en-US" i="1" dirty="0">
                <a:solidFill>
                  <a:srgbClr val="002060"/>
                </a:solidFill>
              </a:rPr>
              <a:t> Play</a:t>
            </a:r>
            <a:r>
              <a:rPr lang="en-US" dirty="0">
                <a:solidFill>
                  <a:srgbClr val="002060"/>
                </a:solidFill>
              </a:rPr>
              <a:t>). </a:t>
            </a:r>
            <a:r>
              <a:rPr lang="ru-RU" dirty="0">
                <a:solidFill>
                  <a:srgbClr val="002060"/>
                </a:solidFill>
              </a:rPr>
              <a:t>Характерною </a:t>
            </a:r>
            <a:r>
              <a:rPr lang="uk-UA" dirty="0" smtClean="0">
                <a:solidFill>
                  <a:srgbClr val="002060"/>
                </a:solidFill>
              </a:rPr>
              <a:t>особливістю є наявність рухів (стрибки, біг, ігри з </a:t>
            </a:r>
            <a:r>
              <a:rPr lang="uk-UA" dirty="0" err="1" smtClean="0">
                <a:solidFill>
                  <a:srgbClr val="002060"/>
                </a:solidFill>
              </a:rPr>
              <a:t>м’ячем</a:t>
            </a:r>
            <a:r>
              <a:rPr lang="uk-UA" dirty="0" smtClean="0">
                <a:solidFill>
                  <a:srgbClr val="002060"/>
                </a:solidFill>
              </a:rPr>
              <a:t>).</a:t>
            </a:r>
          </a:p>
          <a:p>
            <a:pPr>
              <a:buClr>
                <a:srgbClr val="C00000"/>
              </a:buClr>
            </a:pPr>
            <a:endParaRPr lang="ru-RU" dirty="0">
              <a:solidFill>
                <a:srgbClr val="002060"/>
              </a:solidFill>
            </a:endParaRPr>
          </a:p>
          <a:p>
            <a:pPr>
              <a:buClr>
                <a:srgbClr val="C00000"/>
              </a:buClr>
            </a:pPr>
            <a:r>
              <a:rPr lang="uk-UA" b="1" i="1" dirty="0" smtClean="0">
                <a:solidFill>
                  <a:srgbClr val="002060"/>
                </a:solidFill>
              </a:rPr>
              <a:t>Гра-оволодіння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en-US" i="1" dirty="0">
                <a:solidFill>
                  <a:srgbClr val="002060"/>
                </a:solidFill>
              </a:rPr>
              <a:t>Mastery Play</a:t>
            </a:r>
            <a:r>
              <a:rPr lang="en-US" dirty="0">
                <a:solidFill>
                  <a:srgbClr val="002060"/>
                </a:solidFill>
              </a:rPr>
              <a:t>). </a:t>
            </a:r>
            <a:r>
              <a:rPr lang="uk-UA" dirty="0" smtClean="0">
                <a:solidFill>
                  <a:srgbClr val="002060"/>
                </a:solidFill>
              </a:rPr>
              <a:t>У такій грі діти опановують фізичний простір. З одного боку – це оволодіння фізичним довкіллям (гори, ліс, вода), з іншої – переживання зусиль та врахування протидії та перепон, що здійснюють сили природи та сила </a:t>
            </a:r>
            <a:r>
              <a:rPr lang="uk-UA" dirty="0" err="1" smtClean="0">
                <a:solidFill>
                  <a:srgbClr val="002060"/>
                </a:solidFill>
              </a:rPr>
              <a:t>притяжіння</a:t>
            </a:r>
            <a:r>
              <a:rPr lang="uk-UA" dirty="0" smtClean="0">
                <a:solidFill>
                  <a:srgbClr val="002060"/>
                </a:solidFill>
              </a:rPr>
              <a:t>. </a:t>
            </a: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4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sz="3600" b="1" dirty="0">
                <a:solidFill>
                  <a:srgbClr val="C00000"/>
                </a:solidFill>
              </a:rPr>
              <a:t>Типологія ігор за Бобом </a:t>
            </a:r>
            <a:r>
              <a:rPr lang="uk-UA" sz="3600" b="1" dirty="0" err="1">
                <a:solidFill>
                  <a:srgbClr val="C00000"/>
                </a:solidFill>
              </a:rPr>
              <a:t>Х’юзом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472608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r>
              <a:rPr lang="uk-UA" sz="7200" b="1" i="1" dirty="0">
                <a:solidFill>
                  <a:srgbClr val="002060"/>
                </a:solidFill>
                <a:ea typeface="Calibri"/>
                <a:cs typeface="Times New Roman"/>
              </a:rPr>
              <a:t>Предметна гра </a:t>
            </a:r>
            <a:r>
              <a:rPr lang="ru-RU" sz="7200" dirty="0">
                <a:solidFill>
                  <a:srgbClr val="002060"/>
                </a:solidFill>
                <a:ea typeface="Calibri"/>
                <a:cs typeface="NewtonC-Bold"/>
              </a:rPr>
              <a:t>(</a:t>
            </a:r>
            <a:r>
              <a:rPr lang="ru-RU" sz="7200" i="1" dirty="0" err="1">
                <a:solidFill>
                  <a:srgbClr val="002060"/>
                </a:solidFill>
                <a:ea typeface="Calibri"/>
                <a:cs typeface="NewtonC-Bold"/>
              </a:rPr>
              <a:t>Object</a:t>
            </a:r>
            <a:r>
              <a:rPr lang="ru-RU" sz="7200" i="1" dirty="0">
                <a:solidFill>
                  <a:srgbClr val="002060"/>
                </a:solidFill>
                <a:ea typeface="Calibri"/>
                <a:cs typeface="NewtonC-Bold"/>
              </a:rPr>
              <a:t> </a:t>
            </a:r>
            <a:r>
              <a:rPr lang="ru-RU" sz="7200" i="1" dirty="0" err="1">
                <a:solidFill>
                  <a:srgbClr val="002060"/>
                </a:solidFill>
                <a:ea typeface="Calibri"/>
                <a:cs typeface="NewtonC-Bold"/>
              </a:rPr>
              <a:t>Play</a:t>
            </a:r>
            <a:r>
              <a:rPr lang="ru-RU" sz="7200" dirty="0">
                <a:solidFill>
                  <a:srgbClr val="002060"/>
                </a:solidFill>
                <a:ea typeface="Calibri"/>
                <a:cs typeface="NewtonC-Bold"/>
              </a:rPr>
              <a:t>)</a:t>
            </a:r>
            <a:r>
              <a:rPr lang="uk-UA" sz="7200" dirty="0">
                <a:solidFill>
                  <a:srgbClr val="002060"/>
                </a:solidFill>
                <a:ea typeface="Calibri"/>
                <a:cs typeface="NewtonC-Bold"/>
              </a:rPr>
              <a:t> – гра зі специфічними предметами, що знаходяться в полі зору дитини (годинник, різноманітні механізми</a:t>
            </a:r>
            <a:r>
              <a:rPr lang="uk-UA" sz="7200" dirty="0" smtClean="0">
                <a:solidFill>
                  <a:srgbClr val="002060"/>
                </a:solidFill>
                <a:ea typeface="Calibri"/>
                <a:cs typeface="NewtonC-Bold"/>
              </a:rPr>
              <a:t>).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endParaRPr lang="ru-RU" sz="7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r>
              <a:rPr lang="uk-UA" sz="7200" b="1" i="1" dirty="0" smtClean="0">
                <a:solidFill>
                  <a:srgbClr val="002060"/>
                </a:solidFill>
                <a:ea typeface="Calibri"/>
                <a:cs typeface="NewtonC-Bold"/>
              </a:rPr>
              <a:t>Гра-рекапітуляція</a:t>
            </a:r>
            <a:r>
              <a:rPr lang="uk-UA" sz="7200" dirty="0" smtClean="0">
                <a:solidFill>
                  <a:srgbClr val="002060"/>
                </a:solidFill>
                <a:ea typeface="Calibri"/>
                <a:cs typeface="NewtonC-Bold"/>
              </a:rPr>
              <a:t> </a:t>
            </a:r>
            <a:r>
              <a:rPr lang="uk-UA" sz="7200" dirty="0">
                <a:solidFill>
                  <a:srgbClr val="002060"/>
                </a:solidFill>
                <a:ea typeface="Calibri"/>
                <a:cs typeface="NewtonC-Bold"/>
              </a:rPr>
              <a:t>(</a:t>
            </a:r>
            <a:r>
              <a:rPr lang="ru-RU" sz="7200" i="1" dirty="0" err="1">
                <a:solidFill>
                  <a:srgbClr val="002060"/>
                </a:solidFill>
                <a:ea typeface="Calibri"/>
                <a:cs typeface="NewtonC-Bold"/>
              </a:rPr>
              <a:t>Recapitulative</a:t>
            </a:r>
            <a:r>
              <a:rPr lang="ru-RU" sz="7200" i="1" dirty="0">
                <a:solidFill>
                  <a:srgbClr val="002060"/>
                </a:solidFill>
                <a:ea typeface="Calibri"/>
                <a:cs typeface="NewtonC-Bold"/>
              </a:rPr>
              <a:t> </a:t>
            </a:r>
            <a:r>
              <a:rPr lang="ru-RU" sz="7200" i="1" dirty="0" err="1">
                <a:solidFill>
                  <a:srgbClr val="002060"/>
                </a:solidFill>
                <a:ea typeface="Calibri"/>
                <a:cs typeface="NewtonC-Bold"/>
              </a:rPr>
              <a:t>Play</a:t>
            </a:r>
            <a:r>
              <a:rPr lang="uk-UA" sz="7200" dirty="0">
                <a:solidFill>
                  <a:srgbClr val="002060"/>
                </a:solidFill>
                <a:ea typeface="Calibri"/>
                <a:cs typeface="NewtonC-Bold"/>
              </a:rPr>
              <a:t>). Ідея рекапітуляції, тобто повторення в онтогенезі певних стадій філогенезу знаходить своє відтворення у грі. Багато дій, які діти здійснюють у процесі гри, відбивають характерні дії, притаманні первісним людям. Учені передбачають, що деякі форми поведінки, що  були важливими для виживання людини в далекому минулому, зберігаються у колективному </a:t>
            </a:r>
            <a:r>
              <a:rPr lang="uk-UA" sz="7200" dirty="0" smtClean="0">
                <a:solidFill>
                  <a:srgbClr val="002060"/>
                </a:solidFill>
                <a:ea typeface="Calibri"/>
                <a:cs typeface="NewtonC-Bold"/>
              </a:rPr>
              <a:t>несвідомому (</a:t>
            </a:r>
            <a:r>
              <a:rPr lang="uk-UA" sz="7200" i="1" dirty="0" smtClean="0">
                <a:solidFill>
                  <a:srgbClr val="002060"/>
                </a:solidFill>
                <a:ea typeface="Calibri"/>
                <a:cs typeface="NewtonC-Bold"/>
              </a:rPr>
              <a:t>рос. – </a:t>
            </a:r>
            <a:r>
              <a:rPr lang="uk-UA" sz="7200" i="1" dirty="0" err="1" smtClean="0">
                <a:solidFill>
                  <a:srgbClr val="002060"/>
                </a:solidFill>
                <a:ea typeface="Calibri"/>
                <a:cs typeface="NewtonC-Bold"/>
              </a:rPr>
              <a:t>бессознательном</a:t>
            </a:r>
            <a:r>
              <a:rPr lang="uk-UA" sz="7200" dirty="0" smtClean="0">
                <a:solidFill>
                  <a:srgbClr val="002060"/>
                </a:solidFill>
                <a:ea typeface="Calibri"/>
                <a:cs typeface="NewtonC-Bold"/>
              </a:rPr>
              <a:t>) </a:t>
            </a:r>
            <a:r>
              <a:rPr lang="uk-UA" sz="7200" dirty="0">
                <a:solidFill>
                  <a:srgbClr val="002060"/>
                </a:solidFill>
                <a:ea typeface="Calibri"/>
                <a:cs typeface="NewtonC-Bold"/>
              </a:rPr>
              <a:t>і передаються від одного покоління людей до іншого. </a:t>
            </a:r>
            <a:endParaRPr lang="uk-UA" sz="7200" dirty="0" smtClean="0">
              <a:solidFill>
                <a:srgbClr val="002060"/>
              </a:solidFill>
              <a:ea typeface="Calibri"/>
              <a:cs typeface="NewtonC-Bold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endParaRPr lang="uk-UA" sz="7200" dirty="0" smtClean="0">
              <a:solidFill>
                <a:srgbClr val="002060"/>
              </a:solidFill>
              <a:ea typeface="Calibri"/>
              <a:cs typeface="NewtonC-Bold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r>
              <a:rPr lang="uk-UA" sz="7200" b="1" i="1" dirty="0" smtClean="0">
                <a:solidFill>
                  <a:srgbClr val="002060"/>
                </a:solidFill>
                <a:ea typeface="Calibri"/>
                <a:cs typeface="NewtonC-Bold"/>
              </a:rPr>
              <a:t>Гра </a:t>
            </a:r>
            <a:r>
              <a:rPr lang="uk-UA" sz="7200" b="1" i="1" dirty="0">
                <a:solidFill>
                  <a:srgbClr val="002060"/>
                </a:solidFill>
                <a:ea typeface="Calibri"/>
                <a:cs typeface="NewtonC-Bold"/>
              </a:rPr>
              <a:t>без правил </a:t>
            </a:r>
            <a:r>
              <a:rPr lang="uk-UA" sz="7200" b="1" i="1" dirty="0" smtClean="0">
                <a:solidFill>
                  <a:srgbClr val="002060"/>
                </a:solidFill>
                <a:ea typeface="Calibri"/>
                <a:cs typeface="NewtonC-Bold"/>
              </a:rPr>
              <a:t>(метушня</a:t>
            </a:r>
            <a:r>
              <a:rPr lang="uk-UA" sz="7200" dirty="0" smtClean="0">
                <a:solidFill>
                  <a:srgbClr val="002060"/>
                </a:solidFill>
                <a:ea typeface="Calibri"/>
                <a:cs typeface="NewtonC-Bold"/>
              </a:rPr>
              <a:t>). </a:t>
            </a:r>
            <a:r>
              <a:rPr lang="uk-UA" sz="7200" dirty="0">
                <a:solidFill>
                  <a:srgbClr val="002060"/>
                </a:solidFill>
                <a:ea typeface="Calibri"/>
                <a:cs typeface="NewtonC-Bold"/>
              </a:rPr>
              <a:t>(</a:t>
            </a:r>
            <a:r>
              <a:rPr lang="ru-RU" sz="7200" i="1" dirty="0" err="1">
                <a:solidFill>
                  <a:srgbClr val="002060"/>
                </a:solidFill>
                <a:ea typeface="Calibri"/>
                <a:cs typeface="NewtonC-Bold"/>
              </a:rPr>
              <a:t>Rough</a:t>
            </a:r>
            <a:r>
              <a:rPr lang="ru-RU" sz="7200" i="1" dirty="0">
                <a:solidFill>
                  <a:srgbClr val="002060"/>
                </a:solidFill>
                <a:ea typeface="Calibri"/>
                <a:cs typeface="NewtonC-Bold"/>
              </a:rPr>
              <a:t> </a:t>
            </a:r>
            <a:r>
              <a:rPr lang="ru-RU" sz="7200" i="1" dirty="0" err="1">
                <a:solidFill>
                  <a:srgbClr val="002060"/>
                </a:solidFill>
                <a:ea typeface="Calibri"/>
                <a:cs typeface="NewtonC-Bold"/>
              </a:rPr>
              <a:t>and</a:t>
            </a:r>
            <a:r>
              <a:rPr lang="ru-RU" sz="7200" i="1" dirty="0">
                <a:solidFill>
                  <a:srgbClr val="002060"/>
                </a:solidFill>
                <a:ea typeface="Calibri"/>
                <a:cs typeface="NewtonC-Bold"/>
              </a:rPr>
              <a:t> </a:t>
            </a:r>
            <a:r>
              <a:rPr lang="ru-RU" sz="7200" i="1" dirty="0" err="1">
                <a:solidFill>
                  <a:srgbClr val="002060"/>
                </a:solidFill>
                <a:ea typeface="Calibri"/>
                <a:cs typeface="NewtonC-Bold"/>
              </a:rPr>
              <a:t>Tumble</a:t>
            </a:r>
            <a:r>
              <a:rPr lang="ru-RU" sz="7200" i="1" dirty="0">
                <a:solidFill>
                  <a:srgbClr val="002060"/>
                </a:solidFill>
                <a:ea typeface="Calibri"/>
                <a:cs typeface="NewtonC-Bold"/>
              </a:rPr>
              <a:t> </a:t>
            </a:r>
            <a:r>
              <a:rPr lang="ru-RU" sz="7200" i="1" dirty="0" err="1">
                <a:solidFill>
                  <a:srgbClr val="002060"/>
                </a:solidFill>
                <a:ea typeface="Calibri"/>
                <a:cs typeface="NewtonC-Bold"/>
              </a:rPr>
              <a:t>Play</a:t>
            </a:r>
            <a:r>
              <a:rPr lang="uk-UA" sz="7200" dirty="0">
                <a:solidFill>
                  <a:srgbClr val="002060"/>
                </a:solidFill>
                <a:ea typeface="Calibri"/>
                <a:cs typeface="NewtonC-Bold"/>
              </a:rPr>
              <a:t>)</a:t>
            </a:r>
            <a:endParaRPr lang="ru-RU" sz="7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20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>
                <a:solidFill>
                  <a:srgbClr val="C00000"/>
                </a:solidFill>
              </a:rPr>
              <a:t>Типологія ігор за Бобом </a:t>
            </a:r>
            <a:r>
              <a:rPr lang="uk-UA" sz="3600" b="1" dirty="0" err="1">
                <a:solidFill>
                  <a:srgbClr val="C00000"/>
                </a:solidFill>
              </a:rPr>
              <a:t>Х’юзом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</a:pPr>
            <a:r>
              <a:rPr lang="uk-UA" sz="2600" b="1" i="1" dirty="0">
                <a:solidFill>
                  <a:srgbClr val="002060"/>
                </a:solidFill>
                <a:ea typeface="Calibri"/>
                <a:cs typeface="NewtonC"/>
              </a:rPr>
              <a:t>Соціальна гра </a:t>
            </a:r>
            <a:r>
              <a:rPr lang="uk-UA" sz="2600" dirty="0">
                <a:solidFill>
                  <a:srgbClr val="002060"/>
                </a:solidFill>
                <a:ea typeface="Calibri"/>
                <a:cs typeface="NewtonC-Bold"/>
              </a:rPr>
              <a:t>(</a:t>
            </a:r>
            <a:r>
              <a:rPr lang="ru-RU" sz="2600" i="1" dirty="0" err="1">
                <a:solidFill>
                  <a:srgbClr val="002060"/>
                </a:solidFill>
                <a:ea typeface="Calibri"/>
                <a:cs typeface="NewtonC-Bold"/>
              </a:rPr>
              <a:t>Social</a:t>
            </a:r>
            <a:r>
              <a:rPr lang="ru-RU" sz="2600" i="1" dirty="0">
                <a:solidFill>
                  <a:srgbClr val="002060"/>
                </a:solidFill>
                <a:ea typeface="Calibri"/>
                <a:cs typeface="NewtonC-Bold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a typeface="Calibri"/>
                <a:cs typeface="NewtonC-Bold"/>
              </a:rPr>
              <a:t>Play</a:t>
            </a:r>
            <a:r>
              <a:rPr lang="uk-UA" sz="2600" dirty="0">
                <a:solidFill>
                  <a:srgbClr val="002060"/>
                </a:solidFill>
                <a:ea typeface="Calibri"/>
                <a:cs typeface="NewtonC-Bold"/>
              </a:rPr>
              <a:t>) спрямована на засвоєння форм взаємодії з іншими дітьми</a:t>
            </a:r>
            <a:r>
              <a:rPr lang="uk-UA" sz="2600" dirty="0" smtClean="0">
                <a:solidFill>
                  <a:srgbClr val="002060"/>
                </a:solidFill>
                <a:ea typeface="Calibri"/>
                <a:cs typeface="NewtonC-Bold"/>
              </a:rPr>
              <a:t>. Соціальна </a:t>
            </a:r>
            <a:r>
              <a:rPr lang="uk-UA" sz="2600" dirty="0">
                <a:solidFill>
                  <a:srgbClr val="002060"/>
                </a:solidFill>
                <a:ea typeface="Calibri"/>
                <a:cs typeface="NewtonC-Bold"/>
              </a:rPr>
              <a:t>гра співпадає з тим, що у вітчизняній педагогічній практиці називається спілкування з ровесниками.</a:t>
            </a:r>
            <a:endParaRPr lang="ru-RU" sz="2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</a:pPr>
            <a:r>
              <a:rPr lang="uk-UA" sz="2600" dirty="0">
                <a:solidFill>
                  <a:srgbClr val="002060"/>
                </a:solidFill>
                <a:ea typeface="Calibri"/>
                <a:cs typeface="NewtonC-Bold"/>
              </a:rPr>
              <a:t> </a:t>
            </a:r>
            <a:r>
              <a:rPr lang="uk-UA" sz="2600" b="1" i="1" dirty="0" smtClean="0">
                <a:solidFill>
                  <a:srgbClr val="002060"/>
                </a:solidFill>
                <a:ea typeface="Calibri"/>
                <a:cs typeface="NewtonC-Bold"/>
              </a:rPr>
              <a:t>Соціально-драматична </a:t>
            </a:r>
            <a:r>
              <a:rPr lang="uk-UA" sz="2600" b="1" i="1" dirty="0">
                <a:solidFill>
                  <a:srgbClr val="002060"/>
                </a:solidFill>
                <a:ea typeface="Calibri"/>
                <a:cs typeface="NewtonC-Bold"/>
              </a:rPr>
              <a:t>гра  </a:t>
            </a:r>
            <a:r>
              <a:rPr lang="uk-UA" sz="2600" dirty="0">
                <a:solidFill>
                  <a:srgbClr val="002060"/>
                </a:solidFill>
                <a:ea typeface="Calibri"/>
                <a:cs typeface="NewtonC-Bold"/>
              </a:rPr>
              <a:t>(</a:t>
            </a:r>
            <a:r>
              <a:rPr lang="ru-RU" sz="2600" i="1" dirty="0" err="1">
                <a:solidFill>
                  <a:srgbClr val="002060"/>
                </a:solidFill>
                <a:ea typeface="Calibri"/>
                <a:cs typeface="NewtonC-Bold"/>
              </a:rPr>
              <a:t>SocialFDramatic</a:t>
            </a:r>
            <a:r>
              <a:rPr lang="ru-RU" sz="2600" i="1" dirty="0">
                <a:solidFill>
                  <a:srgbClr val="002060"/>
                </a:solidFill>
                <a:ea typeface="Calibri"/>
                <a:cs typeface="NewtonC-Bold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a typeface="Calibri"/>
                <a:cs typeface="NewtonC-Bold"/>
              </a:rPr>
              <a:t>Play</a:t>
            </a:r>
            <a:r>
              <a:rPr lang="uk-UA" sz="2600" dirty="0">
                <a:solidFill>
                  <a:srgbClr val="002060"/>
                </a:solidFill>
                <a:ea typeface="Calibri"/>
                <a:cs typeface="NewtonC-Bold"/>
              </a:rPr>
              <a:t>) є засобом проживання складних життєвих або емоційних ситуацій. Така гра має психотерапевтичний ефект. Сюжет – реальне життя дитини. Потребує спеціальної емоційної атмосфери.</a:t>
            </a:r>
            <a:endParaRPr lang="ru-RU" sz="2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</a:pPr>
            <a:r>
              <a:rPr lang="uk-UA" sz="2600" b="1" i="1" dirty="0" err="1">
                <a:solidFill>
                  <a:srgbClr val="002060"/>
                </a:solidFill>
                <a:ea typeface="Calibri"/>
                <a:cs typeface="NewtonC-Bold"/>
              </a:rPr>
              <a:t>Символична</a:t>
            </a:r>
            <a:r>
              <a:rPr lang="uk-UA" sz="2600" b="1" i="1" dirty="0">
                <a:solidFill>
                  <a:srgbClr val="002060"/>
                </a:solidFill>
                <a:ea typeface="Calibri"/>
                <a:cs typeface="NewtonC-Bold"/>
              </a:rPr>
              <a:t> гра </a:t>
            </a:r>
            <a:r>
              <a:rPr lang="ru-RU" sz="2600" dirty="0">
                <a:solidFill>
                  <a:srgbClr val="002060"/>
                </a:solidFill>
                <a:ea typeface="Calibri"/>
                <a:cs typeface="NewtonC-Bold"/>
              </a:rPr>
              <a:t>(</a:t>
            </a:r>
            <a:r>
              <a:rPr lang="ru-RU" sz="2600" i="1" dirty="0" err="1">
                <a:solidFill>
                  <a:srgbClr val="002060"/>
                </a:solidFill>
                <a:ea typeface="Calibri"/>
                <a:cs typeface="NewtonC-Bold"/>
              </a:rPr>
              <a:t>Symbolic</a:t>
            </a:r>
            <a:r>
              <a:rPr lang="ru-RU" sz="2600" i="1" dirty="0">
                <a:solidFill>
                  <a:srgbClr val="002060"/>
                </a:solidFill>
                <a:ea typeface="Calibri"/>
                <a:cs typeface="NewtonC-Bold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ea typeface="Calibri"/>
                <a:cs typeface="NewtonC-Bold"/>
              </a:rPr>
              <a:t>Play</a:t>
            </a:r>
            <a:r>
              <a:rPr lang="ru-RU" sz="2600" dirty="0">
                <a:solidFill>
                  <a:srgbClr val="002060"/>
                </a:solidFill>
                <a:ea typeface="Calibri"/>
                <a:cs typeface="NewtonC-Bold"/>
              </a:rPr>
              <a:t>)</a:t>
            </a:r>
            <a:r>
              <a:rPr lang="uk-UA" sz="2600" dirty="0">
                <a:solidFill>
                  <a:srgbClr val="002060"/>
                </a:solidFill>
                <a:ea typeface="Calibri"/>
                <a:cs typeface="NewtonC-Bold"/>
              </a:rPr>
              <a:t>передбачає вираження чогось абстрактного, відсутнього в грі, за допомогою якогось предмета. </a:t>
            </a:r>
            <a:endParaRPr lang="ru-RU" sz="2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9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488832" cy="77809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Перелік нормативних документів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256584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2060"/>
                </a:solidFill>
              </a:rPr>
              <a:t>Базовий компонент дошкільної освіти (нова редакція);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2060"/>
                </a:solidFill>
              </a:rPr>
              <a:t>чинні освітні програми для дошкільних навчальних закладів; 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2060"/>
                </a:solidFill>
              </a:rPr>
              <a:t>Лист МОН України № 1/9-315 від 16.06.2016 «Щодо організації освітньої роботи в дошкільних навчальних закладах у 2016/2017 </a:t>
            </a:r>
            <a:r>
              <a:rPr lang="uk-UA" dirty="0" err="1" smtClean="0">
                <a:solidFill>
                  <a:srgbClr val="002060"/>
                </a:solidFill>
              </a:rPr>
              <a:t>н.р</a:t>
            </a:r>
            <a:r>
              <a:rPr lang="uk-UA" dirty="0" smtClean="0">
                <a:solidFill>
                  <a:srgbClr val="002060"/>
                </a:solidFill>
              </a:rPr>
              <a:t>.»;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2060"/>
                </a:solidFill>
              </a:rPr>
              <a:t>«Санітарний регламент для дошкільних навчальних закладів» (2016);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2060"/>
                </a:solidFill>
              </a:rPr>
              <a:t>«Типовий перелік обов’язкового обладнання, навчально-наочних посібників та іграшок в дошкільних навчальних закладах»  (2002);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uk-UA" dirty="0">
                <a:solidFill>
                  <a:srgbClr val="002060"/>
                </a:solidFill>
              </a:rPr>
              <a:t>Лист МОН України «Методичні рекомендації «Підбір і використання іграшок для дітей дошкільного віку в дошкільних навчальних закладах»  (№ 1/9-470 від 18.07.2009</a:t>
            </a:r>
            <a:r>
              <a:rPr lang="uk-UA" dirty="0" smtClean="0">
                <a:solidFill>
                  <a:srgbClr val="002060"/>
                </a:solidFill>
              </a:rPr>
              <a:t>).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0"/>
            <a:ext cx="1331640" cy="9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1138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sz="4000" b="1" dirty="0" smtClean="0">
                <a:solidFill>
                  <a:srgbClr val="C00000"/>
                </a:solidFill>
              </a:rPr>
              <a:t>Будівельний матеріал </a:t>
            </a:r>
            <a:br>
              <a:rPr lang="uk-UA" sz="4000" b="1" dirty="0" smtClean="0">
                <a:solidFill>
                  <a:srgbClr val="C00000"/>
                </a:solidFill>
              </a:rPr>
            </a:br>
            <a:r>
              <a:rPr lang="uk-UA" sz="4000" b="1" dirty="0" smtClean="0">
                <a:solidFill>
                  <a:srgbClr val="C00000"/>
                </a:solidFill>
              </a:rPr>
              <a:t>для вільної гри </a:t>
            </a:r>
            <a:br>
              <a:rPr lang="uk-UA" sz="4000" b="1" dirty="0" smtClean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099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17" y="2564904"/>
            <a:ext cx="4032383" cy="30242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00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63" y="2925468"/>
            <a:ext cx="3778001" cy="25160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212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C00000"/>
                </a:solidFill>
              </a:rPr>
              <a:t>Будівельний матеріал </a:t>
            </a:r>
            <a:br>
              <a:rPr lang="uk-UA" sz="3600" b="1" dirty="0">
                <a:solidFill>
                  <a:srgbClr val="C00000"/>
                </a:solidFill>
              </a:rPr>
            </a:br>
            <a:r>
              <a:rPr lang="uk-UA" sz="3600" b="1" dirty="0">
                <a:solidFill>
                  <a:srgbClr val="C00000"/>
                </a:solidFill>
              </a:rPr>
              <a:t>для вільної гри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83" y="1600200"/>
            <a:ext cx="3587634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6582"/>
            <a:ext cx="4038600" cy="30131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20306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640"/>
            <a:ext cx="8713787" cy="108012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uk-UA" sz="4000" b="1" dirty="0">
                <a:solidFill>
                  <a:srgbClr val="C00000"/>
                </a:solidFill>
              </a:rPr>
              <a:t>Будівельний матеріал </a:t>
            </a:r>
            <a:br>
              <a:rPr lang="uk-UA" sz="4000" b="1" dirty="0">
                <a:solidFill>
                  <a:srgbClr val="C00000"/>
                </a:solidFill>
              </a:rPr>
            </a:br>
            <a:r>
              <a:rPr lang="uk-UA" sz="4000" b="1" dirty="0">
                <a:solidFill>
                  <a:srgbClr val="C00000"/>
                </a:solidFill>
              </a:rPr>
              <a:t>для вільної гри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3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8178" y="1556791"/>
            <a:ext cx="2828250" cy="42484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4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3012" y="1484313"/>
            <a:ext cx="2825638" cy="42489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818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uk-UA" sz="4000" b="1" dirty="0">
                <a:solidFill>
                  <a:srgbClr val="C00000"/>
                </a:solidFill>
              </a:rPr>
              <a:t>Будівельний матеріал </a:t>
            </a:r>
            <a:br>
              <a:rPr lang="uk-UA" sz="4000" b="1" dirty="0">
                <a:solidFill>
                  <a:srgbClr val="C00000"/>
                </a:solidFill>
              </a:rPr>
            </a:br>
            <a:r>
              <a:rPr lang="uk-UA" sz="4000" b="1" dirty="0">
                <a:solidFill>
                  <a:srgbClr val="C00000"/>
                </a:solidFill>
              </a:rPr>
              <a:t>для вільної гри</a:t>
            </a:r>
            <a:endParaRPr lang="ru-RU" dirty="0"/>
          </a:p>
        </p:txBody>
      </p:sp>
      <p:pic>
        <p:nvPicPr>
          <p:cNvPr id="6147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7714" y="1600200"/>
            <a:ext cx="2706911" cy="40610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8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233" y="1600200"/>
            <a:ext cx="2181755" cy="40610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5964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uk-UA" sz="3600" b="1" dirty="0">
                <a:solidFill>
                  <a:srgbClr val="C00000"/>
                </a:solidFill>
              </a:rPr>
              <a:t>Будівельний матеріал </a:t>
            </a:r>
            <a:br>
              <a:rPr lang="uk-UA" sz="3600" b="1" dirty="0">
                <a:solidFill>
                  <a:srgbClr val="C00000"/>
                </a:solidFill>
              </a:rPr>
            </a:br>
            <a:r>
              <a:rPr lang="uk-UA" sz="3600" b="1" dirty="0">
                <a:solidFill>
                  <a:srgbClr val="C00000"/>
                </a:solidFill>
              </a:rPr>
              <a:t>для вільної гри</a:t>
            </a:r>
            <a:endParaRPr lang="ru-RU" dirty="0"/>
          </a:p>
        </p:txBody>
      </p:sp>
      <p:pic>
        <p:nvPicPr>
          <p:cNvPr id="43011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7328" y="1844675"/>
            <a:ext cx="3132460" cy="41766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3012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844675"/>
            <a:ext cx="3186826" cy="42486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7732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Нестандартне ігрове обладнання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97" y="1988840"/>
            <a:ext cx="4186616" cy="33510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487" y="14763"/>
            <a:ext cx="1413625" cy="999109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3740224" cy="37166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11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704856" cy="178621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ea typeface="Calibri"/>
                <a:cs typeface="NewtonC-Bold"/>
              </a:rPr>
              <a:t>Різниця в підходах до класифікації дитячих ігор у вітчизняній </a:t>
            </a:r>
            <a:br>
              <a:rPr lang="uk-UA" sz="3600" b="1" dirty="0" smtClean="0">
                <a:solidFill>
                  <a:srgbClr val="C00000"/>
                </a:solidFill>
                <a:ea typeface="Calibri"/>
                <a:cs typeface="NewtonC-Bold"/>
              </a:rPr>
            </a:br>
            <a:r>
              <a:rPr lang="uk-UA" sz="3600" b="1" dirty="0" smtClean="0">
                <a:solidFill>
                  <a:srgbClr val="C00000"/>
                </a:solidFill>
                <a:ea typeface="Calibri"/>
                <a:cs typeface="NewtonC-Bold"/>
              </a:rPr>
              <a:t>і зарубіжній педагогіці</a:t>
            </a:r>
            <a:r>
              <a:rPr lang="ru-RU" sz="3600" dirty="0">
                <a:solidFill>
                  <a:srgbClr val="C00000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C00000"/>
                </a:solidFill>
                <a:ea typeface="Calibri"/>
                <a:cs typeface="Times New Roman"/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2484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rgbClr val="002060"/>
                </a:solidFill>
                <a:ea typeface="Calibri"/>
                <a:cs typeface="NewtonC-Bold"/>
              </a:rPr>
              <a:t>Західні </a:t>
            </a:r>
            <a:r>
              <a:rPr lang="uk-UA" sz="2800" dirty="0">
                <a:solidFill>
                  <a:srgbClr val="002060"/>
                </a:solidFill>
                <a:ea typeface="Calibri"/>
                <a:cs typeface="NewtonC-Bold"/>
              </a:rPr>
              <a:t>вчені підкреслюють роль ініціативності та самостійності дитини в будь-якому виді гри</a:t>
            </a:r>
            <a:r>
              <a:rPr lang="uk-UA" sz="2800" dirty="0" smtClean="0">
                <a:solidFill>
                  <a:srgbClr val="002060"/>
                </a:solidFill>
                <a:ea typeface="Calibri"/>
                <a:cs typeface="NewtonC-Bold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</a:pP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34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728192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Протиріччя в розвитку особистості дитини засобами гри та іграшки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1389"/>
            <a:ext cx="1331640" cy="94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0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Ситуація з творчою грою </a:t>
            </a:r>
            <a:br>
              <a:rPr lang="uk-UA" sz="3600" b="1" dirty="0" smtClean="0">
                <a:solidFill>
                  <a:srgbClr val="C00000"/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</a:rPr>
              <a:t>у вітчизняній дошкільній практиці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64496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uk-UA" b="1" dirty="0" smtClean="0">
                <a:solidFill>
                  <a:srgbClr val="0070C0"/>
                </a:solidFill>
              </a:rPr>
              <a:t>Сьогодні у вітчизняній дошкільній педагогічній практиці спостерігається така ситуація: творчу гру, а саме сюжетно-рольову, вихователі використовують переважно як метод виховного впливу на дитину</a:t>
            </a:r>
            <a:r>
              <a:rPr lang="uk-UA" dirty="0" smtClean="0">
                <a:solidFill>
                  <a:srgbClr val="002060"/>
                </a:solidFill>
              </a:rPr>
              <a:t>, оскільки заздалегідь відбувається планування всіх ігор, у тому числі й творчих. Ініціаторами проведення багатьох ігор є вихователі! 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uk-UA" b="1" dirty="0" smtClean="0">
                <a:solidFill>
                  <a:srgbClr val="0070C0"/>
                </a:solidFill>
              </a:rPr>
              <a:t>Творчій грі, а саме самодіяльній (як діяльності самої дитини), не залишається часу</a:t>
            </a:r>
            <a:r>
              <a:rPr lang="uk-UA" dirty="0" smtClean="0">
                <a:solidFill>
                  <a:srgbClr val="002060"/>
                </a:solidFill>
              </a:rPr>
              <a:t>! А гра, що ініційована вихователем, це зовсім інша гра, ніж гра, ініціатором якої виступають діти!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382" y="1"/>
            <a:ext cx="1387618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5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Ситуація з творчою грою </a:t>
            </a:r>
            <a:br>
              <a:rPr lang="uk-UA" sz="3600" b="1" dirty="0" smtClean="0">
                <a:solidFill>
                  <a:srgbClr val="C00000"/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</a:rPr>
              <a:t>у вітчизняній дошкільній практиці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800" dirty="0" smtClean="0">
                <a:solidFill>
                  <a:srgbClr val="002060"/>
                </a:solidFill>
              </a:rPr>
              <a:t>Витіснення творчої самодіяльної гри, її заміна  навчальною грою спостерігалося ще в другій половині ХХ ст. 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uk-UA" sz="2800" dirty="0" smtClean="0">
                <a:solidFill>
                  <a:srgbClr val="002060"/>
                </a:solidFill>
              </a:rPr>
              <a:t>«З одного боку, мають місце  спроби жорстокої регламентації ігрової діяльності, коли вихователь нав’язує дітям і сюжет, і спосіб здійснення гри, перетворюючи її на ігрове заняття, позбавляючи її самостійного характеру. З іншого боку, у деяких вихователів виникає тенденція повного невтручання в гру дітей, фактичної відмови від керівництва нею» (</a:t>
            </a:r>
            <a:r>
              <a:rPr lang="uk-UA" sz="2800" b="1" i="1" dirty="0" smtClean="0">
                <a:solidFill>
                  <a:srgbClr val="002060"/>
                </a:solidFill>
              </a:rPr>
              <a:t>О.В</a:t>
            </a:r>
            <a:r>
              <a:rPr lang="uk-UA" sz="2800" b="1" i="1" dirty="0">
                <a:solidFill>
                  <a:srgbClr val="002060"/>
                </a:solidFill>
              </a:rPr>
              <a:t>. </a:t>
            </a:r>
            <a:r>
              <a:rPr lang="uk-UA" sz="2800" b="1" i="1" dirty="0" smtClean="0">
                <a:solidFill>
                  <a:srgbClr val="002060"/>
                </a:solidFill>
              </a:rPr>
              <a:t>Запорожець</a:t>
            </a:r>
            <a:r>
              <a:rPr lang="uk-UA" sz="2800" dirty="0" smtClean="0">
                <a:solidFill>
                  <a:srgbClr val="002060"/>
                </a:solidFill>
              </a:rPr>
              <a:t>).</a:t>
            </a:r>
            <a:endParaRPr lang="uk-UA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0"/>
            <a:ext cx="1331640" cy="9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Значення творчої гри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2060"/>
                </a:solidFill>
              </a:rPr>
              <a:t>Д.Б. Ельконін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2060"/>
                </a:solidFill>
              </a:rPr>
              <a:t>О.М. Леонтьєв 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2060"/>
                </a:solidFill>
              </a:rPr>
              <a:t>О.В. Запорожець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2060"/>
                </a:solidFill>
              </a:rPr>
              <a:t>К.В. Трифонова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2060"/>
                </a:solidFill>
              </a:rPr>
              <a:t>та ін. 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rgbClr val="C00000"/>
                </a:solidFill>
              </a:rPr>
              <a:t>!!!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70C0"/>
                </a:solidFill>
              </a:rPr>
              <a:t>Створення належного предметно-ігрового середовища є необхідною умовою виникнення та розгортання творчої гри</a:t>
            </a:r>
            <a:r>
              <a:rPr lang="uk-UA" dirty="0" smtClean="0">
                <a:solidFill>
                  <a:srgbClr val="002060"/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"/>
            <a:ext cx="1331639" cy="9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Тенденції в розвитку дитини дошкільного віку засобами гри </a:t>
            </a:r>
            <a:br>
              <a:rPr lang="uk-UA" sz="3600" b="1" dirty="0" smtClean="0">
                <a:solidFill>
                  <a:srgbClr val="C00000"/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</a:rPr>
              <a:t>та ігрової діяльності 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88843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</a:rPr>
              <a:t>Спостерігаються суперечливі тенденції в розвитку дитини дошкільного віку засобами гри та ігрової діяльності: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rgbClr val="002060"/>
                </a:solidFill>
              </a:rPr>
              <a:t>з одного боку фахівці й батьки визнають унікальність та цінність дитинства, а з іншого – специфіка дитинства ігнорується</a:t>
            </a:r>
            <a:r>
              <a:rPr lang="uk-UA" b="1" dirty="0" smtClean="0">
                <a:solidFill>
                  <a:srgbClr val="C00000"/>
                </a:solidFill>
              </a:rPr>
              <a:t>!!!!!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382" y="1"/>
            <a:ext cx="1387618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Тенденція 1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uk-UA" b="1" dirty="0" smtClean="0">
                <a:solidFill>
                  <a:srgbClr val="002060"/>
                </a:solidFill>
              </a:rPr>
              <a:t>Особливості </a:t>
            </a:r>
            <a:r>
              <a:rPr lang="uk-UA" b="1" dirty="0">
                <a:solidFill>
                  <a:srgbClr val="002060"/>
                </a:solidFill>
              </a:rPr>
              <a:t>впливу </a:t>
            </a:r>
            <a:r>
              <a:rPr lang="uk-UA" b="1" dirty="0" smtClean="0">
                <a:solidFill>
                  <a:srgbClr val="002060"/>
                </a:solidFill>
              </a:rPr>
              <a:t/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на </a:t>
            </a:r>
            <a:r>
              <a:rPr lang="uk-UA" b="1" dirty="0">
                <a:solidFill>
                  <a:srgbClr val="002060"/>
                </a:solidFill>
              </a:rPr>
              <a:t>дитину деяких </a:t>
            </a:r>
            <a:r>
              <a:rPr lang="uk-UA" b="1" dirty="0" smtClean="0">
                <a:solidFill>
                  <a:srgbClr val="002060"/>
                </a:solidFill>
              </a:rPr>
              <a:t>факторів </a:t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інформаційного суспільства.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521188"/>
            <a:ext cx="3394720" cy="2256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0"/>
            <a:ext cx="1331640" cy="9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Тенденція 2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uk-UA" b="1" dirty="0" smtClean="0">
                <a:solidFill>
                  <a:srgbClr val="002060"/>
                </a:solidFill>
              </a:rPr>
              <a:t>Раннє </a:t>
            </a:r>
            <a:r>
              <a:rPr lang="uk-UA" b="1" dirty="0">
                <a:solidFill>
                  <a:srgbClr val="002060"/>
                </a:solidFill>
              </a:rPr>
              <a:t>навчання «задля школи</a:t>
            </a:r>
            <a:r>
              <a:rPr lang="uk-UA" b="1" dirty="0" smtClean="0">
                <a:solidFill>
                  <a:srgbClr val="002060"/>
                </a:solidFill>
              </a:rPr>
              <a:t>».</a:t>
            </a:r>
            <a:endParaRPr lang="uk-UA" b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258" y="0"/>
            <a:ext cx="1311742" cy="92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274638"/>
            <a:ext cx="7848872" cy="2074242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Цікавий факт: звернення педагогів Великої Британії до Уряду Великої Британії з проханням підвищити вік дітей для академічного навчання 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9" y="2852738"/>
            <a:ext cx="8216521" cy="38163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382" y="1"/>
            <a:ext cx="1387618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5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274638"/>
            <a:ext cx="7848871" cy="2074242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Цікавий факт: звернення педагогів Великої Британії до Уряду Великої Британії з проханням підвищити вік дітей для академічного навчання 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4" y="2852738"/>
            <a:ext cx="7988410" cy="38163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380" y="1"/>
            <a:ext cx="1387618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0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Т</a:t>
            </a:r>
            <a:r>
              <a:rPr lang="uk-UA" sz="3600" b="1" dirty="0" err="1" smtClean="0">
                <a:solidFill>
                  <a:srgbClr val="C00000"/>
                </a:solidFill>
              </a:rPr>
              <a:t>енденція</a:t>
            </a:r>
            <a:r>
              <a:rPr lang="uk-UA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3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>
              <a:solidFill>
                <a:srgbClr val="002060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uk-UA" b="1" dirty="0" smtClean="0">
                <a:solidFill>
                  <a:srgbClr val="002060"/>
                </a:solidFill>
              </a:rPr>
              <a:t>Батьки намагаються  позбавити свою  дитину  всіляких зусиль і самостійних дій</a:t>
            </a:r>
            <a:r>
              <a:rPr lang="uk-UA" dirty="0" smtClean="0">
                <a:solidFill>
                  <a:srgbClr val="002060"/>
                </a:solidFill>
              </a:rPr>
              <a:t>.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382" y="1"/>
            <a:ext cx="1387618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Тенденція 4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uk-UA" b="1" dirty="0" smtClean="0">
                <a:solidFill>
                  <a:srgbClr val="002060"/>
                </a:solidFill>
              </a:rPr>
              <a:t>Надмірна регламентованість </a:t>
            </a:r>
            <a:r>
              <a:rPr lang="uk-UA" b="1" dirty="0">
                <a:solidFill>
                  <a:srgbClr val="002060"/>
                </a:solidFill>
              </a:rPr>
              <a:t>організації життєдіяльності дітей </a:t>
            </a:r>
            <a:r>
              <a:rPr lang="uk-UA" dirty="0">
                <a:solidFill>
                  <a:srgbClr val="002060"/>
                </a:solidFill>
              </a:rPr>
              <a:t>у </a:t>
            </a:r>
            <a:r>
              <a:rPr lang="uk-UA" dirty="0" smtClean="0">
                <a:solidFill>
                  <a:srgbClr val="002060"/>
                </a:solidFill>
              </a:rPr>
              <a:t>ДНЗ.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70" y="14763"/>
            <a:ext cx="1366730" cy="96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7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Тенденція 5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uk-UA" b="1" dirty="0" smtClean="0">
                <a:solidFill>
                  <a:srgbClr val="002060"/>
                </a:solidFill>
              </a:rPr>
              <a:t>Реалістичні </a:t>
            </a:r>
            <a:r>
              <a:rPr lang="uk-UA" b="1" dirty="0">
                <a:solidFill>
                  <a:srgbClr val="002060"/>
                </a:solidFill>
              </a:rPr>
              <a:t>іграшки </a:t>
            </a:r>
            <a:r>
              <a:rPr lang="uk-UA" dirty="0">
                <a:solidFill>
                  <a:srgbClr val="002060"/>
                </a:solidFill>
              </a:rPr>
              <a:t>перешкоджають розвитку творчої уяви дітей.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65" y="2457806"/>
            <a:ext cx="3941068" cy="26273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946" y="0"/>
            <a:ext cx="1369053" cy="96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99176" cy="1143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Узагальнення тривожних тенденцій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Структурна </a:t>
            </a:r>
            <a:r>
              <a:rPr lang="uk-UA" b="1" dirty="0">
                <a:solidFill>
                  <a:srgbClr val="0070C0"/>
                </a:solidFill>
              </a:rPr>
              <a:t>примітивність гри</a:t>
            </a:r>
            <a:r>
              <a:rPr lang="uk-UA" b="1" dirty="0">
                <a:solidFill>
                  <a:srgbClr val="C00000"/>
                </a:solidFill>
              </a:rPr>
              <a:t>!!!!!</a:t>
            </a:r>
          </a:p>
          <a:p>
            <a:endParaRPr lang="uk-UA" dirty="0" smtClean="0">
              <a:solidFill>
                <a:srgbClr val="002060"/>
              </a:solidFill>
            </a:endParaRPr>
          </a:p>
          <a:p>
            <a:r>
              <a:rPr lang="uk-UA" b="1" dirty="0" err="1" smtClean="0">
                <a:solidFill>
                  <a:srgbClr val="0070C0"/>
                </a:solidFill>
              </a:rPr>
              <a:t>Депривація</a:t>
            </a:r>
            <a:r>
              <a:rPr lang="uk-UA" b="1" dirty="0" smtClean="0">
                <a:solidFill>
                  <a:srgbClr val="0070C0"/>
                </a:solidFill>
              </a:rPr>
              <a:t> (втрата) провідного виду діяльності</a:t>
            </a:r>
            <a:r>
              <a:rPr lang="uk-UA" b="1" dirty="0" smtClean="0">
                <a:solidFill>
                  <a:srgbClr val="C00000"/>
                </a:solidFill>
              </a:rPr>
              <a:t>!!!!!</a:t>
            </a:r>
          </a:p>
          <a:p>
            <a:endParaRPr lang="uk-UA" dirty="0" smtClean="0">
              <a:solidFill>
                <a:srgbClr val="002060"/>
              </a:solidFill>
            </a:endParaRPr>
          </a:p>
          <a:p>
            <a:endParaRPr lang="uk-UA" dirty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Причина</a:t>
            </a:r>
            <a:r>
              <a:rPr lang="uk-UA" dirty="0" smtClean="0">
                <a:solidFill>
                  <a:srgbClr val="002060"/>
                </a:solidFill>
              </a:rPr>
              <a:t>: </a:t>
            </a:r>
            <a:r>
              <a:rPr lang="uk-UA" dirty="0" smtClean="0">
                <a:solidFill>
                  <a:srgbClr val="0070C0"/>
                </a:solidFill>
              </a:rPr>
              <a:t>Вихователі не є учасниками ігор дітей</a:t>
            </a:r>
            <a:r>
              <a:rPr lang="uk-UA" b="1" dirty="0" smtClean="0">
                <a:solidFill>
                  <a:srgbClr val="C00000"/>
                </a:solidFill>
              </a:rPr>
              <a:t>!!!!!</a:t>
            </a:r>
            <a:endParaRPr lang="uk-U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5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322637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Всеукраїнський науково-практичний семінар за темою (орієнтовна)</a:t>
            </a:r>
            <a:br>
              <a:rPr lang="uk-UA" sz="3600" b="1" dirty="0" smtClean="0">
                <a:solidFill>
                  <a:srgbClr val="C00000"/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</a:rPr>
              <a:t>«Використання іграшки та ігрових посібників для формування життєвої компетентності дитини дошкільного віку»</a:t>
            </a:r>
            <a:br>
              <a:rPr lang="uk-UA" sz="3600" b="1" dirty="0" smtClean="0">
                <a:solidFill>
                  <a:srgbClr val="C00000"/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</a:rPr>
              <a:t>жовтень, 2017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645024"/>
            <a:ext cx="8640960" cy="280831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Мета</a:t>
            </a:r>
            <a:r>
              <a:rPr lang="uk-UA" sz="2800" dirty="0" smtClean="0">
                <a:solidFill>
                  <a:srgbClr val="002060"/>
                </a:solidFill>
              </a:rPr>
              <a:t>: пропагувати ідеї творчої</a:t>
            </a:r>
            <a:r>
              <a:rPr lang="en-US" sz="2800" dirty="0" smtClean="0">
                <a:solidFill>
                  <a:srgbClr val="002060"/>
                </a:solidFill>
              </a:rPr>
              <a:t>/</a:t>
            </a:r>
            <a:r>
              <a:rPr lang="uk-UA" sz="2800" dirty="0" smtClean="0">
                <a:solidFill>
                  <a:srgbClr val="002060"/>
                </a:solidFill>
              </a:rPr>
              <a:t>самодіяльної</a:t>
            </a:r>
            <a:r>
              <a:rPr lang="en-US" sz="2800" dirty="0" smtClean="0">
                <a:solidFill>
                  <a:srgbClr val="002060"/>
                </a:solidFill>
              </a:rPr>
              <a:t>/</a:t>
            </a:r>
            <a:r>
              <a:rPr lang="uk-UA" sz="2800" dirty="0" smtClean="0">
                <a:solidFill>
                  <a:srgbClr val="002060"/>
                </a:solidFill>
              </a:rPr>
              <a:t>розвивальної гри та іграшки шляхом презентації ефективного інноваційного педагогічного досвіду  дошкільних навчальних закладів Харківського регіону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0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Базовий компонент </a:t>
            </a:r>
            <a:br>
              <a:rPr lang="uk-UA" sz="3600" b="1" dirty="0" smtClean="0">
                <a:solidFill>
                  <a:srgbClr val="C00000"/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</a:rPr>
              <a:t>дошкільної освіти (нова редакція)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690864" cy="48965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i="1" dirty="0" smtClean="0">
                <a:solidFill>
                  <a:srgbClr val="002060"/>
                </a:solidFill>
              </a:rPr>
              <a:t>Ігрова компетенція </a:t>
            </a:r>
            <a:r>
              <a:rPr lang="uk-UA" dirty="0" smtClean="0">
                <a:solidFill>
                  <a:srgbClr val="002060"/>
                </a:solidFill>
              </a:rPr>
              <a:t>– «обізнаність із різними видами іграшок; здатність їх використовувати в </a:t>
            </a:r>
            <a:r>
              <a:rPr lang="uk-UA" b="1" dirty="0" smtClean="0">
                <a:solidFill>
                  <a:srgbClr val="C00000"/>
                </a:solidFill>
              </a:rPr>
              <a:t>самостійних іграх</a:t>
            </a:r>
            <a:r>
              <a:rPr lang="uk-UA" dirty="0" smtClean="0">
                <a:solidFill>
                  <a:srgbClr val="002060"/>
                </a:solidFill>
              </a:rPr>
              <a:t>; організовувати різні види ігор (рухливі, народні, ігри з правилами, сюжетно-рольові тощо) відповідно до їх структури (уявлювана ігрова ситуація, ігрова роль, ігрові правила); реалізовувати власні ігрові задуми; дотримуватись ігрового партнерства та рольових способів поведінки, норм та етикету спілкування у процесі гри» [с.23].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132856"/>
            <a:ext cx="2402512" cy="3456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657" y="31389"/>
            <a:ext cx="1363180" cy="96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Ідеї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472608"/>
          </a:xfrm>
        </p:spPr>
        <p:txBody>
          <a:bodyPr>
            <a:normAutofit fontScale="62500" lnSpcReduction="20000"/>
          </a:bodyPr>
          <a:lstStyle/>
          <a:p>
            <a:pPr marL="352425" indent="-352425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Висвітлити результати інноваційних педагогічних практик (розвиток дитини засобами іграшки та гри) дошкільних навчальних закладів Харківського регіону.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Презентувати кращий педагогічний досвід через проведення </a:t>
            </a:r>
            <a:r>
              <a:rPr lang="uk-UA" b="1" dirty="0" smtClean="0">
                <a:solidFill>
                  <a:srgbClr val="002060"/>
                </a:solidFill>
              </a:rPr>
              <a:t>майстер-класів (виступи</a:t>
            </a:r>
            <a:r>
              <a:rPr lang="uk-UA" b="1" smtClean="0">
                <a:solidFill>
                  <a:srgbClr val="002060"/>
                </a:solidFill>
              </a:rPr>
              <a:t>, відеоматеріали)</a:t>
            </a:r>
            <a:r>
              <a:rPr lang="uk-UA" smtClean="0">
                <a:solidFill>
                  <a:srgbClr val="002060"/>
                </a:solidFill>
              </a:rPr>
              <a:t>.</a:t>
            </a:r>
            <a:endParaRPr lang="uk-UA" dirty="0" smtClean="0">
              <a:solidFill>
                <a:srgbClr val="002060"/>
              </a:solidFill>
            </a:endParaRP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Працює ТТК </a:t>
            </a:r>
            <a:r>
              <a:rPr lang="uk-UA" dirty="0" smtClean="0">
                <a:solidFill>
                  <a:srgbClr val="002060"/>
                </a:solidFill>
              </a:rPr>
              <a:t>«Організаційно-методичний супровід відновлення творчого потенціалу дитячої гри та іграшки для гармонійного розвитку дитини дошкільного вік</a:t>
            </a:r>
            <a:r>
              <a:rPr lang="ru-RU" dirty="0" smtClean="0">
                <a:solidFill>
                  <a:srgbClr val="002060"/>
                </a:solidFill>
              </a:rPr>
              <a:t>у».</a:t>
            </a:r>
            <a:endParaRPr lang="uk-UA" dirty="0" smtClean="0">
              <a:solidFill>
                <a:srgbClr val="002060"/>
              </a:solidFill>
            </a:endParaRP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Ініціювати (шляхом доведення!!!) оновлення </a:t>
            </a:r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b="1" dirty="0" smtClean="0">
                <a:solidFill>
                  <a:srgbClr val="002060"/>
                </a:solidFill>
              </a:rPr>
              <a:t>Типового </a:t>
            </a:r>
            <a:r>
              <a:rPr lang="uk-UA" b="1" dirty="0" smtClean="0">
                <a:solidFill>
                  <a:srgbClr val="002060"/>
                </a:solidFill>
              </a:rPr>
              <a:t>переліку обов’язкового обладнання, навчально-наочних посібників </a:t>
            </a:r>
            <a:r>
              <a:rPr lang="ru-RU" b="1" dirty="0" smtClean="0">
                <a:solidFill>
                  <a:srgbClr val="002060"/>
                </a:solidFill>
              </a:rPr>
              <a:t>та </a:t>
            </a:r>
            <a:r>
              <a:rPr lang="uk-UA" b="1" dirty="0" smtClean="0">
                <a:solidFill>
                  <a:srgbClr val="002060"/>
                </a:solidFill>
              </a:rPr>
              <a:t>іграшок в дошкільних навчальних закладах»  </a:t>
            </a:r>
            <a:r>
              <a:rPr lang="uk-UA" dirty="0" smtClean="0">
                <a:solidFill>
                  <a:srgbClr val="002060"/>
                </a:solidFill>
              </a:rPr>
              <a:t>(2002).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Змінити ситуацію </a:t>
            </a:r>
            <a:r>
              <a:rPr lang="uk-UA" dirty="0" smtClean="0">
                <a:solidFill>
                  <a:srgbClr val="002060"/>
                </a:solidFill>
              </a:rPr>
              <a:t>з творчою грою. 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Створити посібник </a:t>
            </a:r>
            <a:r>
              <a:rPr lang="uk-UA" dirty="0" smtClean="0">
                <a:solidFill>
                  <a:srgbClr val="002060"/>
                </a:solidFill>
              </a:rPr>
              <a:t>«Інноваційні практики формування </a:t>
            </a:r>
            <a:r>
              <a:rPr lang="uk-UA" dirty="0" err="1" smtClean="0">
                <a:solidFill>
                  <a:srgbClr val="002060"/>
                </a:solidFill>
              </a:rPr>
              <a:t>компетентностей</a:t>
            </a:r>
            <a:r>
              <a:rPr lang="uk-UA" dirty="0" smtClean="0">
                <a:solidFill>
                  <a:srgbClr val="002060"/>
                </a:solidFill>
              </a:rPr>
              <a:t> дитини засобами іграшки та гри» . 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Створити альманах </a:t>
            </a:r>
            <a:r>
              <a:rPr lang="uk-UA" dirty="0" smtClean="0">
                <a:solidFill>
                  <a:srgbClr val="002060"/>
                </a:solidFill>
              </a:rPr>
              <a:t>«Нестандартне авторське ігрове обладнання в практиці дошкільних навчальних закладів (для проведення занять, виникнення задуму та розгортання сюжетно-рольових, </a:t>
            </a:r>
            <a:r>
              <a:rPr lang="uk-UA" dirty="0" err="1" smtClean="0">
                <a:solidFill>
                  <a:srgbClr val="002060"/>
                </a:solidFill>
              </a:rPr>
              <a:t>конструкторсько</a:t>
            </a:r>
            <a:r>
              <a:rPr lang="uk-UA" dirty="0" smtClean="0">
                <a:solidFill>
                  <a:srgbClr val="002060"/>
                </a:solidFill>
              </a:rPr>
              <a:t>-будівельних і театралізованих ігор, оформлення ігрових майданчиків».</a:t>
            </a:r>
          </a:p>
          <a:p>
            <a:pPr marL="0" indent="0">
              <a:buNone/>
            </a:pPr>
            <a:r>
              <a:rPr lang="uk-UA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288032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/>
            </a:r>
            <a:br>
              <a:rPr lang="uk-UA" sz="3600" b="1" dirty="0" smtClean="0">
                <a:solidFill>
                  <a:srgbClr val="C00000"/>
                </a:solidFill>
              </a:rPr>
            </a:br>
            <a:r>
              <a:rPr lang="uk-UA" sz="3600" b="1" dirty="0">
                <a:solidFill>
                  <a:srgbClr val="C00000"/>
                </a:solidFill>
              </a:rPr>
              <a:t/>
            </a:r>
            <a:br>
              <a:rPr lang="uk-UA" sz="3600" b="1" dirty="0">
                <a:solidFill>
                  <a:srgbClr val="C00000"/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</a:rPr>
              <a:t>Наші контакти: </a:t>
            </a:r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  <a:hlinkClick r:id="rId2"/>
              </a:rPr>
              <a:t>rozvitok2010@ukr.net</a:t>
            </a:r>
            <a:r>
              <a:rPr lang="uk-UA" sz="3600" dirty="0" smtClean="0">
                <a:solidFill>
                  <a:srgbClr val="C00000"/>
                </a:solidFill>
              </a:rPr>
              <a:t> </a:t>
            </a:r>
            <a:br>
              <a:rPr lang="uk-UA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  <a:hlinkClick r:id="rId3"/>
              </a:rPr>
              <a:t>kochenginamv@gmail.com</a:t>
            </a:r>
            <a:r>
              <a:rPr lang="uk-UA" sz="3600" dirty="0" smtClean="0">
                <a:solidFill>
                  <a:srgbClr val="C00000"/>
                </a:solidFill>
              </a:rPr>
              <a:t> </a:t>
            </a:r>
            <a:br>
              <a:rPr lang="uk-UA" sz="3600" dirty="0" smtClean="0">
                <a:solidFill>
                  <a:srgbClr val="C00000"/>
                </a:solidFill>
              </a:rPr>
            </a:br>
            <a:r>
              <a:rPr lang="uk-UA" sz="3600" dirty="0">
                <a:solidFill>
                  <a:srgbClr val="C00000"/>
                </a:solidFill>
              </a:rPr>
              <a:t/>
            </a:r>
            <a:br>
              <a:rPr lang="uk-UA" sz="3600" dirty="0">
                <a:solidFill>
                  <a:srgbClr val="C00000"/>
                </a:solidFill>
              </a:rPr>
            </a:br>
            <a:r>
              <a:rPr lang="uk-UA" sz="3600" dirty="0" err="1" smtClean="0">
                <a:solidFill>
                  <a:srgbClr val="C00000"/>
                </a:solidFill>
              </a:rPr>
              <a:t>Тел</a:t>
            </a:r>
            <a:r>
              <a:rPr lang="uk-UA" sz="3600" dirty="0" smtClean="0">
                <a:solidFill>
                  <a:srgbClr val="C00000"/>
                </a:solidFill>
              </a:rPr>
              <a:t>.: 063-879-41-94</a:t>
            </a:r>
            <a:br>
              <a:rPr lang="uk-UA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/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/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0"/>
            <a:ext cx="1331640" cy="9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Освітня програма «Дитина» </a:t>
            </a:r>
            <a:br>
              <a:rPr lang="uk-UA" sz="3600" b="1" dirty="0" smtClean="0">
                <a:solidFill>
                  <a:srgbClr val="C00000"/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</a:rPr>
              <a:t>для дітей від 2 до 7 років 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2594687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556792"/>
            <a:ext cx="4680520" cy="5040560"/>
          </a:xfrm>
        </p:spPr>
        <p:txBody>
          <a:bodyPr>
            <a:normAutofit/>
          </a:bodyPr>
          <a:lstStyle/>
          <a:p>
            <a:pPr lvl="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uk-UA" sz="1800" dirty="0">
                <a:solidFill>
                  <a:srgbClr val="002060"/>
                </a:solidFill>
              </a:rPr>
              <a:t>у  </a:t>
            </a:r>
            <a:r>
              <a:rPr lang="uk-UA" sz="1800" b="1" dirty="0">
                <a:solidFill>
                  <a:srgbClr val="002060"/>
                </a:solidFill>
              </a:rPr>
              <a:t>дітей п’ятого року життя </a:t>
            </a:r>
            <a:r>
              <a:rPr lang="uk-UA" sz="1800" dirty="0">
                <a:solidFill>
                  <a:srgbClr val="002060"/>
                </a:solidFill>
              </a:rPr>
              <a:t>формувати вміння «…спільно обирати тему гри, розподіляти ролі, погоджувати ігрові дії. Вчити організовувати гру: обирати місце та облаштовувати його відповідно до сюжету» </a:t>
            </a:r>
            <a:r>
              <a:rPr lang="uk-UA" sz="1800" dirty="0" smtClean="0">
                <a:solidFill>
                  <a:srgbClr val="002060"/>
                </a:solidFill>
              </a:rPr>
              <a:t>[с</a:t>
            </a:r>
            <a:r>
              <a:rPr lang="uk-UA" sz="1800" dirty="0">
                <a:solidFill>
                  <a:srgbClr val="002060"/>
                </a:solidFill>
              </a:rPr>
              <a:t>. 117];</a:t>
            </a:r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uk-UA" sz="1800" dirty="0">
                <a:solidFill>
                  <a:srgbClr val="002060"/>
                </a:solidFill>
              </a:rPr>
              <a:t>дітей </a:t>
            </a:r>
            <a:r>
              <a:rPr lang="uk-UA" sz="1800" b="1" dirty="0">
                <a:solidFill>
                  <a:srgbClr val="002060"/>
                </a:solidFill>
              </a:rPr>
              <a:t>старшого дошкільного віку </a:t>
            </a:r>
            <a:r>
              <a:rPr lang="uk-UA" sz="1800" dirty="0">
                <a:solidFill>
                  <a:srgbClr val="002060"/>
                </a:solidFill>
              </a:rPr>
              <a:t>спонукати «… заздалегідь узгоджувати тему гри, розподіляти ролі, організовувати початкову предметно-просторову ситуацію. Формувати у  дітей відповідальне ставлення до ігрового партнерства і  рольових способів поведінки, норм та етикету ігрового спілкування. У процесі гри спонукати дітей дотримуватись засвоєних правил та норм поведінки» </a:t>
            </a:r>
            <a:r>
              <a:rPr lang="uk-UA" sz="1800" dirty="0" smtClean="0">
                <a:solidFill>
                  <a:srgbClr val="002060"/>
                </a:solidFill>
              </a:rPr>
              <a:t>[с</a:t>
            </a:r>
            <a:r>
              <a:rPr lang="uk-UA" sz="1800" dirty="0">
                <a:solidFill>
                  <a:srgbClr val="002060"/>
                </a:solidFill>
              </a:rPr>
              <a:t>. 171].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59" y="5333"/>
            <a:ext cx="1331639" cy="9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858218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Освітня програма «Дитина» </a:t>
            </a:r>
            <a:br>
              <a:rPr lang="uk-UA" sz="3600" b="1" dirty="0" smtClean="0">
                <a:solidFill>
                  <a:srgbClr val="C00000"/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</a:rPr>
              <a:t>(розділ «Дитина в сенсорно-пізнавальному просторі» </a:t>
            </a:r>
            <a:br>
              <a:rPr lang="uk-UA" sz="3600" b="1" dirty="0" smtClean="0">
                <a:solidFill>
                  <a:srgbClr val="C00000"/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</a:rPr>
              <a:t>(п. «Конструювання») 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92488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rgbClr val="002060"/>
                </a:solidFill>
              </a:rPr>
              <a:t>діти молодшого дошкільного віку </a:t>
            </a:r>
            <a:r>
              <a:rPr lang="uk-UA" dirty="0" smtClean="0">
                <a:solidFill>
                  <a:srgbClr val="002060"/>
                </a:solidFill>
              </a:rPr>
              <a:t>– конструювання з будівельного матеріалу (цеглинок, кубиків, пластин) (орієнтовна тематика завдань: «Доріжки», «Трамвайні колії», «Паркан», «Ворота», «Ліжко», «Стіл», «Стілець», «Диван», «Шафа», «Будиночки», «Транспорт (трамвай, тролейбус, паротяг)» [ с. 81];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rgbClr val="002060"/>
                </a:solidFill>
              </a:rPr>
              <a:t>діти середнього дошкільного віку </a:t>
            </a:r>
            <a:r>
              <a:rPr lang="uk-UA" dirty="0" smtClean="0">
                <a:solidFill>
                  <a:srgbClr val="002060"/>
                </a:solidFill>
              </a:rPr>
              <a:t>– конструювання з деталей конструкторів (орієнтовна тематика завдань – «Казковий будиночок», «Загорожа для тварин», «Ділянка дитячого садка», конструювання з природного матеріалу (конструювання фігурок людей і тварин), конструювання з викидних матеріалів (орієнтовна тематика завдань «Телевізор», «Лялька») [с. 130];.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rgbClr val="002060"/>
                </a:solidFill>
              </a:rPr>
              <a:t>старші дошкільники </a:t>
            </a:r>
            <a:r>
              <a:rPr lang="uk-UA" dirty="0" smtClean="0">
                <a:solidFill>
                  <a:srgbClr val="002060"/>
                </a:solidFill>
              </a:rPr>
              <a:t>– конструювання з паперу й картону (наприклад, коробочки, будиночки, транспорт, іграшкові меблі – стіл, стілець, ліжко), природного матеріалу (наприклад, будиночок – з декоративних гарбузів), викидних матеріалів  (наприклад, іграшкові меблі – диван, шафи, ліжко, телевізор, стіл, стілець, крісло, транспорт тощо) [с. 185].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1389"/>
            <a:ext cx="1362967" cy="96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Лист МОН України </a:t>
            </a:r>
            <a:br>
              <a:rPr lang="uk-UA" sz="3600" b="1" dirty="0" smtClean="0">
                <a:solidFill>
                  <a:srgbClr val="C00000"/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</a:rPr>
              <a:t>«Щодо організації освітньої роботи </a:t>
            </a:r>
            <a:br>
              <a:rPr lang="uk-UA" sz="3600" b="1" dirty="0" smtClean="0">
                <a:solidFill>
                  <a:srgbClr val="C00000"/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</a:rPr>
              <a:t>в дошкільних навчальних закладах</a:t>
            </a:r>
            <a:br>
              <a:rPr lang="uk-UA" sz="3600" b="1" dirty="0" smtClean="0">
                <a:solidFill>
                  <a:srgbClr val="C00000"/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</a:rPr>
              <a:t> у 2016/2017 </a:t>
            </a:r>
            <a:r>
              <a:rPr lang="uk-UA" sz="3600" b="1" dirty="0" err="1" smtClean="0">
                <a:solidFill>
                  <a:srgbClr val="C00000"/>
                </a:solidFill>
              </a:rPr>
              <a:t>н.р</a:t>
            </a:r>
            <a:r>
              <a:rPr lang="uk-UA" sz="3600" b="1" dirty="0" smtClean="0">
                <a:solidFill>
                  <a:srgbClr val="C00000"/>
                </a:solidFill>
              </a:rPr>
              <a:t>.» </a:t>
            </a:r>
            <a:br>
              <a:rPr lang="uk-UA" sz="3600" b="1" dirty="0" smtClean="0">
                <a:solidFill>
                  <a:srgbClr val="C00000"/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</a:rPr>
              <a:t>(№ 1/9-315 від 16.06.2016) 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429000"/>
            <a:ext cx="8229600" cy="2913187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C00000"/>
                </a:solidFill>
              </a:rPr>
              <a:t>!!!</a:t>
            </a:r>
            <a:r>
              <a:rPr lang="uk-UA" dirty="0" smtClean="0">
                <a:solidFill>
                  <a:srgbClr val="002060"/>
                </a:solidFill>
              </a:rPr>
              <a:t> Творчу гру визнано одним із пріоритетних засобів освітнього впливу на дитину. 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592" y="0"/>
            <a:ext cx="1259632" cy="89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560840" cy="2016224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C00000"/>
                </a:solidFill>
              </a:rPr>
              <a:t>«</a:t>
            </a:r>
            <a:r>
              <a:rPr lang="uk-UA" sz="3600" b="1" dirty="0" smtClean="0">
                <a:solidFill>
                  <a:srgbClr val="C00000"/>
                </a:solidFill>
              </a:rPr>
              <a:t>Типовий перелік </a:t>
            </a:r>
            <a:r>
              <a:rPr lang="uk-UA" sz="3600" b="1" dirty="0">
                <a:solidFill>
                  <a:srgbClr val="C00000"/>
                </a:solidFill>
              </a:rPr>
              <a:t>обов’язкового обладнання, навчально-наочних посібників та іграшок в </a:t>
            </a:r>
            <a:r>
              <a:rPr lang="uk-UA" sz="3600" b="1" dirty="0" smtClean="0">
                <a:solidFill>
                  <a:srgbClr val="C00000"/>
                </a:solidFill>
              </a:rPr>
              <a:t>дошкільних навчальних закладах » </a:t>
            </a:r>
            <a:r>
              <a:rPr lang="uk-UA" sz="3600" b="1" dirty="0">
                <a:solidFill>
                  <a:srgbClr val="C00000"/>
                </a:solidFill>
              </a:rPr>
              <a:t>(2002)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</a:rPr>
              <a:t>Наведено переліки різновидів іграшок та їхня кількість, що мають бути в ігрових приміщеннях для дітей різного віку тощо.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"/>
            <a:ext cx="1331640" cy="9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Лист </a:t>
            </a:r>
            <a:r>
              <a:rPr lang="uk-UA" sz="3600" b="1" dirty="0">
                <a:solidFill>
                  <a:srgbClr val="C00000"/>
                </a:solidFill>
              </a:rPr>
              <a:t>МОН України «Методичні рекомендації «Підбір і використання іграшок для дітей дошкільного віку </a:t>
            </a:r>
            <a:r>
              <a:rPr lang="uk-UA" sz="3600" b="1" dirty="0" smtClean="0">
                <a:solidFill>
                  <a:srgbClr val="C00000"/>
                </a:solidFill>
              </a:rPr>
              <a:t/>
            </a:r>
            <a:br>
              <a:rPr lang="uk-UA" sz="3600" b="1" dirty="0" smtClean="0">
                <a:solidFill>
                  <a:srgbClr val="C00000"/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</a:rPr>
              <a:t>в </a:t>
            </a:r>
            <a:r>
              <a:rPr lang="uk-UA" sz="3600" b="1" dirty="0">
                <a:solidFill>
                  <a:srgbClr val="C00000"/>
                </a:solidFill>
              </a:rPr>
              <a:t>дошкільних навчальних закладах»  </a:t>
            </a:r>
            <a:r>
              <a:rPr lang="uk-UA" sz="3600" b="1" dirty="0" smtClean="0">
                <a:solidFill>
                  <a:srgbClr val="C00000"/>
                </a:solidFill>
              </a:rPr>
              <a:t/>
            </a:r>
            <a:br>
              <a:rPr lang="uk-UA" sz="3600" b="1" dirty="0" smtClean="0">
                <a:solidFill>
                  <a:srgbClr val="C00000"/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</a:rPr>
              <a:t>(</a:t>
            </a:r>
            <a:r>
              <a:rPr lang="uk-UA" sz="3600" b="1" dirty="0">
                <a:solidFill>
                  <a:srgbClr val="C00000"/>
                </a:solidFill>
              </a:rPr>
              <a:t>№ 1/9-470 від 18.07.2009)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140968"/>
            <a:ext cx="8568952" cy="3600400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2060"/>
                </a:solidFill>
              </a:rPr>
              <a:t>«Організація предметного середовища у дошкільному  навчальному закладі повинна відповідати завданням фізичного і психологічного благополуччя дошкільника».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2060"/>
                </a:solidFill>
              </a:rPr>
              <a:t> …старші дошкільники «…потребують, з одного боку, реалістичних, досконалих іграшок, що максимально передають ознаки та властивості прототипу. Вони реалізують потяг дітей 5–6 років до «справжніх» предметів. </a:t>
            </a:r>
            <a:r>
              <a:rPr lang="uk-UA" b="1" dirty="0" smtClean="0">
                <a:solidFill>
                  <a:srgbClr val="0070C0"/>
                </a:solidFill>
              </a:rPr>
              <a:t>З іншого боку, високий рівень розвитку творчої гри, необхідність подальшої активізації фантазії дитини вимагає наявності максимально умовних іграшок</a:t>
            </a:r>
            <a:r>
              <a:rPr lang="uk-UA" dirty="0" smtClean="0">
                <a:solidFill>
                  <a:srgbClr val="002060"/>
                </a:solidFill>
              </a:rPr>
              <a:t>». </a:t>
            </a:r>
            <a:r>
              <a:rPr lang="uk-UA" b="1" dirty="0" smtClean="0">
                <a:solidFill>
                  <a:srgbClr val="C00000"/>
                </a:solidFill>
              </a:rPr>
              <a:t>!!!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442" y="-1"/>
            <a:ext cx="1285558" cy="90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1829</Words>
  <Application>Microsoft Office PowerPoint</Application>
  <PresentationFormat>Экран (4:3)</PresentationFormat>
  <Paragraphs>120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   Підходи до розвитку особистості дитини дошкільного віку  засобами іграшки та гри:  тенденції та протиріччя </vt:lpstr>
      <vt:lpstr>Перелік нормативних документів</vt:lpstr>
      <vt:lpstr>Значення творчої гри</vt:lpstr>
      <vt:lpstr>Базовий компонент  дошкільної освіти (нова редакція)</vt:lpstr>
      <vt:lpstr>Освітня програма «Дитина»  для дітей від 2 до 7 років </vt:lpstr>
      <vt:lpstr>Освітня програма «Дитина»  (розділ «Дитина в сенсорно-пізнавальному просторі»  (п. «Конструювання») </vt:lpstr>
      <vt:lpstr>Лист МОН України  «Щодо організації освітньої роботи  в дошкільних навчальних закладах  у 2016/2017 н.р.»  (№ 1/9-315 від 16.06.2016) </vt:lpstr>
      <vt:lpstr>«Типовий перелік обов’язкового обладнання, навчально-наочних посібників та іграшок в дошкільних навчальних закладах » (2002) </vt:lpstr>
      <vt:lpstr>Лист МОН України «Методичні рекомендації «Підбір і використання іграшок для дітей дошкільного віку  в дошкільних навчальних закладах»   (№ 1/9-470 від 18.07.2009) </vt:lpstr>
      <vt:lpstr>Історія питання: відмінності між творчою та самодіяльною грою </vt:lpstr>
      <vt:lpstr>Поняття «творча гра»  та «самодіяльна гра: у чому різниця?</vt:lpstr>
      <vt:lpstr>Типологія ігор за Бобом Х’юзом</vt:lpstr>
      <vt:lpstr>Типологія ігор за Бобом Х’юзом</vt:lpstr>
      <vt:lpstr>Типологія ігор за Бобом Х’юзом</vt:lpstr>
      <vt:lpstr>Типологія ігор за Бобом Х’юзом</vt:lpstr>
      <vt:lpstr>Типологія ігор за Бобом Х’юзом</vt:lpstr>
      <vt:lpstr>Типологія ігор за Бобом Х’юзом</vt:lpstr>
      <vt:lpstr>Типологія ігор за Бобом Х’юзом</vt:lpstr>
      <vt:lpstr>Типологія ігор за Бобом Х’юзом</vt:lpstr>
      <vt:lpstr> Будівельний матеріал  для вільної гри  </vt:lpstr>
      <vt:lpstr>Будівельний матеріал  для вільної гри</vt:lpstr>
      <vt:lpstr>Будівельний матеріал  для вільної гри</vt:lpstr>
      <vt:lpstr>Будівельний матеріал  для вільної гри</vt:lpstr>
      <vt:lpstr>Будівельний матеріал  для вільної гри</vt:lpstr>
      <vt:lpstr>Нестандартне ігрове обладнання</vt:lpstr>
      <vt:lpstr>Різниця в підходах до класифікації дитячих ігор у вітчизняній  і зарубіжній педагогіці </vt:lpstr>
      <vt:lpstr>Протиріччя в розвитку особистості дитини засобами гри та іграшки</vt:lpstr>
      <vt:lpstr>Ситуація з творчою грою  у вітчизняній дошкільній практиці</vt:lpstr>
      <vt:lpstr>Ситуація з творчою грою  у вітчизняній дошкільній практиці</vt:lpstr>
      <vt:lpstr>Тенденції в розвитку дитини дошкільного віку засобами гри  та ігрової діяльності </vt:lpstr>
      <vt:lpstr>Тенденція 1</vt:lpstr>
      <vt:lpstr>Тенденція 2</vt:lpstr>
      <vt:lpstr>Цікавий факт: звернення педагогів Великої Британії до Уряду Великої Британії з проханням підвищити вік дітей для академічного навчання </vt:lpstr>
      <vt:lpstr>Цікавий факт: звернення педагогів Великої Британії до Уряду Великої Британії з проханням підвищити вік дітей для академічного навчання </vt:lpstr>
      <vt:lpstr>Тенденція 3</vt:lpstr>
      <vt:lpstr>Тенденція 4</vt:lpstr>
      <vt:lpstr>Тенденція 5</vt:lpstr>
      <vt:lpstr>Узагальнення тривожних тенденцій</vt:lpstr>
      <vt:lpstr>Всеукраїнський науково-практичний семінар за темою (орієнтовна) «Використання іграшки та ігрових посібників для формування життєвої компетентності дитини дошкільного віку» жовтень, 2017</vt:lpstr>
      <vt:lpstr>Ідеї</vt:lpstr>
      <vt:lpstr>  Наші контакти:  rozvitok2010@ukr.net  kochenginamv@gmail.com   Тел.: 063-879-41-94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Створення розвивального предметно-ігрового середовища шляхом підтримки творчої/самодіяльної гри дитини</dc:title>
  <dc:creator>Марианна Коченгина</dc:creator>
  <cp:lastModifiedBy>Marianna</cp:lastModifiedBy>
  <cp:revision>104</cp:revision>
  <dcterms:created xsi:type="dcterms:W3CDTF">2016-11-22T10:54:20Z</dcterms:created>
  <dcterms:modified xsi:type="dcterms:W3CDTF">2017-03-10T05:44:15Z</dcterms:modified>
</cp:coreProperties>
</file>