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75" r:id="rId9"/>
    <p:sldId id="276" r:id="rId10"/>
    <p:sldId id="277" r:id="rId11"/>
    <p:sldId id="278" r:id="rId12"/>
    <p:sldId id="279" r:id="rId13"/>
    <p:sldId id="270" r:id="rId14"/>
    <p:sldId id="280" r:id="rId15"/>
    <p:sldId id="281" r:id="rId16"/>
    <p:sldId id="282" r:id="rId17"/>
    <p:sldId id="273" r:id="rId18"/>
    <p:sldId id="283" r:id="rId19"/>
    <p:sldId id="286" r:id="rId20"/>
    <p:sldId id="284" r:id="rId21"/>
    <p:sldId id="285" r:id="rId22"/>
    <p:sldId id="287" r:id="rId23"/>
    <p:sldId id="288" r:id="rId24"/>
    <p:sldId id="290" r:id="rId25"/>
    <p:sldId id="291" r:id="rId26"/>
    <p:sldId id="292" r:id="rId27"/>
    <p:sldId id="293" r:id="rId28"/>
    <p:sldId id="294" r:id="rId29"/>
    <p:sldId id="274" r:id="rId3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F2E2D-E8C1-4DF5-AC34-63392ED0F960}" type="datetimeFigureOut">
              <a:rPr lang="uk-UA" smtClean="0"/>
              <a:t>10.03.2017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CEE8E-0E6E-4C5C-8689-661392C6CFA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9425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66D6F-8987-4F2F-90FF-2D4D0A121690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837E5-66B0-40AA-80CF-EBD541718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505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F9DC4-76E1-406A-8B34-FE1145E4389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003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87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edu-post-diploma.kharkov.u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Моніторинг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якості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дошкільної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освіти</a:t>
            </a:r>
            <a:r>
              <a:rPr lang="ru-RU" sz="3200" b="1" dirty="0" smtClean="0"/>
              <a:t>: </a:t>
            </a:r>
            <a:r>
              <a:rPr lang="ru-RU" sz="3200" b="1" dirty="0" err="1" smtClean="0"/>
              <a:t>оцінка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рівня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розвитку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дитини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дошкільного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віку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509120"/>
            <a:ext cx="6400800" cy="1752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chemeClr val="tx1"/>
                </a:solidFill>
              </a:rPr>
              <a:t>Остапенко А.С., завідувач</a:t>
            </a:r>
          </a:p>
          <a:p>
            <a:r>
              <a:rPr lang="uk-UA" dirty="0">
                <a:solidFill>
                  <a:schemeClr val="tx1"/>
                </a:solidFill>
              </a:rPr>
              <a:t>Центру громадянського виховання КВНЗ «Харківська академія неперервної освіти»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083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Мета моніторингу якості дошкільної освіти: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в</a:t>
            </a:r>
            <a:r>
              <a:rPr lang="uk-UA" dirty="0" smtClean="0"/>
              <a:t>ідстеження динаміки особистісних досягнень дітей дошкільного віку, зокрема старших дошкільників.</a:t>
            </a:r>
          </a:p>
          <a:p>
            <a:pPr marL="0" indent="0" algn="ctr">
              <a:buNone/>
            </a:pPr>
            <a:r>
              <a:rPr lang="uk-UA" dirty="0" smtClean="0"/>
              <a:t>Виявлення ступеня відповідності результатів діяльності закладу стандартам і вимогам дошкільної освіти.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6051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Функції моніторингу:</a:t>
            </a:r>
            <a:br>
              <a:rPr lang="uk-UA" sz="3200" b="1" dirty="0" smtClean="0"/>
            </a:b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Аналітична</a:t>
            </a:r>
          </a:p>
          <a:p>
            <a:r>
              <a:rPr lang="uk-UA" dirty="0" smtClean="0"/>
              <a:t>Діагностична</a:t>
            </a:r>
          </a:p>
          <a:p>
            <a:r>
              <a:rPr lang="uk-UA" dirty="0" smtClean="0"/>
              <a:t>Оцінювальна</a:t>
            </a:r>
          </a:p>
          <a:p>
            <a:r>
              <a:rPr lang="uk-UA" dirty="0" smtClean="0"/>
              <a:t>Коригувальна</a:t>
            </a:r>
          </a:p>
          <a:p>
            <a:r>
              <a:rPr lang="uk-UA" dirty="0" smtClean="0"/>
              <a:t>Орієнтувальна</a:t>
            </a:r>
          </a:p>
          <a:p>
            <a:r>
              <a:rPr lang="uk-UA" dirty="0" smtClean="0"/>
              <a:t>Інформаційна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5574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Освітній моніторинг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Спостереження за процесом з метою виявити його відповідність певним нормам, прогнозам, бажаному результату</a:t>
            </a:r>
          </a:p>
          <a:p>
            <a:r>
              <a:rPr lang="uk-UA" dirty="0" smtClean="0"/>
              <a:t>Систематичне спостереження за об’єктом і оцінювання його щодо відповідності стандартам</a:t>
            </a:r>
          </a:p>
          <a:p>
            <a:r>
              <a:rPr lang="uk-UA" dirty="0" smtClean="0"/>
              <a:t>Система організації збирання, збереження і оброблення інформації про діяльність освітньої системи, що забезпечує безперервне відстеження  її стану і прогнозування розвитку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335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Напрями </a:t>
            </a:r>
            <a:r>
              <a:rPr lang="uk-UA" sz="3600" b="1" dirty="0"/>
              <a:t>проведення моніторингу якості освітнього процесу: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м</a:t>
            </a:r>
            <a:r>
              <a:rPr lang="uk-UA" dirty="0" smtClean="0"/>
              <a:t>оніторинг основних умов </a:t>
            </a:r>
            <a:r>
              <a:rPr lang="uk-UA" dirty="0"/>
              <a:t>освітнього процесу (управління, кадрового забезпечення, тощо);</a:t>
            </a:r>
            <a:endParaRPr lang="ru-RU" dirty="0"/>
          </a:p>
          <a:p>
            <a:pPr lvl="0"/>
            <a:r>
              <a:rPr lang="uk-UA" dirty="0"/>
              <a:t>м</a:t>
            </a:r>
            <a:r>
              <a:rPr lang="uk-UA" dirty="0" smtClean="0"/>
              <a:t>оніторинг реалізації </a:t>
            </a:r>
            <a:r>
              <a:rPr lang="uk-UA" dirty="0"/>
              <a:t>освітнього процесу (зміст, діяльність вихователя та дитини);</a:t>
            </a:r>
            <a:endParaRPr lang="ru-RU" dirty="0"/>
          </a:p>
          <a:p>
            <a:pPr lvl="0"/>
            <a:r>
              <a:rPr lang="uk-UA" dirty="0"/>
              <a:t>м</a:t>
            </a:r>
            <a:r>
              <a:rPr lang="uk-UA" dirty="0" smtClean="0"/>
              <a:t>оніторинг результатів </a:t>
            </a:r>
            <a:r>
              <a:rPr lang="uk-UA" dirty="0"/>
              <a:t>освітнього процесу (рівень життєвої компетентності дитини).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947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Діагностичні методи моніторингу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Спостереження, анкетування, розв’язання тестових завдань</a:t>
            </a:r>
          </a:p>
          <a:p>
            <a:r>
              <a:rPr lang="uk-UA" dirty="0" smtClean="0"/>
              <a:t>Читання художніх творів, переказ, розповідання</a:t>
            </a:r>
          </a:p>
          <a:p>
            <a:r>
              <a:rPr lang="uk-UA" dirty="0" smtClean="0"/>
              <a:t>Дослід, експеримент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0589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Визначення рівня засвоєння дітьми програмового матеріалу, відповідності рівня розвитку вимогам Базового компонента дошкільної освіти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08" y="3347380"/>
            <a:ext cx="8229600" cy="2769171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здійснити ґрунтовний аналіз результативності роботи педагогічного колективу </a:t>
            </a:r>
            <a:endParaRPr lang="uk-UA" dirty="0" smtClean="0"/>
          </a:p>
          <a:p>
            <a:r>
              <a:rPr lang="uk-UA" dirty="0" smtClean="0"/>
              <a:t>спланувати </a:t>
            </a:r>
            <a:r>
              <a:rPr lang="uk-UA" dirty="0"/>
              <a:t>відповідну методичну роботу з педагогами на наступний навчальний </a:t>
            </a:r>
            <a:r>
              <a:rPr lang="uk-UA" dirty="0" smtClean="0"/>
              <a:t>рік</a:t>
            </a:r>
          </a:p>
          <a:p>
            <a:r>
              <a:rPr lang="uk-UA" dirty="0" smtClean="0"/>
              <a:t> </a:t>
            </a:r>
            <a:r>
              <a:rPr lang="uk-UA" dirty="0"/>
              <a:t>визначити пріоритетні напрями роботи </a:t>
            </a:r>
            <a:r>
              <a:rPr lang="uk-UA" dirty="0" smtClean="0"/>
              <a:t>закладу</a:t>
            </a:r>
            <a:endParaRPr lang="ru-RU" dirty="0"/>
          </a:p>
          <a:p>
            <a:endParaRPr lang="ru-RU" dirty="0"/>
          </a:p>
        </p:txBody>
      </p:sp>
      <p:sp>
        <p:nvSpPr>
          <p:cNvPr id="5" name="Нашивка 4"/>
          <p:cNvSpPr/>
          <p:nvPr/>
        </p:nvSpPr>
        <p:spPr>
          <a:xfrm rot="5400000">
            <a:off x="1691680" y="2699065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 rot="5400000">
            <a:off x="7185101" y="2699065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843808" y="2432980"/>
            <a:ext cx="3600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Дає можливість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141240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Головна умова </a:t>
            </a:r>
            <a:r>
              <a:rPr lang="uk-UA" sz="3200" b="1" dirty="0" smtClean="0">
                <a:sym typeface="Symbol"/>
              </a:rPr>
              <a:t>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/>
              <a:t>о</a:t>
            </a:r>
            <a:r>
              <a:rPr lang="uk-UA" sz="3600" dirty="0" smtClean="0"/>
              <a:t>б’єктивність результатів аналізу якості та результатів освітнього процесу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03445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Результати моніторингових процедур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</a:t>
            </a:r>
            <a:r>
              <a:rPr lang="uk-UA" dirty="0" smtClean="0"/>
              <a:t>ають можливість зробити висновки </a:t>
            </a:r>
            <a:r>
              <a:rPr lang="uk-UA" dirty="0"/>
              <a:t>про </a:t>
            </a:r>
            <a:r>
              <a:rPr lang="uk-UA" b="1" i="1" dirty="0">
                <a:solidFill>
                  <a:srgbClr val="FF0000"/>
                </a:solidFill>
              </a:rPr>
              <a:t>можливості та перспективи розвитку конкретної дитини</a:t>
            </a:r>
            <a:r>
              <a:rPr lang="uk-UA" dirty="0"/>
              <a:t>, про ймовірні труднощі та умови їх подолання, про необхідність застосування певних освітніх ресурсів.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696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Методичні рекомендації щодо оцінювання рівня розвитку дитини старшого дошкільного віку за допомогою </a:t>
            </a:r>
            <a:r>
              <a:rPr lang="uk-UA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кваліметричної</a:t>
            </a:r>
            <a:r>
              <a:rPr lang="uk-UA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моделі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(лист </a:t>
            </a:r>
            <a:r>
              <a:rPr lang="uk-UA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 України від 06.11.2015 </a:t>
            </a:r>
            <a:r>
              <a:rPr lang="uk-UA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№1/9-535)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944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Кваліметрія -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</a:t>
            </a:r>
            <a:r>
              <a:rPr lang="uk-UA" dirty="0" smtClean="0"/>
              <a:t>аука про методи кількісного оцінювання якості (від латинського «</a:t>
            </a:r>
            <a:r>
              <a:rPr lang="uk-UA" dirty="0" err="1" smtClean="0"/>
              <a:t>квалі</a:t>
            </a:r>
            <a:r>
              <a:rPr lang="uk-UA" dirty="0" smtClean="0"/>
              <a:t>» - якість та древньогрецького «</a:t>
            </a:r>
            <a:r>
              <a:rPr lang="uk-UA" dirty="0" err="1" smtClean="0"/>
              <a:t>метріо</a:t>
            </a:r>
            <a:r>
              <a:rPr lang="uk-UA" dirty="0" smtClean="0"/>
              <a:t>» – вимірювати).</a:t>
            </a:r>
          </a:p>
          <a:p>
            <a:r>
              <a:rPr lang="uk-UA" b="1" i="1" dirty="0" smtClean="0"/>
              <a:t>Сутність: </a:t>
            </a:r>
            <a:r>
              <a:rPr lang="uk-UA" dirty="0" smtClean="0"/>
              <a:t>будь-яке якісне явище можна розкласти на фактори та критерії, які допомагають розкрити це явище, визначити вагомість факторів, тобто їх пріоритетність та оцінити кожний критерій в балах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58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775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Виклики у сфері освіти: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773238"/>
            <a:ext cx="8497887" cy="4824412"/>
          </a:xfrm>
        </p:spPr>
        <p:txBody>
          <a:bodyPr>
            <a:normAutofit/>
          </a:bodyPr>
          <a:lstStyle/>
          <a:p>
            <a:pPr marL="0" indent="711200">
              <a:spcBef>
                <a:spcPts val="0"/>
              </a:spcBef>
              <a:buFontTx/>
              <a:buNone/>
              <a:defRPr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Утвердження </a:t>
            </a:r>
            <a:r>
              <a:rPr lang="uk-UA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особистісно-зорієнтованої</a:t>
            </a: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 системи, реалізація </a:t>
            </a:r>
            <a:r>
              <a:rPr lang="uk-UA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принципу дитиноцентризму</a:t>
            </a:r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навчально-виховному процесі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711200">
              <a:spcBef>
                <a:spcPts val="0"/>
              </a:spcBef>
              <a:buFontTx/>
              <a:buNone/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11200">
              <a:spcBef>
                <a:spcPts val="0"/>
              </a:spcBef>
              <a:buFontTx/>
              <a:buNone/>
              <a:defRPr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Заміна </a:t>
            </a:r>
            <a:r>
              <a:rPr lang="uk-UA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авторитарної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педагогіки педагогікою </a:t>
            </a:r>
            <a:r>
              <a:rPr lang="uk-UA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толерантності</a:t>
            </a:r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суб’єктно-об’єктних відносин між учителем і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учнем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вихователем і вихованцем)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суб’єктно-суб’єктними.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235825" y="6381750"/>
            <a:ext cx="1905000" cy="4572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Char char="•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endParaRPr kumimoji="0" lang="ru-RU" altLang="ru-RU" sz="1400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9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Bookman Old Style" pitchFamily="18" charset="0"/>
                <a:cs typeface="Times New Roman" pitchFamily="18" charset="0"/>
              </a:rPr>
              <a:t>Фактори оцінювання:</a:t>
            </a:r>
            <a:r>
              <a:rPr lang="en-US" sz="3200" b="1" dirty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en-US" sz="3200" b="1" dirty="0">
                <a:latin typeface="Bookman Old Style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фізичний </a:t>
            </a:r>
            <a:r>
              <a:rPr lang="uk-UA" sz="24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розвиток і здоров'я дитини;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соціальний розвиток;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природничо-екологічний розвиток;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предметно-практична діяльність та художньо-естетичний розвиток;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ігрова діяльність;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сенсорно-пізнавальний розвиток;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мовленнєвий розвиток.</a:t>
            </a:r>
          </a:p>
        </p:txBody>
      </p:sp>
    </p:spTree>
    <p:extLst>
      <p:ext uri="{BB962C8B-B14F-4D97-AF65-F5344CB8AC3E}">
        <p14:creationId xmlns:p14="http://schemas.microsoft.com/office/powerpoint/2010/main" val="878277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uk-UA" sz="3200" b="1" dirty="0">
                <a:latin typeface="Bookman Old Style" pitchFamily="18" charset="0"/>
                <a:cs typeface="Times New Roman" pitchFamily="18" charset="0"/>
              </a:rPr>
              <a:t>Критерії оцінювання:</a:t>
            </a:r>
            <a:br>
              <a:rPr lang="uk-UA" sz="3200" b="1" dirty="0">
                <a:latin typeface="Bookman Old Style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uk-UA" sz="2000" b="1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 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Біологічна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зрілість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(вага,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зріст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Здоров’ябережувальна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компетенція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Особистісно-оцінна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компетенція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Родинно-побутова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компетенція</a:t>
            </a:r>
            <a:endParaRPr lang="ru-RU" sz="2000" b="1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Соціально-комунікативна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компетенція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Природничо-екологічна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компетенція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 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Предметно-практична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компетенція</a:t>
            </a:r>
            <a:endParaRPr lang="ru-RU" sz="2000" b="1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Художньо-продуктивна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компетенція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Ігрова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компетенція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Сенсорно-пізнавальна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компетенція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Математична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компетенція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Комунікативна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компетенція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Мовленнєва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компетенція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5549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Методи дослідження: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ctr"/>
            <a:r>
              <a:rPr lang="uk-UA" dirty="0"/>
              <a:t>б</a:t>
            </a:r>
            <a:r>
              <a:rPr lang="uk-UA" dirty="0" smtClean="0"/>
              <a:t>есіда</a:t>
            </a:r>
          </a:p>
          <a:p>
            <a:pPr algn="ctr"/>
            <a:r>
              <a:rPr lang="uk-UA" dirty="0"/>
              <a:t>с</a:t>
            </a:r>
            <a:r>
              <a:rPr lang="uk-UA" dirty="0" smtClean="0"/>
              <a:t>постереження</a:t>
            </a:r>
          </a:p>
          <a:p>
            <a:pPr algn="ctr"/>
            <a:r>
              <a:rPr lang="uk-UA" dirty="0"/>
              <a:t>а</a:t>
            </a:r>
            <a:r>
              <a:rPr lang="uk-UA" dirty="0" smtClean="0"/>
              <a:t>наліз результатів діяльності дітей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891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err="1" smtClean="0"/>
              <a:t>Кваліметрична</a:t>
            </a:r>
            <a:r>
              <a:rPr lang="uk-UA" sz="3200" b="1" dirty="0" smtClean="0"/>
              <a:t> модель містить: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протокол оцінювання рівня розвитку дитини старшого дошкільного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віку</a:t>
            </a:r>
          </a:p>
          <a:p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кваліметричну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модель оцінювання рівня розвитку дитини старшого дошкільного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віку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діаграму з показниками невикористаних резервів розвитку дитини старшого дошкільного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віку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портрет розвитку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дитини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за результатами моніторингу рівня розвитку дитини старшого дошкільного віку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53687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Регіональна модель моніторингу якості дошкільної освіти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69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Капустін І. В. Моніторинг якості дошкільної освіти. І.В. Капустін та ін. / За </a:t>
            </a:r>
            <a:r>
              <a:rPr lang="uk-UA" dirty="0" err="1" smtClean="0"/>
              <a:t>заг.ред</a:t>
            </a:r>
            <a:r>
              <a:rPr lang="uk-UA" dirty="0" smtClean="0"/>
              <a:t>. </a:t>
            </a:r>
            <a:r>
              <a:rPr lang="uk-UA" dirty="0" err="1" smtClean="0"/>
              <a:t>Вольянської</a:t>
            </a:r>
            <a:r>
              <a:rPr lang="uk-UA" dirty="0" smtClean="0"/>
              <a:t> С.Є. – Харків: Харківська академія неперервної освіти, 2013. – 148 с.</a:t>
            </a:r>
          </a:p>
          <a:p>
            <a:pPr>
              <a:buFontTx/>
              <a:buChar char="-"/>
            </a:pPr>
            <a:r>
              <a:rPr lang="uk-UA" dirty="0" smtClean="0"/>
              <a:t>Надано </a:t>
            </a:r>
            <a:r>
              <a:rPr lang="uk-UA" dirty="0" err="1" smtClean="0"/>
              <a:t>обгрунтування</a:t>
            </a:r>
            <a:r>
              <a:rPr lang="uk-UA" dirty="0" smtClean="0"/>
              <a:t> регіональної моделі</a:t>
            </a:r>
          </a:p>
          <a:p>
            <a:pPr>
              <a:buFontTx/>
              <a:buChar char="-"/>
            </a:pPr>
            <a:r>
              <a:rPr lang="uk-UA" dirty="0" smtClean="0"/>
              <a:t>Розкрито значення </a:t>
            </a:r>
            <a:r>
              <a:rPr lang="uk-UA" dirty="0" err="1" smtClean="0"/>
              <a:t>факторно-критеріального</a:t>
            </a:r>
            <a:r>
              <a:rPr lang="uk-UA" dirty="0" smtClean="0"/>
              <a:t> моделювання для відстеження освітніх процесів у ДНЗ</a:t>
            </a:r>
          </a:p>
          <a:p>
            <a:pPr>
              <a:buFontTx/>
              <a:buChar char="-"/>
            </a:pPr>
            <a:r>
              <a:rPr lang="uk-UA" dirty="0" smtClean="0"/>
              <a:t>Наведено приклади </a:t>
            </a:r>
            <a:r>
              <a:rPr lang="uk-UA" dirty="0" err="1" smtClean="0"/>
              <a:t>кваліметричних</a:t>
            </a:r>
            <a:r>
              <a:rPr lang="uk-UA" dirty="0" smtClean="0"/>
              <a:t> моделей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2585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Регіональна модель моніторингу якості дошкільної освіти 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69976" y="1685853"/>
            <a:ext cx="5879504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Моніторинг якості дошкільної освіти </a:t>
            </a:r>
            <a:endParaRPr lang="uk-UA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3356992"/>
            <a:ext cx="3024336" cy="12389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Умови функціонування ДНЗ</a:t>
            </a:r>
            <a:endParaRPr lang="uk-UA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95736" y="4938171"/>
            <a:ext cx="4824536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Результати </a:t>
            </a:r>
            <a:r>
              <a:rPr lang="uk-UA" sz="2400" b="1" dirty="0">
                <a:solidFill>
                  <a:schemeClr val="tx1"/>
                </a:solidFill>
              </a:rPr>
              <a:t>освітніх процесів </a:t>
            </a:r>
            <a:r>
              <a:rPr lang="uk-UA" sz="2400" b="1" dirty="0" smtClean="0">
                <a:solidFill>
                  <a:schemeClr val="tx1"/>
                </a:solidFill>
              </a:rPr>
              <a:t>                  у </a:t>
            </a:r>
            <a:r>
              <a:rPr lang="uk-UA" sz="2400" b="1" dirty="0">
                <a:solidFill>
                  <a:schemeClr val="tx1"/>
                </a:solidFill>
              </a:rPr>
              <a:t>ДНЗ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80112" y="3356992"/>
            <a:ext cx="2880320" cy="12389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</a:rPr>
              <a:t>Освітні процеси </a:t>
            </a:r>
            <a:r>
              <a:rPr lang="uk-UA" sz="2400" b="1" dirty="0" smtClean="0">
                <a:solidFill>
                  <a:schemeClr val="tx1"/>
                </a:solidFill>
              </a:rPr>
              <a:t>                  в </a:t>
            </a:r>
            <a:r>
              <a:rPr lang="uk-UA" sz="2400" b="1" dirty="0">
                <a:solidFill>
                  <a:schemeClr val="tx1"/>
                </a:solidFill>
              </a:rPr>
              <a:t>ДНЗ</a:t>
            </a:r>
          </a:p>
        </p:txBody>
      </p: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>
            <a:off x="4609728" y="260025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563888" y="2600253"/>
            <a:ext cx="1044116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602444" y="2600253"/>
            <a:ext cx="1724" cy="21968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848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Умови функціонування ДНЗ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Стан матеріально-технічного забезпечення</a:t>
            </a:r>
          </a:p>
          <a:p>
            <a:r>
              <a:rPr lang="uk-UA" dirty="0" smtClean="0"/>
              <a:t>Рівень кадрового забезпечення</a:t>
            </a:r>
          </a:p>
          <a:p>
            <a:r>
              <a:rPr lang="uk-UA" dirty="0" smtClean="0"/>
              <a:t>Рівень навчально-методичного забезпечення</a:t>
            </a:r>
          </a:p>
          <a:p>
            <a:r>
              <a:rPr lang="uk-UA" dirty="0" smtClean="0"/>
              <a:t>Стан освітнього середовища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6143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Освітні процеси в ДНЗ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Рівень якості навчально-виховного процесу</a:t>
            </a:r>
          </a:p>
          <a:p>
            <a:r>
              <a:rPr lang="uk-UA" dirty="0" smtClean="0"/>
              <a:t>Рівень діяльності вихователів</a:t>
            </a:r>
          </a:p>
          <a:p>
            <a:r>
              <a:rPr lang="uk-UA" dirty="0" smtClean="0"/>
              <a:t>Стан методичної роботи</a:t>
            </a:r>
          </a:p>
          <a:p>
            <a:r>
              <a:rPr lang="uk-UA" dirty="0" smtClean="0"/>
              <a:t>Рівень здійснення управлінської діяльності</a:t>
            </a:r>
          </a:p>
          <a:p>
            <a:r>
              <a:rPr lang="uk-UA" dirty="0" smtClean="0"/>
              <a:t>Рівень використання різноманітних форм життєдіяльності вихованців ДНЗ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66073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Результати освітніх процесів у ДНЗ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Загальний рівень розвитку вихованців</a:t>
            </a:r>
          </a:p>
          <a:p>
            <a:r>
              <a:rPr lang="uk-UA" dirty="0" smtClean="0"/>
              <a:t>Рівень морального розвитку вихованців</a:t>
            </a:r>
          </a:p>
          <a:p>
            <a:r>
              <a:rPr lang="uk-UA" dirty="0"/>
              <a:t>Рівень </a:t>
            </a:r>
            <a:r>
              <a:rPr lang="uk-UA" dirty="0" smtClean="0"/>
              <a:t>розумового </a:t>
            </a:r>
            <a:r>
              <a:rPr lang="uk-UA" dirty="0"/>
              <a:t>розвитку вихованців</a:t>
            </a:r>
          </a:p>
          <a:p>
            <a:r>
              <a:rPr lang="uk-UA" dirty="0"/>
              <a:t>Рівень </a:t>
            </a:r>
            <a:r>
              <a:rPr lang="uk-UA" dirty="0" smtClean="0"/>
              <a:t>фізичного </a:t>
            </a:r>
            <a:r>
              <a:rPr lang="uk-UA" dirty="0"/>
              <a:t>розвитку </a:t>
            </a:r>
            <a:r>
              <a:rPr lang="uk-UA" dirty="0" smtClean="0"/>
              <a:t>вихованців</a:t>
            </a:r>
          </a:p>
          <a:p>
            <a:r>
              <a:rPr lang="uk-UA" dirty="0" smtClean="0"/>
              <a:t>Стан підготовки й адаптації випускників</a:t>
            </a:r>
          </a:p>
          <a:p>
            <a:r>
              <a:rPr lang="uk-UA" dirty="0" smtClean="0"/>
              <a:t>Результати участі вихованців у дитячих конкурсах</a:t>
            </a:r>
          </a:p>
          <a:p>
            <a:r>
              <a:rPr lang="uk-UA" dirty="0" smtClean="0"/>
              <a:t>Результати участі педагогів у професійних конкурсах</a:t>
            </a:r>
          </a:p>
          <a:p>
            <a:r>
              <a:rPr lang="uk-UA" dirty="0" smtClean="0"/>
              <a:t>Рейтинг ДНЗ за думкою громадськості</a:t>
            </a:r>
          </a:p>
          <a:p>
            <a:r>
              <a:rPr lang="uk-UA" dirty="0" smtClean="0"/>
              <a:t>Рівень задоволення освітніх потреб</a:t>
            </a:r>
            <a:endParaRPr lang="uk-UA" dirty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723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1"/>
          <p:cNvSpPr>
            <a:spLocks noGrp="1"/>
          </p:cNvSpPr>
          <p:nvPr>
            <p:ph idx="1"/>
          </p:nvPr>
        </p:nvSpPr>
        <p:spPr>
          <a:xfrm>
            <a:off x="971600" y="2708920"/>
            <a:ext cx="7343775" cy="2953246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uk-UA" altLang="ru-RU" sz="2800" b="1" dirty="0" smtClean="0"/>
              <a:t>КВНЗ “Харківська академія неперервної освіти”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uk-UA" altLang="ru-RU" sz="2800" dirty="0" smtClean="0"/>
              <a:t>Центр</a:t>
            </a:r>
            <a:r>
              <a:rPr lang="en-US" altLang="ru-RU" sz="2800" dirty="0" smtClean="0"/>
              <a:t> </a:t>
            </a:r>
            <a:r>
              <a:rPr lang="uk-UA" altLang="ru-RU" sz="2800" dirty="0" smtClean="0"/>
              <a:t>громадянського виховання</a:t>
            </a:r>
            <a:endParaRPr lang="uk-UA" altLang="ru-RU" sz="2800" dirty="0" smtClean="0"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uk-UA" altLang="ru-RU" sz="2800" dirty="0" err="1" smtClean="0">
                <a:latin typeface="Arial" charset="0"/>
              </a:rPr>
              <a:t>Каб</a:t>
            </a:r>
            <a:r>
              <a:rPr lang="uk-UA" altLang="ru-RU" sz="2800" dirty="0" smtClean="0">
                <a:latin typeface="Arial" charset="0"/>
              </a:rPr>
              <a:t>. 29, </a:t>
            </a:r>
            <a:r>
              <a:rPr lang="uk-UA" altLang="ru-RU" sz="2800" dirty="0" smtClean="0"/>
              <a:t>т.</a:t>
            </a:r>
            <a:r>
              <a:rPr lang="uk-UA" altLang="ru-RU" sz="2800" dirty="0" smtClean="0">
                <a:latin typeface="Arial" charset="0"/>
              </a:rPr>
              <a:t> </a:t>
            </a:r>
            <a:r>
              <a:rPr lang="uk-UA" altLang="ru-RU" sz="2800" dirty="0" smtClean="0"/>
              <a:t>731- 50 - 52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ru-RU" sz="2800" b="1" dirty="0" smtClean="0">
                <a:hlinkClick r:id="rId2"/>
              </a:rPr>
              <a:t>http://edu-post-diploma.kharkov.ua</a:t>
            </a:r>
            <a:endParaRPr lang="uk-UA" altLang="ru-RU" sz="2800" b="1" dirty="0" smtClean="0"/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ru-RU" sz="2800" b="1" dirty="0" smtClean="0"/>
              <a:t>nova_gromada@ukr.net</a:t>
            </a:r>
            <a:endParaRPr lang="ru-RU" altLang="ru-RU" sz="2800" b="1" dirty="0" smtClean="0"/>
          </a:p>
        </p:txBody>
      </p:sp>
      <p:sp>
        <p:nvSpPr>
          <p:cNvPr id="21507" name="Заголовок 2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009650"/>
          </a:xfrm>
        </p:spPr>
        <p:txBody>
          <a:bodyPr/>
          <a:lstStyle/>
          <a:p>
            <a:pPr eaLnBrk="1" hangingPunct="1"/>
            <a:r>
              <a:rPr lang="uk-UA" altLang="ru-RU" b="1" dirty="0" smtClean="0"/>
              <a:t>Дякую за увагу!</a:t>
            </a:r>
            <a:endParaRPr lang="ru-RU" alt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78930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Пріоритетне завдання навчальних закладів, методичних служб різних рівнів: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b="1" dirty="0" smtClean="0">
                <a:solidFill>
                  <a:srgbClr val="FF0000"/>
                </a:solidFill>
              </a:rPr>
              <a:t>Підвищення якості освіти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74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kumimoji="1" lang="sr-Cyrl-C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Якість освіти </a:t>
            </a:r>
            <a:r>
              <a:rPr kumimoji="1" lang="sr-Cyrl-C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</a:t>
            </a:r>
            <a:endParaRPr kumimoji="1" lang="uk-UA" sz="3600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kumimoji="1" lang="uk-UA" altLang="ru-RU" sz="3700" b="1" dirty="0" smtClean="0"/>
              <a:t>це педагогічна категорія,                   що характеризує ступінь відповідності стану системи та результативності процесу освіти </a:t>
            </a:r>
            <a:r>
              <a:rPr kumimoji="1" lang="uk-UA" altLang="ru-RU" sz="3700" b="1" i="1" dirty="0" smtClean="0">
                <a:solidFill>
                  <a:srgbClr val="FF0000"/>
                </a:solidFill>
              </a:rPr>
              <a:t>державному замовленню </a:t>
            </a:r>
            <a:r>
              <a:rPr kumimoji="1" lang="uk-UA" altLang="ru-RU" sz="3700" b="1" dirty="0" smtClean="0"/>
              <a:t>на рівень освіченості та вихованості підростаючого покоління</a:t>
            </a:r>
          </a:p>
        </p:txBody>
      </p:sp>
    </p:spTree>
    <p:extLst>
      <p:ext uri="{BB962C8B-B14F-4D97-AF65-F5344CB8AC3E}">
        <p14:creationId xmlns:p14="http://schemas.microsoft.com/office/powerpoint/2010/main" val="229439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597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3200" b="1" dirty="0">
                <a:solidFill>
                  <a:schemeClr val="tx1"/>
                </a:solidFill>
              </a:rPr>
              <a:t>Закон України “Про дошкільну освіту”</a:t>
            </a:r>
            <a:br>
              <a:rPr lang="uk-UA" sz="3200" b="1" dirty="0">
                <a:solidFill>
                  <a:schemeClr val="tx1"/>
                </a:solidFill>
              </a:rPr>
            </a:br>
            <a:r>
              <a:rPr lang="uk-UA" sz="4000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(</a:t>
            </a:r>
            <a:r>
              <a:rPr lang="uk-UA" sz="2800" b="1" i="1" dirty="0">
                <a:solidFill>
                  <a:schemeClr val="tx1"/>
                </a:solidFill>
              </a:rPr>
              <a:t>розділ І</a:t>
            </a:r>
            <a:r>
              <a:rPr lang="en-US" sz="2800" b="1" i="1" dirty="0">
                <a:solidFill>
                  <a:schemeClr val="tx1"/>
                </a:solidFill>
              </a:rPr>
              <a:t>V</a:t>
            </a:r>
            <a:r>
              <a:rPr lang="uk-UA" sz="2800" b="1" i="1" dirty="0">
                <a:solidFill>
                  <a:schemeClr val="tx1"/>
                </a:solidFill>
              </a:rPr>
              <a:t> ст. 22)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z="2800" smtClean="0">
                <a:latin typeface="Times New Roman" charset="0"/>
              </a:rPr>
              <a:t>Базовий компонент дошкільної освіти – державний стандарт, що містить норми і положення, які визначають державні вимоги до рівня розвиненості та вихованості дитини дошкільного віку, а також умови, за яких вони можуть бути досягнуті.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800" smtClean="0">
                <a:latin typeface="Times New Roman" charset="0"/>
              </a:rPr>
              <a:t>Виконання вимог Базового компонента дошкільної освіти є обов</a:t>
            </a:r>
            <a:r>
              <a:rPr lang="uk-UA" altLang="ru-RU" sz="2800" smtClean="0">
                <a:latin typeface="Times New Roman" charset="0"/>
                <a:cs typeface="Times New Roman" charset="0"/>
              </a:rPr>
              <a:t>’язковим для усіх дошкільних навчальних закладів незалежно від підпорядкування, типів і форми власності, інших форм здобуття дошкільної освіти.</a:t>
            </a:r>
          </a:p>
        </p:txBody>
      </p:sp>
    </p:spTree>
    <p:extLst>
      <p:ext uri="{BB962C8B-B14F-4D97-AF65-F5344CB8AC3E}">
        <p14:creationId xmlns:p14="http://schemas.microsoft.com/office/powerpoint/2010/main" val="3423584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Сучасні умови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Модернізація змісту дошкільної освіти</a:t>
            </a:r>
          </a:p>
          <a:p>
            <a:r>
              <a:rPr lang="uk-UA" dirty="0" smtClean="0"/>
              <a:t>Варіативність освітніх програм</a:t>
            </a:r>
          </a:p>
          <a:p>
            <a:r>
              <a:rPr lang="uk-UA" dirty="0" smtClean="0"/>
              <a:t>Варіативність форм дошкільної освіти</a:t>
            </a:r>
          </a:p>
          <a:p>
            <a:r>
              <a:rPr lang="uk-UA" dirty="0" smtClean="0"/>
              <a:t>Неперервний характер освіти</a:t>
            </a:r>
          </a:p>
          <a:p>
            <a:r>
              <a:rPr lang="uk-UA" dirty="0" smtClean="0"/>
              <a:t>Бурхливий розвиток науки і техніки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43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Умовою успішного розвитку галузі є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Врахування сучасних реалій</a:t>
            </a:r>
          </a:p>
          <a:p>
            <a:r>
              <a:rPr lang="uk-UA" dirty="0" smtClean="0"/>
              <a:t>Об’єктивна самооцінка та оцінка діяльності дошкільних навчальних закладів з метою своєчасної корекції змісту освіти та форм діяльності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523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Оцінювання якості дошкільної освіти (</a:t>
            </a:r>
            <a:r>
              <a:rPr lang="uk-UA" sz="3200" b="1" dirty="0" err="1" smtClean="0"/>
              <a:t>полікритеріальний</a:t>
            </a:r>
            <a:r>
              <a:rPr lang="uk-UA" sz="3200" b="1" dirty="0" smtClean="0"/>
              <a:t> підхід)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Забезпечення умов для ефективного розв’язання освітніх завдань</a:t>
            </a:r>
          </a:p>
          <a:p>
            <a:r>
              <a:rPr lang="uk-UA" dirty="0" smtClean="0"/>
              <a:t>Управління дошкільним навчальним закладом, спрямоване на оптимальну організацію надання освітніх послуг, які задовольнили б запити батьків і держави</a:t>
            </a:r>
          </a:p>
          <a:p>
            <a:r>
              <a:rPr lang="uk-UA" dirty="0" smtClean="0"/>
              <a:t>Створення розвивального освітнього середовища, що забезпечує дитині гармонійний розвиток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2489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/>
              <a:t>Оцінювання якості дошкільної освіти (</a:t>
            </a:r>
            <a:r>
              <a:rPr lang="uk-UA" sz="3200" b="1" dirty="0" err="1"/>
              <a:t>полікритеріальний</a:t>
            </a:r>
            <a:r>
              <a:rPr lang="uk-UA" sz="3200" b="1" dirty="0"/>
              <a:t> підхід)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Організація освітнього процесу, під час якого в дитини формуються </a:t>
            </a:r>
            <a:r>
              <a:rPr lang="uk-UA" dirty="0" err="1" smtClean="0"/>
              <a:t>життєво</a:t>
            </a:r>
            <a:r>
              <a:rPr lang="uk-UA" dirty="0" smtClean="0"/>
              <a:t> необхідні навички та базові якості особистості</a:t>
            </a:r>
          </a:p>
          <a:p>
            <a:r>
              <a:rPr lang="uk-UA" dirty="0" smtClean="0"/>
              <a:t>Результат освітньої діяльності – рівень особистісних досягнень старшого дошкільника на порозі школи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53107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889</Words>
  <Application>Microsoft Office PowerPoint</Application>
  <PresentationFormat>Экран (4:3)</PresentationFormat>
  <Paragraphs>137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Моніторинг якості дошкільної освіти: оцінка рівня розвитку дитини дошкільного віку</vt:lpstr>
      <vt:lpstr>Виклики у сфері освіти:</vt:lpstr>
      <vt:lpstr>Пріоритетне завдання навчальних закладів, методичних служб різних рівнів:</vt:lpstr>
      <vt:lpstr>Якість освіти </vt:lpstr>
      <vt:lpstr>Закон України “Про дошкільну освіту”  (розділ ІV ст. 22)</vt:lpstr>
      <vt:lpstr>Сучасні умови</vt:lpstr>
      <vt:lpstr>Умовою успішного розвитку галузі є </vt:lpstr>
      <vt:lpstr>Оцінювання якості дошкільної освіти (полікритеріальний підхід)</vt:lpstr>
      <vt:lpstr>Оцінювання якості дошкільної освіти (полікритеріальний підхід)</vt:lpstr>
      <vt:lpstr>Мета моніторингу якості дошкільної освіти:</vt:lpstr>
      <vt:lpstr>Функції моніторингу: </vt:lpstr>
      <vt:lpstr>Освітній моніторинг</vt:lpstr>
      <vt:lpstr> Напрями проведення моніторингу якості освітнього процесу: </vt:lpstr>
      <vt:lpstr>Діагностичні методи моніторингу</vt:lpstr>
      <vt:lpstr>Визначення рівня засвоєння дітьми програмового матеріалу, відповідності рівня розвитку вимогам Базового компонента дошкільної освіти</vt:lpstr>
      <vt:lpstr>Головна умова </vt:lpstr>
      <vt:lpstr>Результати моніторингових процедур</vt:lpstr>
      <vt:lpstr>Презентация PowerPoint</vt:lpstr>
      <vt:lpstr>Кваліметрія - </vt:lpstr>
      <vt:lpstr>Фактори оцінювання: </vt:lpstr>
      <vt:lpstr>Критерії оцінювання: </vt:lpstr>
      <vt:lpstr>Методи дослідження:</vt:lpstr>
      <vt:lpstr>Кваліметрична модель містить:</vt:lpstr>
      <vt:lpstr>Регіональна модель моніторингу якості дошкільної освіти</vt:lpstr>
      <vt:lpstr>Регіональна модель моніторингу якості дошкільної освіти </vt:lpstr>
      <vt:lpstr>Умови функціонування ДНЗ</vt:lpstr>
      <vt:lpstr>Освітні процеси в ДНЗ</vt:lpstr>
      <vt:lpstr>Результати освітніх процесів у ДНЗ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ефективності організації та проведення навчально-пізнавальної діяльності дошкільників</dc:title>
  <dc:creator>Алла Остапенко</dc:creator>
  <cp:lastModifiedBy>Алла Остапенко</cp:lastModifiedBy>
  <cp:revision>25</cp:revision>
  <cp:lastPrinted>2017-03-10T06:50:48Z</cp:lastPrinted>
  <dcterms:created xsi:type="dcterms:W3CDTF">2015-10-05T12:09:01Z</dcterms:created>
  <dcterms:modified xsi:type="dcterms:W3CDTF">2017-03-10T06:51:31Z</dcterms:modified>
</cp:coreProperties>
</file>