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0" r:id="rId4"/>
    <p:sldId id="270" r:id="rId5"/>
    <p:sldId id="268" r:id="rId6"/>
    <p:sldId id="267" r:id="rId7"/>
    <p:sldId id="266" r:id="rId8"/>
    <p:sldId id="265" r:id="rId9"/>
    <p:sldId id="264" r:id="rId10"/>
    <p:sldId id="263" r:id="rId11"/>
    <p:sldId id="271" r:id="rId12"/>
    <p:sldId id="261" r:id="rId13"/>
    <p:sldId id="259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12B0C8-977F-4EB6-94B1-12617F9497D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D7BD42-57F6-475B-A220-12428F566A3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2484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ПЕДАГОГІКА ПАРТНЕРСТВА ЯК ЕТИЧНИЙ КОНЦЕПТ ТА ОСНОВА ФОРМУВАННЯ ІННОВАЦІЙНОГО ОСВІТНЬОГО ПРОСТОРУ НОВОЇ УКРАЇНСЬКОЇ ШКОЛИ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301208"/>
            <a:ext cx="3960440" cy="1057672"/>
          </a:xfrm>
        </p:spPr>
        <p:txBody>
          <a:bodyPr>
            <a:normAutofit/>
          </a:bodyPr>
          <a:lstStyle/>
          <a:p>
            <a:pPr algn="r"/>
            <a:r>
              <a:rPr lang="uk-UA" dirty="0" err="1" smtClean="0"/>
              <a:t>Сіваченко</a:t>
            </a:r>
            <a:r>
              <a:rPr lang="uk-UA" dirty="0" smtClean="0"/>
              <a:t> І.Г., методист </a:t>
            </a:r>
            <a:br>
              <a:rPr lang="uk-UA" dirty="0" smtClean="0"/>
            </a:br>
            <a:r>
              <a:rPr lang="uk-UA" dirty="0" smtClean="0"/>
              <a:t>КВНЗ «Харківська академія </a:t>
            </a:r>
            <a:br>
              <a:rPr lang="uk-UA" dirty="0" smtClean="0"/>
            </a:br>
            <a:r>
              <a:rPr lang="uk-UA" dirty="0" smtClean="0"/>
              <a:t>неперервної освіти»</a:t>
            </a:r>
            <a:endParaRPr lang="uk-UA" dirty="0"/>
          </a:p>
        </p:txBody>
      </p:sp>
      <p:pic>
        <p:nvPicPr>
          <p:cNvPr id="5" name="Picture 2" descr="клипарт листья - Всемирная схемотехн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371847"/>
            <a:ext cx="3121573" cy="347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4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слід</a:t>
            </a:r>
            <a:r>
              <a:rPr lang="ru-RU" sz="2800" dirty="0" smtClean="0"/>
              <a:t> </a:t>
            </a:r>
            <a:r>
              <a:rPr lang="ru-RU" sz="2800" dirty="0" err="1" smtClean="0"/>
              <a:t>звернути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увагу</a:t>
            </a:r>
            <a:r>
              <a:rPr lang="ru-RU" sz="2800" dirty="0" smtClean="0"/>
              <a:t> педагогу, </a:t>
            </a:r>
            <a:r>
              <a:rPr lang="ru-RU" sz="2800" dirty="0" err="1" smtClean="0"/>
              <a:t>впроваджуючи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принципи</a:t>
            </a:r>
            <a:r>
              <a:rPr lang="ru-RU" sz="2800" dirty="0" smtClean="0"/>
              <a:t> </a:t>
            </a:r>
            <a:r>
              <a:rPr lang="ru-RU" sz="2800" dirty="0" err="1" smtClean="0"/>
              <a:t>педагогіки</a:t>
            </a:r>
            <a:r>
              <a:rPr lang="ru-RU" sz="2800" dirty="0" smtClean="0"/>
              <a:t> партнерства у свою </a:t>
            </a:r>
            <a:r>
              <a:rPr lang="ru-RU" sz="2800" dirty="0" err="1" smtClean="0"/>
              <a:t>практичну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діяльність</a:t>
            </a:r>
            <a:r>
              <a:rPr lang="ru-RU" sz="2800" dirty="0" smtClean="0"/>
              <a:t>?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02433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1. </a:t>
            </a:r>
            <a:r>
              <a:rPr lang="ru-RU" sz="3200" dirty="0" err="1" smtClean="0"/>
              <a:t>Шкільне</a:t>
            </a:r>
            <a:r>
              <a:rPr lang="ru-RU" sz="3200" dirty="0" smtClean="0"/>
              <a:t> </a:t>
            </a:r>
            <a:r>
              <a:rPr lang="ru-RU" sz="3200" dirty="0" err="1" smtClean="0"/>
              <a:t>освітнє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середовище</a:t>
            </a:r>
            <a:r>
              <a:rPr lang="ru-RU" sz="3200" dirty="0" smtClean="0"/>
              <a:t> –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простір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дитинства</a:t>
            </a:r>
            <a:r>
              <a:rPr lang="ru-RU" sz="3200" dirty="0" smtClean="0"/>
              <a:t>, </a:t>
            </a:r>
            <a:r>
              <a:rPr lang="ru-RU" sz="3200" dirty="0" err="1" smtClean="0"/>
              <a:t>тобто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простір</a:t>
            </a:r>
            <a:r>
              <a:rPr lang="ru-RU" sz="3200" dirty="0" smtClean="0"/>
              <a:t> широких </a:t>
            </a:r>
            <a:r>
              <a:rPr lang="ru-RU" sz="3200" dirty="0" err="1" smtClean="0"/>
              <a:t>можливостей</a:t>
            </a:r>
            <a:r>
              <a:rPr lang="ru-RU" sz="3200" dirty="0" smtClean="0"/>
              <a:t>, де </a:t>
            </a:r>
            <a:r>
              <a:rPr lang="ru-RU" sz="3200" dirty="0" err="1" smtClean="0"/>
              <a:t>створені</a:t>
            </a:r>
            <a:r>
              <a:rPr lang="ru-RU" sz="3200" dirty="0" smtClean="0"/>
              <a:t> </a:t>
            </a:r>
            <a:r>
              <a:rPr lang="ru-RU" sz="3200" dirty="0" err="1" smtClean="0"/>
              <a:t>максимальні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умови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розвитку</a:t>
            </a:r>
            <a:r>
              <a:rPr lang="ru-RU" sz="3200" dirty="0" smtClean="0"/>
              <a:t> та </a:t>
            </a:r>
            <a:r>
              <a:rPr lang="ru-RU" sz="3200" dirty="0" err="1" smtClean="0"/>
              <a:t>саморозвитку</a:t>
            </a:r>
            <a:r>
              <a:rPr lang="ru-RU" sz="3200" dirty="0" smtClean="0"/>
              <a:t> </a:t>
            </a:r>
            <a:r>
              <a:rPr lang="ru-RU" sz="3200" dirty="0" err="1" smtClean="0"/>
              <a:t>дитини</a:t>
            </a:r>
            <a:r>
              <a:rPr lang="ru-RU" sz="3200" dirty="0" smtClean="0"/>
              <a:t> 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62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2. </a:t>
            </a:r>
            <a:r>
              <a:rPr lang="ru-RU" sz="3200" dirty="0" err="1"/>
              <a:t>Переосмислення</a:t>
            </a:r>
            <a:r>
              <a:rPr lang="ru-RU" sz="3200" dirty="0"/>
              <a:t> </a:t>
            </a:r>
            <a:r>
              <a:rPr lang="ru-RU" sz="3200" dirty="0" err="1"/>
              <a:t>ролі</a:t>
            </a:r>
            <a:r>
              <a:rPr lang="ru-RU" sz="3200" dirty="0"/>
              <a:t> </a:t>
            </a:r>
            <a:r>
              <a:rPr lang="ru-RU" sz="3200" dirty="0" err="1"/>
              <a:t>вчителя</a:t>
            </a:r>
            <a:r>
              <a:rPr lang="ru-RU" sz="3200" dirty="0"/>
              <a:t> </a:t>
            </a:r>
            <a:r>
              <a:rPr lang="ru-RU" sz="3200" dirty="0" err="1"/>
              <a:t>вимагає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нього</a:t>
            </a:r>
            <a:r>
              <a:rPr lang="ru-RU" sz="3200" dirty="0"/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оновлення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професійного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мислення</a:t>
            </a:r>
            <a:r>
              <a:rPr lang="ru-RU" sz="3200" b="1" dirty="0">
                <a:solidFill>
                  <a:schemeClr val="accent1"/>
                </a:solidFill>
              </a:rPr>
              <a:t> і </a:t>
            </a:r>
            <a:r>
              <a:rPr lang="ru-RU" sz="3200" b="1" dirty="0" err="1">
                <a:solidFill>
                  <a:schemeClr val="accent1"/>
                </a:solidFill>
              </a:rPr>
              <a:t>відповідних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цілеспрямованих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дій</a:t>
            </a:r>
            <a:r>
              <a:rPr lang="ru-RU" sz="3200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постійного аналізу власної педагогічної </a:t>
            </a:r>
            <a:r>
              <a:rPr lang="uk-UA" dirty="0" smtClean="0"/>
              <a:t>діяльності;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/>
              <a:t>орієнтації</a:t>
            </a:r>
            <a:r>
              <a:rPr lang="ru-RU" dirty="0"/>
              <a:t> на </a:t>
            </a:r>
            <a:r>
              <a:rPr lang="ru-RU" dirty="0" err="1" smtClean="0"/>
              <a:t>самоосвіту</a:t>
            </a:r>
            <a:r>
              <a:rPr lang="ru-RU" dirty="0" smtClean="0"/>
              <a:t> як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цілеспрямовану</a:t>
            </a:r>
            <a:r>
              <a:rPr lang="ru-RU" dirty="0"/>
              <a:t> </a:t>
            </a:r>
            <a:r>
              <a:rPr lang="ru-RU" dirty="0" err="1"/>
              <a:t>пізнавальну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відстеження результативності своєї </a:t>
            </a:r>
            <a:r>
              <a:rPr lang="uk-UA" dirty="0" smtClean="0"/>
              <a:t>роботи.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202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304256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Результативність</a:t>
            </a:r>
            <a:r>
              <a:rPr lang="ru-RU" sz="2800" dirty="0"/>
              <a:t> </a:t>
            </a:r>
            <a:r>
              <a:rPr lang="ru-RU" sz="2800" dirty="0" err="1"/>
              <a:t>участі</a:t>
            </a:r>
            <a:r>
              <a:rPr lang="ru-RU" sz="2800" dirty="0"/>
              <a:t> </a:t>
            </a:r>
            <a:r>
              <a:rPr lang="ru-RU" sz="2800" dirty="0" err="1"/>
              <a:t>Харківського</a:t>
            </a:r>
            <a:r>
              <a:rPr lang="ru-RU" sz="2800" dirty="0"/>
              <a:t> </a:t>
            </a:r>
            <a:r>
              <a:rPr lang="ru-RU" sz="2800" dirty="0" err="1"/>
              <a:t>регіону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/>
              <a:t>Всеукраїнському</a:t>
            </a:r>
            <a:r>
              <a:rPr lang="ru-RU" sz="2800" dirty="0"/>
              <a:t> </a:t>
            </a:r>
            <a:r>
              <a:rPr lang="ru-RU" sz="2800" dirty="0" err="1"/>
              <a:t>конкурсі</a:t>
            </a:r>
            <a:r>
              <a:rPr lang="ru-RU" sz="2800" dirty="0"/>
              <a:t> </a:t>
            </a:r>
            <a:r>
              <a:rPr lang="ru-RU" sz="2800" dirty="0" err="1"/>
              <a:t>рукописів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літератури</a:t>
            </a:r>
            <a:r>
              <a:rPr lang="ru-RU" sz="2800" dirty="0"/>
              <a:t> для </a:t>
            </a:r>
            <a:r>
              <a:rPr lang="ru-RU" sz="2800" dirty="0" err="1"/>
              <a:t>позашкільних</a:t>
            </a:r>
            <a:r>
              <a:rPr lang="ru-RU" sz="2800" dirty="0"/>
              <a:t> </a:t>
            </a:r>
            <a:r>
              <a:rPr lang="ru-RU" sz="2800" dirty="0" err="1"/>
              <a:t>навчальних</a:t>
            </a:r>
            <a:r>
              <a:rPr lang="ru-RU" sz="2800" dirty="0"/>
              <a:t> </a:t>
            </a:r>
            <a:r>
              <a:rPr lang="ru-RU" sz="2800" dirty="0" err="1"/>
              <a:t>закладів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endParaRPr lang="uk-UA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00550"/>
              </p:ext>
            </p:extLst>
          </p:nvPr>
        </p:nvGraphicFramePr>
        <p:xfrm>
          <a:off x="755576" y="2708920"/>
          <a:ext cx="7648699" cy="3465120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1368152"/>
                <a:gridCol w="1656184"/>
                <a:gridCol w="1656184"/>
                <a:gridCol w="1888059"/>
              </a:tblGrid>
              <a:tr h="6559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 (обласний) етап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(всеукраїнський) етап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5596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усього подано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переможці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лауреати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переможці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46-та обласна тематична відкрита виставка ефективного педагогічного досвіду «Освіта Харківщини ХХІ століття» за темою </a:t>
            </a:r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«Національне виховання як фактор цілісного формування особистості</a:t>
            </a:r>
            <a:r>
              <a:rPr lang="uk-U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2600" dirty="0" smtClean="0"/>
              <a:t>(21-23 </a:t>
            </a:r>
            <a:r>
              <a:rPr lang="uk-UA" sz="2600" dirty="0"/>
              <a:t>лютого 2017 </a:t>
            </a:r>
            <a:r>
              <a:rPr lang="uk-UA" sz="2600" dirty="0" smtClean="0"/>
              <a:t>р.)</a:t>
            </a:r>
          </a:p>
          <a:p>
            <a:r>
              <a:rPr lang="uk-UA" dirty="0"/>
              <a:t>Чугуївський районний Центр дитячої та юнацької творчості, </a:t>
            </a:r>
            <a:endParaRPr lang="uk-UA" dirty="0" smtClean="0"/>
          </a:p>
          <a:p>
            <a:r>
              <a:rPr lang="uk-UA" dirty="0" smtClean="0"/>
              <a:t>Центр </a:t>
            </a:r>
            <a:r>
              <a:rPr lang="uk-UA" dirty="0"/>
              <a:t>дитячої та юнацької творчості № 4 Харківської міської </a:t>
            </a:r>
            <a:r>
              <a:rPr lang="uk-UA" dirty="0" smtClean="0"/>
              <a:t>ради,</a:t>
            </a:r>
          </a:p>
          <a:p>
            <a:r>
              <a:rPr lang="uk-UA" dirty="0" smtClean="0"/>
              <a:t>Центр </a:t>
            </a:r>
            <a:r>
              <a:rPr lang="uk-UA" dirty="0"/>
              <a:t>дитячої та юнацької творчості № 6 Харківської міської ради</a:t>
            </a:r>
          </a:p>
        </p:txBody>
      </p:sp>
    </p:spTree>
    <p:extLst>
      <p:ext uri="{BB962C8B-B14F-4D97-AF65-F5344CB8AC3E}">
        <p14:creationId xmlns:p14="http://schemas.microsoft.com/office/powerpoint/2010/main" val="3957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Пріоритетні завдання 2017/2018 </a:t>
            </a:r>
            <a:r>
              <a:rPr lang="uk-UA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н.р</a:t>
            </a:r>
            <a:r>
              <a:rPr lang="uk-U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</a:t>
            </a:r>
            <a:endParaRPr lang="uk-UA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забезпечити </a:t>
            </a:r>
            <a:r>
              <a:rPr lang="uk-UA" dirty="0"/>
              <a:t>реалізацію проекту «Виховний простір Харківщини»;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підвищувати </a:t>
            </a:r>
            <a:r>
              <a:rPr lang="uk-UA" dirty="0"/>
              <a:t>професійну компетентність педагогів із питань сучасних підходів до організації навчально-виховного процесу у позашкільних навчальних закладах;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сприяти </a:t>
            </a:r>
            <a:r>
              <a:rPr lang="uk-UA" dirty="0"/>
              <a:t>залученню педагогічних працівників ПНЗ до розробки навчально-методичного забезпечення навчально-виховного процесу та діяльності гуртків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979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парадигми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		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			</a:t>
            </a:r>
          </a:p>
          <a:p>
            <a:pPr marL="0" indent="0">
              <a:buNone/>
            </a:pPr>
            <a:r>
              <a:rPr lang="ru-RU" sz="3600" dirty="0"/>
              <a:t>	</a:t>
            </a:r>
            <a:r>
              <a:rPr lang="ru-RU" sz="3600" dirty="0" smtClean="0"/>
              <a:t>		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становлення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освіта</a:t>
            </a:r>
            <a:r>
              <a:rPr lang="ru-RU" dirty="0" smtClean="0"/>
              <a:t> = </a:t>
            </a:r>
            <a:r>
              <a:rPr lang="ru-RU" dirty="0" err="1" smtClean="0"/>
              <a:t>навчання</a:t>
            </a:r>
            <a:r>
              <a:rPr lang="ru-RU" dirty="0" smtClean="0"/>
              <a:t>»</a:t>
            </a:r>
            <a:endParaRPr lang="uk-UA" dirty="0"/>
          </a:p>
        </p:txBody>
      </p:sp>
      <p:sp>
        <p:nvSpPr>
          <p:cNvPr id="8" name="Развернутая стрелка 7"/>
          <p:cNvSpPr/>
          <p:nvPr/>
        </p:nvSpPr>
        <p:spPr>
          <a:xfrm>
            <a:off x="1331640" y="548680"/>
            <a:ext cx="6768752" cy="4032448"/>
          </a:xfrm>
          <a:prstGeom prst="uturnArrow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183880" cy="541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Традиційна </a:t>
            </a:r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формуюче виховання;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суб'єкт-об'єктний </a:t>
            </a:r>
            <a:r>
              <a:rPr lang="uk-UA" dirty="0"/>
              <a:t>педагогічний вплив;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функціональна взаємодія у педагогічному процесі;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прямий (імперативний) стиль управління діяльністю учня;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зовнішня обумовленість поведінки й діяльності вихованця;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стандартизація освітнього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42489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3200" dirty="0" err="1" smtClean="0"/>
              <a:t>Ключовий</a:t>
            </a:r>
            <a:r>
              <a:rPr lang="ru-RU" sz="3200" dirty="0" smtClean="0"/>
              <a:t> принцип </a:t>
            </a:r>
            <a:r>
              <a:rPr lang="ru-RU" sz="3200" dirty="0" err="1" smtClean="0"/>
              <a:t>сучасної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школи</a:t>
            </a:r>
            <a:r>
              <a:rPr lang="ru-RU" sz="3200" dirty="0" smtClean="0"/>
              <a:t> – </a:t>
            </a:r>
            <a:br>
              <a:rPr lang="ru-RU" sz="3200" dirty="0" smtClean="0"/>
            </a:br>
            <a:r>
              <a:rPr lang="ru-RU" sz="3200" dirty="0" smtClean="0"/>
              <a:t>принцип </a:t>
            </a:r>
            <a:r>
              <a:rPr lang="ru-RU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дитиноцентризму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Місія</a:t>
            </a:r>
            <a:r>
              <a:rPr lang="ru-RU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нової</a:t>
            </a:r>
            <a:r>
              <a:rPr lang="ru-RU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ru-RU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школи</a:t>
            </a:r>
            <a:r>
              <a:rPr lang="ru-RU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/>
              <a:t>– </a:t>
            </a:r>
            <a:r>
              <a:rPr lang="ru-RU" sz="3200" dirty="0" err="1" smtClean="0"/>
              <a:t>допомогти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розкрити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розвинути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здібності</a:t>
            </a:r>
            <a:r>
              <a:rPr lang="ru-RU" sz="3200" dirty="0" smtClean="0"/>
              <a:t>, </a:t>
            </a:r>
            <a:r>
              <a:rPr lang="ru-RU" sz="3200" dirty="0" err="1" smtClean="0"/>
              <a:t>таланти</a:t>
            </a:r>
            <a:r>
              <a:rPr lang="ru-RU" sz="3200" dirty="0" smtClean="0"/>
              <a:t> і </a:t>
            </a:r>
            <a:r>
              <a:rPr lang="ru-RU" sz="3200" dirty="0" err="1" smtClean="0"/>
              <a:t>можливості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основі</a:t>
            </a:r>
            <a:r>
              <a:rPr lang="ru-RU" sz="3200" dirty="0" smtClean="0"/>
              <a:t> партнерства </a:t>
            </a:r>
            <a:r>
              <a:rPr lang="ru-RU" sz="3200" dirty="0" err="1" smtClean="0"/>
              <a:t>усіх</a:t>
            </a:r>
            <a:r>
              <a:rPr lang="ru-RU" sz="3200" dirty="0" smtClean="0"/>
              <a:t> </a:t>
            </a:r>
            <a:r>
              <a:rPr lang="ru-RU" sz="3200" dirty="0" err="1" smtClean="0"/>
              <a:t>учасників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навчально-виховного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процесу</a:t>
            </a:r>
            <a:r>
              <a:rPr lang="ru-RU" sz="3200" dirty="0" smtClean="0"/>
              <a:t>: </a:t>
            </a:r>
            <a:r>
              <a:rPr lang="ru-RU" sz="3200" dirty="0" err="1" smtClean="0"/>
              <a:t>педагогів</a:t>
            </a:r>
            <a:r>
              <a:rPr lang="ru-RU" sz="3200" dirty="0" smtClean="0"/>
              <a:t>,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 і </a:t>
            </a:r>
            <a:r>
              <a:rPr lang="ru-RU" sz="3200" dirty="0" err="1" smtClean="0"/>
              <a:t>батьків</a:t>
            </a:r>
            <a:r>
              <a:rPr lang="ru-RU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2001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Тенденції розвитку освіти </a:t>
            </a:r>
            <a:br>
              <a:rPr lang="uk-U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сучасному  світі: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гуманістична спрямованість освіти;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діалогічність навчання;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затребуваність нових професійних орієнтирів у роботі учителя.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7409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принципи педагогіки партнерства: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повага до особистості;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доброзичливість і позитивне ставлення;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довіра у відносинах, стосунках;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діалог – взаємодія – взаємоповага;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розподілене лідерство;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 smtClean="0"/>
              <a:t>принципи соціального партнерства.</a:t>
            </a:r>
          </a:p>
        </p:txBody>
      </p:sp>
    </p:spTree>
    <p:extLst>
      <p:ext uri="{BB962C8B-B14F-4D97-AF65-F5344CB8AC3E}">
        <p14:creationId xmlns:p14="http://schemas.microsoft.com/office/powerpoint/2010/main" val="10038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endParaRPr lang="uk-UA" sz="3600" dirty="0" smtClean="0"/>
          </a:p>
          <a:p>
            <a:pPr marL="0" indent="0" algn="ctr">
              <a:buNone/>
            </a:pPr>
            <a:r>
              <a:rPr lang="uk-U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діалог і багатостороння комунікація </a:t>
            </a:r>
          </a:p>
          <a:p>
            <a:pPr marL="0" indent="0" algn="ctr">
              <a:buNone/>
            </a:pPr>
            <a:endParaRPr lang="uk-UA" sz="3600" b="1" dirty="0" smtClean="0"/>
          </a:p>
          <a:p>
            <a:pPr marL="0" indent="0" algn="ctr">
              <a:buNone/>
            </a:pPr>
            <a:endParaRPr lang="uk-UA" sz="3600" b="1" dirty="0" smtClean="0"/>
          </a:p>
          <a:p>
            <a:pPr marL="0" indent="0" algn="ctr">
              <a:buNone/>
            </a:pPr>
            <a:r>
              <a:rPr lang="ru-RU" sz="3600" strike="sngStrike" dirty="0" smtClean="0"/>
              <a:t>одностороння авторитарна </a:t>
            </a:r>
            <a:r>
              <a:rPr lang="ru-RU" sz="3600" strike="sngStrike" dirty="0" err="1" smtClean="0"/>
              <a:t>комунікація</a:t>
            </a:r>
            <a:r>
              <a:rPr lang="ru-RU" sz="3600" strike="sngStrike" dirty="0" smtClean="0"/>
              <a:t> «</a:t>
            </a:r>
            <a:r>
              <a:rPr lang="ru-RU" sz="3600" strike="sngStrike" dirty="0" err="1" smtClean="0"/>
              <a:t>вчитель</a:t>
            </a:r>
            <a:r>
              <a:rPr lang="ru-RU" sz="3600" strike="sngStrike" dirty="0" smtClean="0"/>
              <a:t> – </a:t>
            </a:r>
            <a:r>
              <a:rPr lang="ru-RU" sz="3600" strike="sngStrike" dirty="0" err="1" smtClean="0"/>
              <a:t>учень</a:t>
            </a:r>
            <a:r>
              <a:rPr lang="ru-RU" sz="3600" strike="sngStrike" dirty="0" smtClean="0"/>
              <a:t>»</a:t>
            </a:r>
            <a:endParaRPr lang="uk-UA" sz="3600" strike="sngStrike" dirty="0"/>
          </a:p>
        </p:txBody>
      </p:sp>
    </p:spTree>
    <p:extLst>
      <p:ext uri="{BB962C8B-B14F-4D97-AF65-F5344CB8AC3E}">
        <p14:creationId xmlns:p14="http://schemas.microsoft.com/office/powerpoint/2010/main" val="39945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err="1" smtClean="0"/>
              <a:t>Принципи</a:t>
            </a:r>
            <a:r>
              <a:rPr lang="ru-RU" sz="3200" dirty="0" smtClean="0"/>
              <a:t> </a:t>
            </a:r>
            <a:r>
              <a:rPr lang="ru-RU" sz="3200" dirty="0" err="1" smtClean="0"/>
              <a:t>педагогіки</a:t>
            </a:r>
            <a:r>
              <a:rPr lang="ru-RU" sz="3200" dirty="0" smtClean="0"/>
              <a:t> партнерства </a:t>
            </a:r>
            <a:r>
              <a:rPr lang="ru-RU" sz="3200" dirty="0" err="1" smtClean="0"/>
              <a:t>оновлюють</a:t>
            </a:r>
            <a:r>
              <a:rPr lang="ru-RU" sz="3200" dirty="0" smtClean="0"/>
              <a:t> </a:t>
            </a:r>
            <a:r>
              <a:rPr lang="ru-RU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методичний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інструментарій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учителя </a:t>
            </a:r>
            <a:r>
              <a:rPr lang="ru-RU" dirty="0" smtClean="0"/>
              <a:t>(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інтерактивних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дослідної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самоосвітньої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методу </a:t>
            </a:r>
            <a:r>
              <a:rPr lang="ru-RU" dirty="0" err="1" smtClean="0"/>
              <a:t>проектів</a:t>
            </a:r>
            <a:r>
              <a:rPr lang="ru-RU" dirty="0" smtClean="0"/>
              <a:t>, </a:t>
            </a:r>
            <a:r>
              <a:rPr lang="ru-RU" dirty="0" err="1" smtClean="0"/>
              <a:t>діалогічних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,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думок,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проблемних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 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4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Інноваційне освітнє середовище </a:t>
            </a:r>
            <a:r>
              <a:rPr lang="uk-UA" sz="3200" dirty="0" smtClean="0"/>
              <a:t>є розвиваючим, мотивуючим і для учителя, і для учня, має новітнє інформаційно-комунікаційне оснащення, сприяє професійній активності педагога, підвищує ефективність його роботи, уможливлює індивідуальний підхід до навчання.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08489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395</TotalTime>
  <Words>410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ПЕДАГОГІКА ПАРТНЕРСТВА ЯК ЕТИЧНИЙ КОНЦЕПТ ТА ОСНОВА ФОРМУВАННЯ ІННОВАЦІЙНОГО ОСВІТНЬОГО ПРОСТОРУ НОВОЇ УКРАЇНСЬКОЇ ШКОЛИ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що слід звернути увагу педагогу, впроваджуючи принципи педагогіки партнерства у свою практичну діяльність?</vt:lpstr>
      <vt:lpstr>Презентация PowerPoint</vt:lpstr>
      <vt:lpstr>Результативність участі Харківського регіону у Всеукраїнському конкурсі рукописів навчальної літератури для позашкільних навчальних закладів системи освіти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ПАРТНЕРСТВА ЯК ЕТИЧНИЙ КОНЦЕПТ ТА ОСНОВА ФОРМУВАННЯ ІННОВАЦІЙНОГО ОСВІТНЬОГО ПРОСТОРУ НОВОЇ УКРАЇНСЬКОЇ ШКОЛИ</dc:title>
  <dc:creator>Сиваченко</dc:creator>
  <cp:lastModifiedBy> Сиваченко</cp:lastModifiedBy>
  <cp:revision>20</cp:revision>
  <dcterms:created xsi:type="dcterms:W3CDTF">2017-08-21T07:05:42Z</dcterms:created>
  <dcterms:modified xsi:type="dcterms:W3CDTF">2017-08-22T14:16:15Z</dcterms:modified>
</cp:coreProperties>
</file>