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8" r:id="rId5"/>
    <p:sldId id="261" r:id="rId6"/>
    <p:sldId id="262" r:id="rId7"/>
    <p:sldId id="260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4BD"/>
    <a:srgbClr val="EB6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044205-2442-49AC-8651-B781A2397D24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F33E9B-BAB1-4C87-939A-7FF849D3B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654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ru-RU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3FC2DB-9508-4D2A-B052-FCEADE80BC60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ru-RU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8A9F9F-C3D3-4881-A250-A94E1359CBE8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ru-RU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28819B-3441-465E-BB02-2BDF564AB3E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ru-RU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DA47EA-144A-4CA1-B521-7F863F97D877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ru-RU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E890CD5-5E82-4138-8900-7A55CFFC573F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ru-RU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43DC9D-2A2F-4748-A490-D28C06D7649C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ru-RU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9048FD-B327-49A1-A838-631977540BB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ru-RU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249EA3F-99BF-477F-BCEB-7405F82AB120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00174"/>
            <a:ext cx="8715436" cy="107157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F92F2-EDCA-4C88-9805-BCF941329483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FACF0-3786-4AA4-936D-52C745264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54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3857B-B790-4709-9D31-AFF4CEB6B851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C6805-0B01-4DCA-B192-7491705F4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14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60"/>
            <a:ext cx="2057400" cy="4840304"/>
          </a:xfrm>
        </p:spPr>
        <p:txBody>
          <a:bodyPr vert="eaVert"/>
          <a:lstStyle>
            <a:lvl1pPr>
              <a:defRPr>
                <a:solidFill>
                  <a:srgbClr val="EB6E07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357298"/>
            <a:ext cx="6019800" cy="47688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FE806-55AF-418B-8CDA-63E731EA9A4B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235EB-30C7-42FB-A59A-17A5A0EB0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26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2BD5F-A378-4EDD-9B77-90059FF2FB84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BBC49-FB3C-4059-811F-84FC89C30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18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AAE0C-E970-4370-9BDC-D92A2EC77192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BE083-F634-4BD9-B78F-906D35CFA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02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41D9D-CA28-4093-BB07-4F0981B0849E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EBE57-2CF9-4AFC-8F6B-96A7EBA28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75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B18C7-B56B-47FD-9E36-16DB4959AE61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4B52-F1FE-4551-A9C6-F0841A873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80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A3236-E66F-4FCD-BDF9-16E9A90D4C0B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07A4-D2F6-4C1A-B33A-3BC337BBC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06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C6945-1E58-4D98-AD27-AAA76CC14261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6590A-78BE-4692-84F9-F262ED3A9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07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572428" cy="1162050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357298"/>
            <a:ext cx="5111751" cy="47688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9F278-5506-46CC-ACAC-2B7AAFB93895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79F23-96E9-45AC-9745-8DF584C2C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70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786710" cy="928694"/>
          </a:xfrm>
        </p:spPr>
        <p:txBody>
          <a:bodyPr anchor="b"/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71538" y="2214554"/>
            <a:ext cx="6929486" cy="408465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1214422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98151-74B3-4EA8-A127-813D66F3A2F9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B9AEA-1554-4267-8FB4-EBEC13B9D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63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06363"/>
            <a:ext cx="9144000" cy="1071562"/>
          </a:xfrm>
          <a:prstGeom prst="rect">
            <a:avLst/>
          </a:prstGeom>
          <a:solidFill>
            <a:srgbClr val="EB6E07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6" descr="1653554_1189793300_Autumn_Leaves_New_York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>
          <a:xfrm>
            <a:off x="0" y="53975"/>
            <a:ext cx="1214438" cy="13414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975"/>
            <a:ext cx="91440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285750" y="1600200"/>
            <a:ext cx="835818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42875" y="6356350"/>
            <a:ext cx="2324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C363CA-09BA-41B2-931C-F851059473E2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928813" y="6356350"/>
            <a:ext cx="5224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548313" y="6356350"/>
            <a:ext cx="2095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F48821-C9B5-4AFE-BA56-52E7D24CD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3" name="Рисунок 10" descr="qqqqqqqq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4857750"/>
            <a:ext cx="17145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rgbClr val="4F622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F6228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rgbClr val="4F6228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F6228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F622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8196262" cy="4033838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uk-UA" alt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 завдання щодо підготовки педагогів до реалізації Концепції нової української школи </a:t>
            </a:r>
            <a:br>
              <a:rPr lang="uk-UA" alt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2017-2018 </a:t>
            </a:r>
            <a:r>
              <a:rPr lang="uk-UA" altLang="ru-RU" sz="4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alt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4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5157192"/>
            <a:ext cx="6049962" cy="15128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uk-UA" altLang="ru-RU" sz="2400" b="1" i="1" dirty="0" err="1">
                <a:solidFill>
                  <a:srgbClr val="006600"/>
                </a:solidFill>
                <a:latin typeface="Times New Roman" pitchFamily="18" charset="0"/>
              </a:rPr>
              <a:t>Покроєва</a:t>
            </a:r>
            <a:r>
              <a:rPr lang="uk-UA" altLang="ru-RU" sz="2400" b="1" i="1" dirty="0">
                <a:solidFill>
                  <a:srgbClr val="006600"/>
                </a:solidFill>
                <a:latin typeface="Times New Roman" pitchFamily="18" charset="0"/>
              </a:rPr>
              <a:t> Л. Д.,</a:t>
            </a:r>
            <a:r>
              <a:rPr lang="en-US" altLang="ru-RU" sz="2400" b="1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uk-UA" altLang="ru-RU" sz="2400" b="1" i="1" dirty="0">
                <a:solidFill>
                  <a:srgbClr val="006600"/>
                </a:solidFill>
                <a:latin typeface="Times New Roman" pitchFamily="18" charset="0"/>
              </a:rPr>
              <a:t>ректор КВНЗ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uk-UA" altLang="ru-RU" sz="2400" b="1" i="1" dirty="0">
                <a:solidFill>
                  <a:srgbClr val="006600"/>
                </a:solidFill>
                <a:latin typeface="Times New Roman" pitchFamily="18" charset="0"/>
              </a:rPr>
              <a:t>«Харківська академія неперервної освіти»,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uk-UA" altLang="ru-RU" sz="2400" b="1" i="1" dirty="0">
                <a:solidFill>
                  <a:srgbClr val="006600"/>
                </a:solidFill>
                <a:latin typeface="Times New Roman" pitchFamily="18" charset="0"/>
              </a:rPr>
              <a:t>кандидат педагогічних наук, доцент,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uk-UA" altLang="ru-RU" sz="2400" b="1" i="1" dirty="0">
                <a:solidFill>
                  <a:srgbClr val="006600"/>
                </a:solidFill>
                <a:latin typeface="Times New Roman" pitchFamily="18" charset="0"/>
              </a:rPr>
              <a:t>заслужений працівник освіти України</a:t>
            </a:r>
            <a:endParaRPr lang="ru-RU" altLang="ru-RU" sz="2400" dirty="0"/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84" b="16487"/>
          <a:stretch>
            <a:fillRect/>
          </a:stretch>
        </p:blipFill>
        <p:spPr bwMode="auto">
          <a:xfrm>
            <a:off x="839788" y="0"/>
            <a:ext cx="2187575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725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/>
          </p:cNvSpPr>
          <p:nvPr>
            <p:ph type="body" idx="4294967295"/>
          </p:nvPr>
        </p:nvSpPr>
        <p:spPr>
          <a:xfrm>
            <a:off x="971550" y="22225"/>
            <a:ext cx="8027988" cy="1606575"/>
          </a:xfrm>
        </p:spPr>
        <p:txBody>
          <a:bodyPr/>
          <a:lstStyle/>
          <a:p>
            <a:pPr marL="82550" indent="0" algn="ctr">
              <a:buFont typeface="Wingdings 2" pitchFamily="18" charset="2"/>
              <a:buNone/>
              <a:defRPr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Вектори спільної діяльності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0" algn="ctr">
              <a:buFont typeface="Wingdings 2" pitchFamily="18" charset="2"/>
              <a:buNone/>
              <a:defRPr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КВНЗ «Харківська академія неперервної 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освіти» та методичних служб:</a:t>
            </a:r>
            <a:endParaRPr lang="uk-UA" alt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5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2225"/>
            <a:ext cx="10969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 txBox="1">
            <a:spLocks/>
          </p:cNvSpPr>
          <p:nvPr/>
        </p:nvSpPr>
        <p:spPr bwMode="auto">
          <a:xfrm>
            <a:off x="179512" y="1844824"/>
            <a:ext cx="8568952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32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88" indent="534988">
              <a:buFont typeface="Wingdings 2" pitchFamily="18" charset="2"/>
              <a:buNone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Спрямувати діяльність на:</a:t>
            </a:r>
          </a:p>
          <a:p>
            <a:pPr marL="1588" indent="534988" algn="just">
              <a:buFont typeface="Wingdings" panose="05000000000000000000" pitchFamily="2" charset="2"/>
              <a:buChar char="§"/>
              <a:defRPr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інноваційного, інтерактивного, конкурентного освітнього середовища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регіоні; </a:t>
            </a:r>
          </a:p>
          <a:p>
            <a:pPr marL="1588" indent="534988" algn="just">
              <a:buFont typeface="Wingdings" panose="05000000000000000000" pitchFamily="2" charset="2"/>
              <a:buChar char="§"/>
              <a:defRPr/>
            </a:pPr>
            <a:r>
              <a:rPr lang="uk-UA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підготовку педагогів до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опанування й реалізації в навчально-виховній діяльності </a:t>
            </a:r>
            <a:r>
              <a:rPr lang="uk-UA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компетентнісного</a:t>
            </a:r>
            <a:r>
              <a:rPr lang="uk-UA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підходу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ціннісних засад, педагогіки партнерства, принципу 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дитиноцентризму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загальноосвітніх орієнтирів, визначених концептуальними основами нового стандарту.</a:t>
            </a:r>
            <a:endParaRPr lang="uk-UA" alt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790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08115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>
              <a:defRPr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  увагу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приділити підвищенню професійної компетентності </a:t>
            </a:r>
            <a:r>
              <a:rPr lang="uk-UA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таких професійних груп: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536575">
              <a:buFont typeface="Wingdings" panose="05000000000000000000" pitchFamily="2" charset="2"/>
              <a:buChar char="§"/>
              <a:defRPr/>
            </a:pPr>
            <a:r>
              <a:rPr lang="uk-UA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учителів навчальних предметів,</a:t>
            </a:r>
            <a:r>
              <a:rPr lang="uk-UA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винесені на державну підсумкову атестацію у формі зовнішнього незалежного оцінювання результатів навчання;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6575">
              <a:buFont typeface="Wingdings" panose="05000000000000000000" pitchFamily="2" charset="2"/>
              <a:buChar char="§"/>
              <a:defRPr/>
            </a:pPr>
            <a:r>
              <a:rPr lang="uk-UA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учителів початкових класів</a:t>
            </a:r>
            <a:r>
              <a:rPr lang="uk-UA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щодо підготовки до впровадження нового Державного стандарту початкової загальної освіти;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6575"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учителів іноземних (англійської) мов;</a:t>
            </a:r>
            <a:r>
              <a:rPr lang="uk-UA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536575"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 опорних шкіл та їх заступників.</a:t>
            </a:r>
            <a:r>
              <a:rPr lang="uk-UA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971550" y="22225"/>
            <a:ext cx="8027988" cy="16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550" indent="0" algn="ctr">
              <a:buFont typeface="Wingdings 2" pitchFamily="18" charset="2"/>
              <a:buNone/>
              <a:defRPr/>
            </a:pPr>
            <a:r>
              <a:rPr lang="uk-UA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Вектори спільної діяльності </a:t>
            </a:r>
            <a:endParaRPr lang="ru-RU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0" algn="ctr">
              <a:buFont typeface="Wingdings 2" pitchFamily="18" charset="2"/>
              <a:buNone/>
              <a:defRPr/>
            </a:pPr>
            <a:r>
              <a:rPr lang="uk-UA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КВНЗ «Харківська академія неперервної </a:t>
            </a:r>
            <a:r>
              <a:rPr lang="uk-UA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освіти» та методичних служб:</a:t>
            </a:r>
            <a:endParaRPr lang="uk-UA" alt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2225"/>
            <a:ext cx="10969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6106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539552" y="-26988"/>
            <a:ext cx="8353623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365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uk-UA" alt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Завдання з модернізації організаційно-методичної роботи:</a:t>
            </a:r>
            <a:endParaRPr lang="uk-UA" alt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uk-UA" alt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2017-2018 </a:t>
            </a:r>
            <a:r>
              <a:rPr lang="uk-UA" alt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н. р.:</a:t>
            </a:r>
            <a:endParaRPr lang="uk-UA" alt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§"/>
            </a:pPr>
            <a:r>
              <a:rPr lang="uk-UA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удосконалення форм взаємодії </a:t>
            </a:r>
            <a:r>
              <a:rPr lang="uk-UA" altLang="ru-RU" sz="2800" dirty="0">
                <a:latin typeface="Times New Roman" pitchFamily="18" charset="0"/>
                <a:cs typeface="Times New Roman" pitchFamily="18" charset="0"/>
              </a:rPr>
              <a:t>Академії 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altLang="ru-RU" sz="28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altLang="ru-RU" sz="2800" dirty="0">
                <a:latin typeface="Times New Roman" pitchFamily="18" charset="0"/>
                <a:cs typeface="Times New Roman" pitchFamily="18" charset="0"/>
              </a:rPr>
              <a:t>районними (міськими) методичними службами,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uk-UA" alt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диверсифікація </a:t>
            </a:r>
            <a:r>
              <a:rPr lang="uk-UA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 навчально-методичної роботи </a:t>
            </a:r>
            <a:r>
              <a:rPr lang="uk-UA" altLang="ru-RU" sz="2800" dirty="0">
                <a:latin typeface="Times New Roman" pitchFamily="18" charset="0"/>
                <a:cs typeface="Times New Roman" pitchFamily="18" charset="0"/>
              </a:rPr>
              <a:t>з педагогічними працівниками на основі </a:t>
            </a:r>
            <a:r>
              <a:rPr lang="uk-UA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диференційованого підходу</a:t>
            </a:r>
            <a:r>
              <a:rPr lang="uk-UA" altLang="ru-RU" sz="28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uk-UA" altLang="ru-RU" sz="2800" dirty="0">
                <a:latin typeface="Times New Roman" pitchFamily="18" charset="0"/>
                <a:cs typeface="Times New Roman" pitchFamily="18" charset="0"/>
              </a:rPr>
              <a:t>підтримка педагогів у формуванні їх </a:t>
            </a:r>
            <a:r>
              <a:rPr lang="uk-UA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готовності до реалізації освітньої реформи</a:t>
            </a:r>
            <a:r>
              <a:rPr lang="uk-UA" altLang="ru-RU" sz="2800" dirty="0">
                <a:latin typeface="Times New Roman" pitchFamily="18" charset="0"/>
                <a:cs typeface="Times New Roman" pitchFamily="18" charset="0"/>
              </a:rPr>
              <a:t>, набутті відповідних </a:t>
            </a:r>
            <a:r>
              <a:rPr lang="uk-UA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компетентностей</a:t>
            </a:r>
            <a:r>
              <a:rPr lang="uk-UA" alt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uk-UA" altLang="ru-RU" sz="2800" dirty="0">
                <a:latin typeface="Times New Roman" pitchFamily="18" charset="0"/>
                <a:cs typeface="Times New Roman" pitchFamily="18" charset="0"/>
              </a:rPr>
              <a:t>стимулювання педагогів до </a:t>
            </a:r>
            <a:r>
              <a:rPr lang="uk-UA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самоосвітньої діяльності в </a:t>
            </a:r>
            <a:r>
              <a:rPr lang="uk-UA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міжатестаційний</a:t>
            </a:r>
            <a:r>
              <a:rPr lang="uk-UA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період </a:t>
            </a:r>
            <a:r>
              <a:rPr lang="uk-UA" altLang="ru-RU" sz="2800" dirty="0">
                <a:latin typeface="Times New Roman" pitchFamily="18" charset="0"/>
                <a:cs typeface="Times New Roman" pitchFamily="18" charset="0"/>
              </a:rPr>
              <a:t>з опорою на їхню активність, досвід і знання.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59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824" y="-14288"/>
            <a:ext cx="7848600" cy="68643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4400"/>
              </a:lnSpc>
              <a:defRPr/>
            </a:pPr>
            <a:r>
              <a:rPr lang="uk-UA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</a:t>
            </a:r>
            <a:br>
              <a:rPr lang="uk-UA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спільної діяльності </a:t>
            </a:r>
          </a:p>
          <a:p>
            <a:pPr algn="ctr">
              <a:lnSpc>
                <a:spcPts val="4400"/>
              </a:lnSpc>
              <a:defRPr/>
            </a:pP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АКАДЕМІЇ та РМК</a:t>
            </a:r>
            <a:b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 підвищення кваліфікації, </a:t>
            </a:r>
          </a:p>
          <a:p>
            <a:pPr algn="ctr">
              <a:lnSpc>
                <a:spcPts val="4400"/>
              </a:lnSpc>
              <a:defRPr/>
            </a:pPr>
            <a:r>
              <a:rPr lang="uk-UA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 професійної</a:t>
            </a:r>
            <a:br>
              <a:rPr lang="uk-UA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майстерності педагогів регіону:</a:t>
            </a:r>
            <a:r>
              <a:rPr lang="uk-UA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endParaRPr lang="uk-UA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731838" algn="just">
              <a:buFont typeface="Wingdings" panose="05000000000000000000" pitchFamily="2" charset="2"/>
              <a:buChar char="§"/>
              <a:defRPr/>
            </a:pPr>
            <a:r>
              <a:rPr lang="uk-UA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 підготовка педагогів </a:t>
            </a:r>
            <a:br>
              <a:rPr lang="uk-UA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освітньої діяльності в умовах упровадження Концепції «Нова українська школа»;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731838" algn="just">
              <a:buFont typeface="Wingdings" panose="05000000000000000000" pitchFamily="2" charset="2"/>
              <a:buChar char="§"/>
              <a:defRPr/>
            </a:pPr>
            <a:r>
              <a:rPr lang="uk-UA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мотивації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 працівників </a:t>
            </a:r>
            <a:r>
              <a:rPr lang="uk-UA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якісного навчання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курсах підвищення кваліфікації за різними формами 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самоосвітньої діяльності.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269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755650" y="-61913"/>
            <a:ext cx="8388350" cy="120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uk-UA" alt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 вдосконалення організаційно-методичної діяльності: </a:t>
            </a:r>
            <a:endParaRPr lang="ru-RU" altLang="ru-RU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467544" y="1125538"/>
            <a:ext cx="8497069" cy="573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365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ts val="3400"/>
              </a:lnSpc>
            </a:pPr>
            <a:r>
              <a:rPr lang="uk-UA" altLang="ru-R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uk-UA" alt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Надання </a:t>
            </a:r>
            <a:r>
              <a:rPr lang="uk-UA" alt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допомоги кожному педагогу щодо професійного вдосконалення на основі диференційованого підходу і диверсифікації форм методичної роботи;</a:t>
            </a:r>
          </a:p>
          <a:p>
            <a:pPr algn="just" eaLnBrk="1" hangingPunct="1">
              <a:lnSpc>
                <a:spcPts val="3400"/>
              </a:lnSpc>
            </a:pPr>
            <a:r>
              <a:rPr lang="uk-UA" altLang="ru-R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uk-UA" alt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3000" dirty="0" smtClean="0">
                <a:latin typeface="Times New Roman" pitchFamily="18" charset="0"/>
                <a:cs typeface="Times New Roman" pitchFamily="18" charset="0"/>
              </a:rPr>
              <a:t>Забезпечення </a:t>
            </a:r>
            <a:r>
              <a:rPr lang="uk-UA" altLang="ru-RU" sz="3000" dirty="0">
                <a:latin typeface="Times New Roman" pitchFamily="18" charset="0"/>
                <a:cs typeface="Times New Roman" pitchFamily="18" charset="0"/>
              </a:rPr>
              <a:t>науково-методичного супроводу впровадження нових Державних стандартів початкової, базової та повної загальної середньої освіти в загальноосвітніх навчальних закладах регіону;</a:t>
            </a: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ts val="3400"/>
              </a:lnSpc>
            </a:pPr>
            <a:r>
              <a:rPr lang="uk-UA" altLang="ru-R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uk-UA" alt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Підвищення </a:t>
            </a:r>
            <a:r>
              <a:rPr lang="uk-UA" alt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якості кожного уроку як основної форми навчально-виховного процесу, формування в учнів внутрішньої мотивації до навчання, пізнавальної активності; </a:t>
            </a:r>
            <a:endParaRPr lang="ru-RU" altLang="ru-RU" sz="3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3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755650" y="-61913"/>
            <a:ext cx="8388350" cy="120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uk-UA" alt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 вдосконалення організаційно-методичної діяльності: </a:t>
            </a:r>
            <a:endParaRPr lang="ru-RU" altLang="ru-RU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395536" y="1412776"/>
            <a:ext cx="820891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365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ts val="3600"/>
              </a:lnSpc>
              <a:tabLst>
                <a:tab pos="711200" algn="l"/>
                <a:tab pos="987425" algn="l"/>
              </a:tabLst>
            </a:pPr>
            <a:r>
              <a:rPr lang="uk-UA" alt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altLang="ru-RU" sz="3200" dirty="0" smtClean="0">
                <a:latin typeface="Times New Roman" pitchFamily="18" charset="0"/>
                <a:cs typeface="Times New Roman" pitchFamily="18" charset="0"/>
              </a:rPr>
              <a:t>Підвищення </a:t>
            </a:r>
            <a:r>
              <a:rPr lang="uk-UA" altLang="ru-RU" sz="3200" dirty="0">
                <a:latin typeface="Times New Roman" pitchFamily="18" charset="0"/>
                <a:cs typeface="Times New Roman" pitchFamily="18" charset="0"/>
              </a:rPr>
              <a:t>якості роботи з обдарованими учнями загальноосвітніх навчальних закладів сільської місцевості; </a:t>
            </a:r>
          </a:p>
          <a:p>
            <a:pPr algn="just" eaLnBrk="1" hangingPunct="1">
              <a:lnSpc>
                <a:spcPts val="3600"/>
              </a:lnSpc>
              <a:tabLst>
                <a:tab pos="1160463" algn="l"/>
              </a:tabLst>
            </a:pPr>
            <a:r>
              <a:rPr lang="uk-UA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alt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Посилення </a:t>
            </a:r>
            <a:r>
              <a:rPr lang="uk-UA" alt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громадянської та національно-патріотичної спрямованості навчально-виховного процесу; </a:t>
            </a:r>
            <a:endParaRPr lang="ru-RU" alt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>
              <a:lnSpc>
                <a:spcPts val="3600"/>
              </a:lnSpc>
            </a:pPr>
            <a:r>
              <a:rPr lang="uk-UA" alt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uk-UA" alt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3200" dirty="0" smtClean="0">
                <a:latin typeface="Times New Roman" pitchFamily="18" charset="0"/>
                <a:cs typeface="Times New Roman" pitchFamily="18" charset="0"/>
              </a:rPr>
              <a:t> Підтримка </a:t>
            </a:r>
            <a:r>
              <a:rPr lang="uk-UA" altLang="ru-RU" sz="3200" dirty="0">
                <a:latin typeface="Times New Roman" pitchFamily="18" charset="0"/>
                <a:cs typeface="Times New Roman" pitchFamily="18" charset="0"/>
              </a:rPr>
              <a:t>та поширення інноваційних, інформаційно-комунікаційних технологій у навчально-виховний процес навчальних закладів.</a:t>
            </a: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683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75656" y="1773238"/>
            <a:ext cx="6688857" cy="2951906"/>
          </a:xfrm>
        </p:spPr>
        <p:txBody>
          <a:bodyPr anchor="t">
            <a:normAutofit/>
          </a:bodyPr>
          <a:lstStyle/>
          <a:p>
            <a:pPr algn="ctr">
              <a:defRPr/>
            </a:pPr>
            <a:r>
              <a:rPr lang="uk-UA" sz="8800" b="1" cap="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</a:t>
            </a:r>
            <a:br>
              <a:rPr lang="uk-UA" sz="8800" b="1" cap="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8800" b="1" cap="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УВАГУ!</a:t>
            </a:r>
            <a:endParaRPr lang="ru-RU" sz="8800" b="1" cap="al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130398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7AE8DEC-BBD0-4097-A2F4-32BE1301DD49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030FC5D2-6A63-4398-8754-1D5ADC8F63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D2EC605-4384-4076-A91F-2E07361B8E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38</TotalTime>
  <Words>318</Words>
  <Application>Microsoft Office PowerPoint</Application>
  <PresentationFormat>Экран (4:3)</PresentationFormat>
  <Paragraphs>54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autumn</vt:lpstr>
      <vt:lpstr>Ключові завдання щодо підготовки педагогів до реалізації Концепції нової української школи  у 2017-2018 н.р.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спільної діяльності  та ключові завдання щодо підготовки педагогів до реалізації Концепції нової української школи</dc:title>
  <dc:creator>office</dc:creator>
  <cp:lastModifiedBy>Любовь Покроева</cp:lastModifiedBy>
  <cp:revision>10</cp:revision>
  <dcterms:created xsi:type="dcterms:W3CDTF">2017-08-21T06:50:57Z</dcterms:created>
  <dcterms:modified xsi:type="dcterms:W3CDTF">2017-08-28T15:06:05Z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TC300064229990</vt:lpwstr>
  </property>
</Properties>
</file>