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5" r:id="rId3"/>
    <p:sldId id="257" r:id="rId4"/>
    <p:sldId id="258" r:id="rId5"/>
    <p:sldId id="28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83" r:id="rId29"/>
    <p:sldId id="281" r:id="rId30"/>
    <p:sldId id="282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95AD09-3238-49DE-AB97-47B98F9FD85B}" type="datetimeFigureOut">
              <a:rPr lang="uk-UA" smtClean="0"/>
              <a:pPr/>
              <a:t>23.08.2017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kh.gov.ua/wp-content/uploads/2015/09/%D0%90%D1%80%D1%85%D0%B8%D0%B2%D0%B8%D1%81%D1%82-2010-1.pdf" TargetMode="External"/><Relationship Id="rId2" Type="http://schemas.openxmlformats.org/officeDocument/2006/relationships/hyperlink" Target="http://www.travelua.com.ua/kharkivshhina/kharkiv/ploshha-konstituci%D1%97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393492"/>
          </a:xfrm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Підготувала: керівник</a:t>
            </a:r>
          </a:p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історико-краєзнавчих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гуртків</a:t>
            </a:r>
          </a:p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Комунального закладу</a:t>
            </a:r>
          </a:p>
          <a:p>
            <a:pPr algn="r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“Харківська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обласна станція юних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туристів”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методист: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Пристюк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Надія Петрівна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416824" cy="2232248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Організація  роботи  з  різними</a:t>
            </a:r>
            <a:br>
              <a:rPr lang="uk-UA" sz="3600" b="1" dirty="0" smtClean="0"/>
            </a:br>
            <a:r>
              <a:rPr lang="uk-UA" sz="3600" b="1" dirty="0" smtClean="0"/>
              <a:t>видами  історичних  джерел  на заняттях  гуртків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Зараз </a:t>
            </a:r>
            <a:r>
              <a:rPr lang="uk-UA" dirty="0"/>
              <a:t>я пропоную відвідати центр нашого міста та прослухати коротку </a:t>
            </a:r>
            <a:r>
              <a:rPr lang="uk-UA" dirty="0" smtClean="0"/>
              <a:t>екскурсію. </a:t>
            </a:r>
            <a:r>
              <a:rPr lang="uk-UA" dirty="0"/>
              <a:t>П</a:t>
            </a:r>
            <a:r>
              <a:rPr lang="uk-UA" dirty="0" smtClean="0"/>
              <a:t>ротягом </a:t>
            </a:r>
            <a:r>
              <a:rPr lang="uk-UA" dirty="0"/>
              <a:t>екскурсії ви маєте заповнити «індивідуальну картку екскурсанта», а саме: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ІІІ. Мотивація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5" y="3717032"/>
          <a:ext cx="7992888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Що мені було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відомо?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Що стало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відомо?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Про</a:t>
                      </a:r>
                      <a:r>
                        <a:rPr lang="uk-UA" sz="1400" baseline="0" dirty="0" smtClean="0">
                          <a:latin typeface="Times New Roman"/>
                          <a:ea typeface="Times New Roman"/>
                        </a:rPr>
                        <a:t> що ще хочу дізнатися?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Екскурсія однією площею.</a:t>
            </a:r>
            <a:br>
              <a:rPr lang="uk-UA" sz="3200" dirty="0" smtClean="0"/>
            </a:br>
            <a:r>
              <a:rPr lang="uk-UA" sz="3200" dirty="0" smtClean="0"/>
              <a:t>Ярмаркова площа виникла майже одночасно з Харківською фортецею у 1659р.</a:t>
            </a:r>
            <a:endParaRPr lang="uk-UA" sz="3200" dirty="0"/>
          </a:p>
        </p:txBody>
      </p:sp>
      <p:pic>
        <p:nvPicPr>
          <p:cNvPr id="4" name="Содержимое 3" descr="5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826" y="2500745"/>
            <a:ext cx="4039985" cy="2618509"/>
          </a:xfrm>
        </p:spPr>
      </p:pic>
      <p:pic>
        <p:nvPicPr>
          <p:cNvPr id="6" name="Содержимое 5" descr="60b19aa1ccc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6510"/>
            <a:ext cx="4059238" cy="3066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028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04864"/>
            <a:ext cx="4751256" cy="43117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Згодом</a:t>
            </a:r>
            <a:r>
              <a:rPr lang="ru-RU" sz="3200" dirty="0" smtClean="0"/>
              <a:t> </a:t>
            </a:r>
            <a:r>
              <a:rPr lang="ru-RU" sz="3200" dirty="0" err="1" smtClean="0"/>
              <a:t>площа</a:t>
            </a:r>
            <a:r>
              <a:rPr lang="ru-RU" sz="3200" dirty="0" smtClean="0"/>
              <a:t> </a:t>
            </a:r>
            <a:r>
              <a:rPr lang="ru-RU" sz="3200" dirty="0" err="1" smtClean="0"/>
              <a:t>дістала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назву</a:t>
            </a:r>
            <a:r>
              <a:rPr lang="ru-RU" sz="3200" dirty="0" smtClean="0"/>
              <a:t> </a:t>
            </a:r>
            <a:r>
              <a:rPr lang="ru-RU" sz="3200" dirty="0" err="1" smtClean="0"/>
              <a:t>Миколаївської</a:t>
            </a:r>
            <a:r>
              <a:rPr lang="ru-RU" sz="3200" dirty="0" smtClean="0"/>
              <a:t> на честь </a:t>
            </a:r>
            <a:r>
              <a:rPr lang="ru-RU" sz="3200" dirty="0" err="1" smtClean="0"/>
              <a:t>однойменного</a:t>
            </a:r>
            <a:r>
              <a:rPr lang="ru-RU" sz="3200" dirty="0" smtClean="0"/>
              <a:t> храму,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збудований</a:t>
            </a:r>
            <a:r>
              <a:rPr lang="ru-RU" sz="3200" dirty="0" smtClean="0"/>
              <a:t> у 1896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. 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Будинок дворянських зборів </a:t>
            </a:r>
            <a:endParaRPr lang="uk-UA" sz="3600" dirty="0"/>
          </a:p>
        </p:txBody>
      </p:sp>
      <p:pic>
        <p:nvPicPr>
          <p:cNvPr id="4" name="Содержимое 3" descr="histor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491" t="8776" r="5777"/>
          <a:stretch>
            <a:fillRect/>
          </a:stretch>
        </p:blipFill>
        <p:spPr>
          <a:xfrm>
            <a:off x="242842" y="2204864"/>
            <a:ext cx="4617189" cy="328184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2400" dirty="0" smtClean="0"/>
              <a:t>На початку </a:t>
            </a:r>
            <a:r>
              <a:rPr lang="en-US" sz="2400" dirty="0" smtClean="0"/>
              <a:t>XIX </a:t>
            </a:r>
            <a:r>
              <a:rPr lang="uk-UA" sz="2400" dirty="0" smtClean="0"/>
              <a:t>століття площа почала активно забудовуватися кам'яними спорудами. Одним з перших не дерев'яних будинків став Великий будинок Дворянських зборів, виконаний у стилі класицизму, з високою залою та хорами. Він будувався впродовж 1814-1820 років. В рік відкриття будівлю відвідав російський імператор Олександр І. Будинок був споруджений у північній стороні площі. Його архітектором став Михайло </a:t>
            </a:r>
            <a:r>
              <a:rPr lang="uk-UA" sz="2400" dirty="0" err="1" smtClean="0"/>
              <a:t>Лобачевський</a:t>
            </a:r>
            <a:r>
              <a:rPr lang="uk-UA" sz="2400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Братський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дім</a:t>
            </a:r>
            <a:r>
              <a:rPr lang="ru-RU" sz="3600" dirty="0" smtClean="0"/>
              <a:t> </a:t>
            </a:r>
            <a:r>
              <a:rPr lang="ru-RU" sz="3600" dirty="0" err="1" smtClean="0"/>
              <a:t>Успенського</a:t>
            </a:r>
            <a:r>
              <a:rPr lang="ru-RU" sz="3600" dirty="0" smtClean="0"/>
              <a:t> собору </a:t>
            </a:r>
            <a:r>
              <a:rPr lang="ru-RU" sz="3600" dirty="0" err="1" smtClean="0"/>
              <a:t>збудований</a:t>
            </a:r>
            <a:r>
              <a:rPr lang="ru-RU" sz="3600" dirty="0" smtClean="0"/>
              <a:t> у 1849р.</a:t>
            </a:r>
            <a:endParaRPr lang="uk-UA" sz="3600" dirty="0"/>
          </a:p>
        </p:txBody>
      </p:sp>
      <p:pic>
        <p:nvPicPr>
          <p:cNvPr id="5" name="Содержимое 4" descr="150285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2896"/>
            <a:ext cx="4038600" cy="28915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 1849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розі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та </a:t>
            </a:r>
            <a:r>
              <a:rPr lang="ru-RU" dirty="0" err="1" smtClean="0"/>
              <a:t>теперішнього</a:t>
            </a:r>
            <a:r>
              <a:rPr lang="ru-RU" dirty="0" smtClean="0"/>
              <a:t> </a:t>
            </a:r>
            <a:r>
              <a:rPr lang="ru-RU" dirty="0" err="1" smtClean="0"/>
              <a:t>Московського</a:t>
            </a:r>
            <a:r>
              <a:rPr lang="ru-RU" dirty="0" smtClean="0"/>
              <a:t> проспекту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побудовано</a:t>
            </a:r>
            <a:r>
              <a:rPr lang="ru-RU" dirty="0" smtClean="0"/>
              <a:t> </a:t>
            </a:r>
            <a:r>
              <a:rPr lang="ru-RU" dirty="0" err="1" smtClean="0"/>
              <a:t>Братський</a:t>
            </a:r>
            <a:r>
              <a:rPr lang="ru-RU" dirty="0" smtClean="0"/>
              <a:t> </a:t>
            </a:r>
            <a:r>
              <a:rPr lang="ru-RU" dirty="0" err="1" smtClean="0"/>
              <a:t>дім</a:t>
            </a:r>
            <a:r>
              <a:rPr lang="ru-RU" dirty="0" smtClean="0"/>
              <a:t> </a:t>
            </a:r>
            <a:r>
              <a:rPr lang="ru-RU" dirty="0" err="1" smtClean="0"/>
              <a:t>Успенського</a:t>
            </a:r>
            <a:r>
              <a:rPr lang="ru-RU" dirty="0" smtClean="0"/>
              <a:t> собору у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класицизму</a:t>
            </a:r>
            <a:r>
              <a:rPr lang="ru-RU" dirty="0" smtClean="0"/>
              <a:t>.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слугував</a:t>
            </a:r>
            <a:r>
              <a:rPr lang="ru-RU" dirty="0" smtClean="0"/>
              <a:t> </a:t>
            </a:r>
            <a:r>
              <a:rPr lang="ru-RU" dirty="0" err="1" smtClean="0"/>
              <a:t>готелем</a:t>
            </a:r>
            <a:r>
              <a:rPr lang="ru-RU" dirty="0" smtClean="0"/>
              <a:t> для духовенства. У 1900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реконструювали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у такому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зберігся</a:t>
            </a:r>
            <a:r>
              <a:rPr lang="ru-RU" dirty="0" smtClean="0"/>
              <a:t> до </a:t>
            </a:r>
            <a:r>
              <a:rPr lang="ru-RU" dirty="0" err="1" smtClean="0"/>
              <a:t>сьогодні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збудовано</a:t>
            </a:r>
            <a:r>
              <a:rPr lang="ru-RU" dirty="0" smtClean="0"/>
              <a:t> </a:t>
            </a:r>
            <a:r>
              <a:rPr lang="ru-RU" dirty="0" err="1" smtClean="0"/>
              <a:t>кам'яний</a:t>
            </a:r>
            <a:r>
              <a:rPr lang="ru-RU" dirty="0" smtClean="0"/>
              <a:t> </a:t>
            </a:r>
            <a:r>
              <a:rPr lang="ru-RU" dirty="0" err="1" smtClean="0"/>
              <a:t>дім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розміщувався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на той час </a:t>
            </a:r>
            <a:r>
              <a:rPr lang="ru-RU" dirty="0" err="1" smtClean="0"/>
              <a:t>ресторан-пивна</a:t>
            </a:r>
            <a:r>
              <a:rPr lang="ru-RU" dirty="0" smtClean="0"/>
              <a:t>, де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харчувались</a:t>
            </a:r>
            <a:r>
              <a:rPr lang="ru-RU" dirty="0" smtClean="0"/>
              <a:t> </a:t>
            </a:r>
            <a:r>
              <a:rPr lang="ru-RU" dirty="0" err="1" smtClean="0"/>
              <a:t>студенти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будинок Міської думи </a:t>
            </a:r>
            <a:endParaRPr lang="uk-UA" dirty="0"/>
          </a:p>
        </p:txBody>
      </p:sp>
      <p:pic>
        <p:nvPicPr>
          <p:cNvPr id="5" name="Содержимое 4" descr="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4663534" cy="31550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Навпроти</a:t>
            </a:r>
            <a:r>
              <a:rPr lang="ru-RU" dirty="0" smtClean="0"/>
              <a:t> — на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стороні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— 1885 року за проектом </a:t>
            </a:r>
            <a:r>
              <a:rPr lang="ru-RU" dirty="0" err="1" smtClean="0"/>
              <a:t>архітектора</a:t>
            </a:r>
            <a:r>
              <a:rPr lang="ru-RU" dirty="0" smtClean="0"/>
              <a:t> </a:t>
            </a:r>
            <a:r>
              <a:rPr lang="ru-RU" dirty="0" err="1" smtClean="0"/>
              <a:t>Болеслава</a:t>
            </a:r>
            <a:r>
              <a:rPr lang="ru-RU" dirty="0" smtClean="0"/>
              <a:t> </a:t>
            </a:r>
            <a:r>
              <a:rPr lang="ru-RU" dirty="0" err="1" smtClean="0"/>
              <a:t>Міхаловського</a:t>
            </a:r>
            <a:r>
              <a:rPr lang="ru-RU" dirty="0" smtClean="0"/>
              <a:t> </a:t>
            </a:r>
            <a:r>
              <a:rPr lang="ru-RU" dirty="0" err="1" smtClean="0"/>
              <a:t>звели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Міської</a:t>
            </a:r>
            <a:r>
              <a:rPr lang="ru-RU" dirty="0" smtClean="0"/>
              <a:t> </a:t>
            </a:r>
            <a:r>
              <a:rPr lang="ru-RU" dirty="0" err="1" smtClean="0"/>
              <a:t>думи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503" r="1895" b="1679"/>
          <a:stretch>
            <a:fillRect/>
          </a:stretch>
        </p:blipFill>
        <p:spPr>
          <a:xfrm>
            <a:off x="539552" y="2276872"/>
            <a:ext cx="7992888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 початку 80-х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 у </a:t>
            </a:r>
            <a:r>
              <a:rPr lang="ru-RU" sz="3200" dirty="0" err="1" smtClean="0"/>
              <a:t>південній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частині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площі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виникла</a:t>
            </a:r>
            <a:r>
              <a:rPr lang="ru-RU" sz="3200" dirty="0" smtClean="0"/>
              <a:t> велика </a:t>
            </a:r>
            <a:r>
              <a:rPr lang="ru-RU" sz="3200" dirty="0" err="1" smtClean="0"/>
              <a:t>біржова</a:t>
            </a:r>
            <a:r>
              <a:rPr lang="ru-RU" sz="3200" dirty="0" smtClean="0"/>
              <a:t> зала у </a:t>
            </a:r>
            <a:r>
              <a:rPr lang="ru-RU" sz="3200" dirty="0" err="1" smtClean="0"/>
              <a:t>вигляді</a:t>
            </a:r>
            <a:r>
              <a:rPr lang="ru-RU" sz="3200" dirty="0" smtClean="0"/>
              <a:t> </a:t>
            </a:r>
            <a:r>
              <a:rPr lang="ru-RU" sz="3200" dirty="0" err="1" smtClean="0"/>
              <a:t>павільйону</a:t>
            </a:r>
            <a:r>
              <a:rPr lang="ru-RU" sz="3200" dirty="0" smtClean="0"/>
              <a:t>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emelnyi-bank-1896_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6669" y="1524000"/>
            <a:ext cx="7090662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 1897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збудований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Земельний</a:t>
            </a:r>
            <a:r>
              <a:rPr lang="ru-RU" sz="3200" dirty="0" smtClean="0"/>
              <a:t> банк у </a:t>
            </a:r>
            <a:r>
              <a:rPr lang="ru-RU" sz="3200" dirty="0" err="1" smtClean="0"/>
              <a:t>стилі</a:t>
            </a:r>
            <a:r>
              <a:rPr lang="ru-RU" sz="3200" dirty="0" smtClean="0"/>
              <a:t> </a:t>
            </a:r>
            <a:r>
              <a:rPr lang="ru-RU" sz="3200" dirty="0" err="1" smtClean="0"/>
              <a:t>неоренесансу</a:t>
            </a:r>
            <a:r>
              <a:rPr lang="ru-RU" sz="3200" dirty="0" smtClean="0"/>
              <a:t>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826" y="1524000"/>
            <a:ext cx="7454348" cy="4572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1899 — </a:t>
            </a:r>
            <a:r>
              <a:rPr lang="ru-RU" sz="2800" dirty="0" err="1" smtClean="0"/>
              <a:t>Торговий</a:t>
            </a:r>
            <a:r>
              <a:rPr lang="ru-RU" sz="2800" dirty="0" smtClean="0"/>
              <a:t> банк, у 1908 — </a:t>
            </a:r>
            <a:r>
              <a:rPr lang="ru-RU" sz="2800" dirty="0" err="1" smtClean="0"/>
              <a:t>Волжсько-Камський</a:t>
            </a:r>
            <a:r>
              <a:rPr lang="ru-RU" sz="2800" dirty="0" smtClean="0"/>
              <a:t> банк. </a:t>
            </a:r>
            <a:r>
              <a:rPr lang="ru-RU" sz="2800" dirty="0" err="1" smtClean="0"/>
              <a:t>Архітектором</a:t>
            </a:r>
            <a:r>
              <a:rPr lang="ru-RU" sz="2800" dirty="0" smtClean="0"/>
              <a:t> </a:t>
            </a:r>
            <a:r>
              <a:rPr lang="ru-RU" sz="2800" dirty="0" err="1" smtClean="0"/>
              <a:t>цихбудівель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Олексій</a:t>
            </a:r>
            <a:r>
              <a:rPr lang="ru-RU" sz="2800" dirty="0" smtClean="0"/>
              <a:t> Бекетов. 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ikolaevskaya_Square_in_Kharkov,_Russian_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892"/>
          <a:stretch>
            <a:fillRect/>
          </a:stretch>
        </p:blipFill>
        <p:spPr>
          <a:xfrm>
            <a:off x="993135" y="2204864"/>
            <a:ext cx="7157730" cy="38911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Перша </a:t>
            </a:r>
            <a:r>
              <a:rPr lang="ru-RU" sz="2400" dirty="0" err="1" smtClean="0"/>
              <a:t>лінія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кінно-залізних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доріг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побудована</a:t>
            </a:r>
            <a:r>
              <a:rPr lang="ru-RU" sz="2400" dirty="0" smtClean="0"/>
              <a:t> 12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 1882 року та належала приватному </a:t>
            </a:r>
            <a:r>
              <a:rPr lang="ru-RU" sz="2400" dirty="0" err="1" smtClean="0"/>
              <a:t>Бельгійському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товариству</a:t>
            </a:r>
            <a:r>
              <a:rPr lang="ru-RU" sz="2400" dirty="0" smtClean="0"/>
              <a:t>. Перший маршрут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вокзалу </a:t>
            </a:r>
            <a:r>
              <a:rPr lang="ru-RU" sz="2400" dirty="0" err="1" smtClean="0"/>
              <a:t>Азовско-Курської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зілізниці</a:t>
            </a:r>
            <a:r>
              <a:rPr lang="ru-RU" sz="2400" dirty="0" smtClean="0"/>
              <a:t> (зараз — </a:t>
            </a:r>
            <a:r>
              <a:rPr lang="ru-RU" sz="2400" dirty="0" err="1" smtClean="0"/>
              <a:t>Південний</a:t>
            </a:r>
            <a:r>
              <a:rPr lang="ru-RU" sz="2400" dirty="0" smtClean="0"/>
              <a:t> вокзал) до </a:t>
            </a:r>
            <a:r>
              <a:rPr lang="ru-RU" sz="2400" dirty="0" err="1" smtClean="0"/>
              <a:t>біржі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Миколаївській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площі</a:t>
            </a:r>
            <a:r>
              <a:rPr lang="ru-RU" sz="2400" dirty="0" smtClean="0"/>
              <a:t>.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Робота з різними видами джерел при вивченні історії Харкова</a:t>
            </a: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Тема заняття</a:t>
            </a:r>
            <a:endParaRPr lang="ru-RU" dirty="0"/>
          </a:p>
        </p:txBody>
      </p:sp>
      <p:pic>
        <p:nvPicPr>
          <p:cNvPr id="4" name="Рисунок 3" descr="86c161f6fd9791e3cf12c6f5d896e916.jpg"/>
          <p:cNvPicPr>
            <a:picLocks noChangeAspect="1"/>
          </p:cNvPicPr>
          <p:nvPr/>
        </p:nvPicPr>
        <p:blipFill>
          <a:blip r:embed="rId2" cstate="print"/>
          <a:srcRect r="-405" b="8110"/>
          <a:stretch>
            <a:fillRect/>
          </a:stretch>
        </p:blipFill>
        <p:spPr>
          <a:xfrm>
            <a:off x="1835696" y="3140968"/>
            <a:ext cx="5472608" cy="3326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Прогнозований список завдань:</a:t>
            </a:r>
          </a:p>
          <a:p>
            <a:pPr lvl="0"/>
            <a:r>
              <a:rPr lang="uk-UA" dirty="0" smtClean="0"/>
              <a:t>Яка назва площі зараз?</a:t>
            </a:r>
          </a:p>
          <a:p>
            <a:pPr lvl="0"/>
            <a:r>
              <a:rPr lang="uk-UA" dirty="0" smtClean="0"/>
              <a:t>Чому змінився зовнішній вигляд центру міста, яких будинків уже не має?</a:t>
            </a:r>
          </a:p>
          <a:p>
            <a:pPr lvl="0"/>
            <a:r>
              <a:rPr lang="uk-UA" dirty="0" smtClean="0"/>
              <a:t>Що сталося з </a:t>
            </a:r>
            <a:r>
              <a:rPr lang="uk-UA" dirty="0" err="1" smtClean="0"/>
              <a:t>Миколаєвським</a:t>
            </a:r>
            <a:r>
              <a:rPr lang="uk-UA" dirty="0" smtClean="0"/>
              <a:t> собором та будинком дворянського зібрання?</a:t>
            </a:r>
          </a:p>
          <a:p>
            <a:pPr lvl="0"/>
            <a:r>
              <a:rPr lang="uk-UA" dirty="0" smtClean="0"/>
              <a:t>Коли були зроблені фотографії?</a:t>
            </a:r>
          </a:p>
          <a:p>
            <a:pPr lvl="0"/>
            <a:r>
              <a:rPr lang="uk-UA" dirty="0" smtClean="0"/>
              <a:t>Як працювати з фото джерелами?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Колонка «Що ще не відомо…» це наші завдання на це заняття. Завдання доцільно записати на дошці так щоб протягом всього заняття вони були перед очима.</a:t>
            </a:r>
            <a:br>
              <a:rPr lang="uk-UA" sz="2400" dirty="0" smtClean="0"/>
            </a:b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Діти отримують фотографії та разом з викладачем обговорюють її, розробляють правила аналізу візуального джерела.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І</a:t>
            </a:r>
            <a:r>
              <a:rPr lang="en-US" sz="3600" dirty="0" smtClean="0"/>
              <a:t>V</a:t>
            </a:r>
            <a:r>
              <a:rPr lang="uk-UA" sz="3600" dirty="0" smtClean="0"/>
              <a:t>. Ознайомлення з новим матеріалом</a:t>
            </a:r>
            <a:br>
              <a:rPr lang="uk-UA" sz="3600" dirty="0" smtClean="0"/>
            </a:br>
            <a:endParaRPr lang="uk-UA" sz="3600" dirty="0"/>
          </a:p>
        </p:txBody>
      </p:sp>
      <p:pic>
        <p:nvPicPr>
          <p:cNvPr id="4" name="Рисунок 3" descr="Kharkov-agosto-1943-pl-konstitucii.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4581128"/>
            <a:ext cx="3450223" cy="2016224"/>
          </a:xfrm>
          <a:prstGeom prst="rect">
            <a:avLst/>
          </a:prstGeom>
        </p:spPr>
      </p:pic>
      <p:pic>
        <p:nvPicPr>
          <p:cNvPr id="5" name="Рисунок 4" descr="kharkov-v-provodah-nikolaevskiy-sobor.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08920"/>
            <a:ext cx="3048000" cy="2047875"/>
          </a:xfrm>
          <a:prstGeom prst="rect">
            <a:avLst/>
          </a:prstGeom>
        </p:spPr>
      </p:pic>
      <p:pic>
        <p:nvPicPr>
          <p:cNvPr id="6" name="Рисунок 5" descr="Dvorjanskoe_sobranie_kharkov-1942.thumbn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581128"/>
            <a:ext cx="30480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Всі запитання які пропонуються учнями записуємо на особливі картки «Пам’ятки», після обговорення із власних карток викреслюємо завдання що повторюються, або не зовсім коректні створюємо власні правила роботи з фото джерелом, кінцевий результат записуємо в зошит.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1. Що  зображено на фотографії? Коли була створена фотографія, за якими ознаками можна визначити час ?</a:t>
            </a:r>
          </a:p>
          <a:p>
            <a:r>
              <a:rPr lang="uk-UA" dirty="0" smtClean="0"/>
              <a:t>2. З якою метою зроблено фотографію?</a:t>
            </a:r>
          </a:p>
          <a:p>
            <a:r>
              <a:rPr lang="uk-UA" dirty="0" smtClean="0"/>
              <a:t>3. Якої інформації бракує, аби повністю відповісти на ці запитання?</a:t>
            </a:r>
          </a:p>
          <a:p>
            <a:r>
              <a:rPr lang="uk-UA" dirty="0" smtClean="0"/>
              <a:t>4. Чи є на фотографії підпис, інші написи? Чи можуть вони стати у пригоді під час Вашого дослідження?</a:t>
            </a:r>
          </a:p>
          <a:p>
            <a:r>
              <a:rPr lang="uk-UA" dirty="0" smtClean="0"/>
              <a:t>5. Які висновки можна зробити? Про що ще Ви хотіли би дізнатися?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Аналізуючи </a:t>
            </a:r>
            <a:r>
              <a:rPr lang="uk-UA" sz="2800" b="1" dirty="0" err="1" smtClean="0"/>
              <a:t>фотопам’ятку</a:t>
            </a:r>
            <a:r>
              <a:rPr lang="uk-UA" sz="2800" b="1" dirty="0" smtClean="0"/>
              <a:t>, намагайтеся послідовно відповідати на запитання: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>
            <a:noAutofit/>
          </a:bodyPr>
          <a:lstStyle/>
          <a:p>
            <a:r>
              <a:rPr lang="uk-UA" sz="1400" b="1" dirty="0" smtClean="0"/>
              <a:t>Простий пошук</a:t>
            </a:r>
            <a:r>
              <a:rPr lang="uk-UA" sz="1400" dirty="0" smtClean="0"/>
              <a:t>. </a:t>
            </a:r>
            <a:r>
              <a:rPr lang="uk-UA" sz="1400" i="1" dirty="0" smtClean="0"/>
              <a:t>Під час цього пошуку у поле запиту вводять одне або декілька слів, які можуть характеризувати зміст документа. Під час введення одного слова машина видає, як правило, велику кількість посилань, з яких обрати потрібну інформацію буває досить складно. Тому простий пошук використовують для знаходження нескладних, однозначних питань чи теоретичних положень.</a:t>
            </a:r>
            <a:endParaRPr lang="uk-UA" sz="1400" dirty="0" smtClean="0"/>
          </a:p>
          <a:p>
            <a:r>
              <a:rPr lang="uk-UA" sz="1400" dirty="0" smtClean="0"/>
              <a:t> </a:t>
            </a:r>
          </a:p>
          <a:p>
            <a:r>
              <a:rPr lang="uk-UA" sz="1400" b="1" dirty="0" smtClean="0"/>
              <a:t>Розширений пошук.</a:t>
            </a:r>
            <a:r>
              <a:rPr lang="uk-UA" sz="1400" dirty="0" smtClean="0"/>
              <a:t> </a:t>
            </a:r>
            <a:r>
              <a:rPr lang="uk-UA" sz="1400" i="1" dirty="0" smtClean="0"/>
              <a:t>Такий пошук завжди включає запит із групи слів. Під час розширеного пошуку рекомендують зв’язувати ключові слова логічними операторами </a:t>
            </a:r>
            <a:r>
              <a:rPr lang="uk-UA" sz="1400" i="1" dirty="0" err="1" smtClean="0"/>
              <a:t>and</a:t>
            </a:r>
            <a:r>
              <a:rPr lang="uk-UA" sz="1400" i="1" dirty="0" smtClean="0"/>
              <a:t> (і), </a:t>
            </a:r>
            <a:r>
              <a:rPr lang="uk-UA" sz="1400" i="1" dirty="0" err="1" smtClean="0"/>
              <a:t>or</a:t>
            </a:r>
            <a:r>
              <a:rPr lang="uk-UA" sz="1400" i="1" dirty="0" smtClean="0"/>
              <a:t> (або), </a:t>
            </a:r>
            <a:r>
              <a:rPr lang="uk-UA" sz="1400" i="1" dirty="0" err="1" smtClean="0"/>
              <a:t>not</a:t>
            </a:r>
            <a:r>
              <a:rPr lang="uk-UA" sz="1400" i="1" dirty="0" smtClean="0"/>
              <a:t> (ні) тощо. Зазвичай записи ключових слів і логічних операторів у різних пошукових системах або однакові, або досить схожі. Тому, засвоївши один раз прийоми розширеного пошуку, можна ним користуватися де завгодно, переключивши машину в потрібний режим розширеного пошуку.</a:t>
            </a:r>
            <a:endParaRPr lang="uk-UA" sz="1400" dirty="0" smtClean="0"/>
          </a:p>
          <a:p>
            <a:r>
              <a:rPr lang="uk-UA" sz="1400" dirty="0" smtClean="0"/>
              <a:t> </a:t>
            </a:r>
          </a:p>
          <a:p>
            <a:r>
              <a:rPr lang="uk-UA" sz="1400" i="1" dirty="0" smtClean="0"/>
              <a:t>Для використання перевіреної інформації доцільно користуватися рекомендованими сайтами, для цього в адресному рядку записуємо адресу сайту. Для пошуку інформації з нашої теми рекомендую скористатися такими </a:t>
            </a:r>
            <a:r>
              <a:rPr lang="uk-UA" sz="1400" i="1" dirty="0" err="1" smtClean="0"/>
              <a:t>інтернет-джерелами</a:t>
            </a:r>
            <a:r>
              <a:rPr lang="uk-UA" sz="1400" i="1" dirty="0" smtClean="0"/>
              <a:t>.</a:t>
            </a:r>
            <a:endParaRPr lang="uk-UA" sz="1400" dirty="0" smtClean="0"/>
          </a:p>
          <a:p>
            <a:r>
              <a:rPr lang="ru-RU" sz="1400" u="sng" dirty="0" err="1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uk-UA" sz="1400" u="sng" dirty="0" smtClean="0">
                <a:solidFill>
                  <a:srgbClr val="0070C0"/>
                </a:solidFill>
                <a:hlinkClick r:id="rId2"/>
              </a:rPr>
              <a:t>://</a:t>
            </a:r>
            <a:r>
              <a:rPr lang="ru-RU" sz="1400" u="sng" dirty="0" err="1" smtClean="0">
                <a:solidFill>
                  <a:srgbClr val="0070C0"/>
                </a:solidFill>
                <a:hlinkClick r:id="rId2"/>
              </a:rPr>
              <a:t>www</a:t>
            </a:r>
            <a:r>
              <a:rPr lang="uk-UA" sz="1400" u="sng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ru-RU" sz="1400" u="sng" dirty="0" err="1" smtClean="0">
                <a:solidFill>
                  <a:srgbClr val="0070C0"/>
                </a:solidFill>
                <a:hlinkClick r:id="rId2"/>
              </a:rPr>
              <a:t>travelua</a:t>
            </a:r>
            <a:r>
              <a:rPr lang="uk-UA" sz="1400" u="sng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ru-RU" sz="1400" u="sng" dirty="0" err="1" smtClean="0">
                <a:solidFill>
                  <a:srgbClr val="0070C0"/>
                </a:solidFill>
                <a:hlinkClick r:id="rId2"/>
              </a:rPr>
              <a:t>com</a:t>
            </a:r>
            <a:r>
              <a:rPr lang="uk-UA" sz="1400" u="sng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ru-RU" sz="1400" u="sng" dirty="0" err="1" smtClean="0">
                <a:solidFill>
                  <a:srgbClr val="0070C0"/>
                </a:solidFill>
                <a:hlinkClick r:id="rId2"/>
              </a:rPr>
              <a:t>ua</a:t>
            </a:r>
            <a:r>
              <a:rPr lang="uk-UA" sz="1400" u="sng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sz="1400" u="sng" dirty="0" err="1" smtClean="0">
                <a:solidFill>
                  <a:srgbClr val="0070C0"/>
                </a:solidFill>
                <a:hlinkClick r:id="rId2"/>
              </a:rPr>
              <a:t>kharkivshhina</a:t>
            </a:r>
            <a:r>
              <a:rPr lang="uk-UA" sz="1400" u="sng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sz="1400" u="sng" dirty="0" err="1" smtClean="0">
                <a:solidFill>
                  <a:srgbClr val="0070C0"/>
                </a:solidFill>
                <a:hlinkClick r:id="rId2"/>
              </a:rPr>
              <a:t>kharkiv</a:t>
            </a:r>
            <a:r>
              <a:rPr lang="uk-UA" sz="1400" u="sng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sz="1400" u="sng" dirty="0" err="1" smtClean="0">
                <a:solidFill>
                  <a:srgbClr val="0070C0"/>
                </a:solidFill>
                <a:hlinkClick r:id="rId2"/>
              </a:rPr>
              <a:t>ploshha</a:t>
            </a:r>
            <a:r>
              <a:rPr lang="uk-UA" sz="1400" u="sng" dirty="0" smtClean="0">
                <a:solidFill>
                  <a:srgbClr val="0070C0"/>
                </a:solidFill>
                <a:hlinkClick r:id="rId2"/>
              </a:rPr>
              <a:t>-</a:t>
            </a:r>
            <a:r>
              <a:rPr lang="ru-RU" sz="1400" u="sng" dirty="0" err="1" smtClean="0">
                <a:solidFill>
                  <a:srgbClr val="0070C0"/>
                </a:solidFill>
                <a:hlinkClick r:id="rId2"/>
              </a:rPr>
              <a:t>konstituci</a:t>
            </a:r>
            <a:r>
              <a:rPr lang="uk-UA" sz="1400" u="sng" dirty="0" smtClean="0">
                <a:solidFill>
                  <a:srgbClr val="0070C0"/>
                </a:solidFill>
                <a:hlinkClick r:id="rId2"/>
              </a:rPr>
              <a:t>%</a:t>
            </a:r>
            <a:r>
              <a:rPr lang="ru-RU" sz="1400" u="sng" dirty="0" smtClean="0">
                <a:solidFill>
                  <a:srgbClr val="0070C0"/>
                </a:solidFill>
                <a:hlinkClick r:id="rId2"/>
              </a:rPr>
              <a:t>D</a:t>
            </a:r>
            <a:r>
              <a:rPr lang="uk-UA" sz="1400" u="sng" dirty="0" smtClean="0">
                <a:solidFill>
                  <a:srgbClr val="0070C0"/>
                </a:solidFill>
                <a:hlinkClick r:id="rId2"/>
              </a:rPr>
              <a:t>1%97.</a:t>
            </a:r>
            <a:r>
              <a:rPr lang="ru-RU" sz="1400" u="sng" dirty="0" err="1" smtClean="0">
                <a:solidFill>
                  <a:srgbClr val="0070C0"/>
                </a:solidFill>
                <a:hlinkClick r:id="rId2"/>
              </a:rPr>
              <a:t>html</a:t>
            </a:r>
            <a:endParaRPr lang="uk-UA" sz="1400" dirty="0" smtClean="0">
              <a:solidFill>
                <a:srgbClr val="0070C0"/>
              </a:solidFill>
            </a:endParaRPr>
          </a:p>
          <a:p>
            <a:r>
              <a:rPr lang="ru-RU" sz="1400" u="sng" dirty="0" err="1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://</a:t>
            </a:r>
            <a:r>
              <a:rPr lang="ru-RU" sz="1400" u="sng" dirty="0" err="1" smtClean="0">
                <a:solidFill>
                  <a:srgbClr val="0070C0"/>
                </a:solidFill>
                <a:hlinkClick r:id="rId3"/>
              </a:rPr>
              <a:t>archives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.</a:t>
            </a:r>
            <a:r>
              <a:rPr lang="ru-RU" sz="1400" u="sng" dirty="0" err="1" smtClean="0">
                <a:solidFill>
                  <a:srgbClr val="0070C0"/>
                </a:solidFill>
                <a:hlinkClick r:id="rId3"/>
              </a:rPr>
              <a:t>kh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.</a:t>
            </a:r>
            <a:r>
              <a:rPr lang="ru-RU" sz="1400" u="sng" dirty="0" err="1" smtClean="0">
                <a:solidFill>
                  <a:srgbClr val="0070C0"/>
                </a:solidFill>
                <a:hlinkClick r:id="rId3"/>
              </a:rPr>
              <a:t>gov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.</a:t>
            </a:r>
            <a:r>
              <a:rPr lang="ru-RU" sz="1400" u="sng" dirty="0" err="1" smtClean="0">
                <a:solidFill>
                  <a:srgbClr val="0070C0"/>
                </a:solidFill>
                <a:hlinkClick r:id="rId3"/>
              </a:rPr>
              <a:t>ua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ru-RU" sz="1400" u="sng" dirty="0" err="1" smtClean="0">
                <a:solidFill>
                  <a:srgbClr val="0070C0"/>
                </a:solidFill>
                <a:hlinkClick r:id="rId3"/>
              </a:rPr>
              <a:t>wp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-</a:t>
            </a:r>
            <a:r>
              <a:rPr lang="ru-RU" sz="1400" u="sng" dirty="0" err="1" smtClean="0">
                <a:solidFill>
                  <a:srgbClr val="0070C0"/>
                </a:solidFill>
                <a:hlinkClick r:id="rId3"/>
              </a:rPr>
              <a:t>content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ru-RU" sz="1400" u="sng" dirty="0" err="1" smtClean="0">
                <a:solidFill>
                  <a:srgbClr val="0070C0"/>
                </a:solidFill>
                <a:hlinkClick r:id="rId3"/>
              </a:rPr>
              <a:t>uploads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/2015/09/%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0%90%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1%80%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1%85%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0%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B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8%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0%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B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2%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0%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B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8%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1%81%</a:t>
            </a:r>
            <a:r>
              <a:rPr lang="ru-RU" sz="1400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sz="1400" u="sng" dirty="0" smtClean="0">
                <a:solidFill>
                  <a:srgbClr val="0070C0"/>
                </a:solidFill>
                <a:hlinkClick r:id="rId3"/>
              </a:rPr>
              <a:t>1%82-2010-1.</a:t>
            </a:r>
            <a:r>
              <a:rPr lang="ru-RU" sz="1400" u="sng" dirty="0" err="1" smtClean="0">
                <a:solidFill>
                  <a:srgbClr val="0070C0"/>
                </a:solidFill>
                <a:hlinkClick r:id="rId3"/>
              </a:rPr>
              <a:t>pdf</a:t>
            </a:r>
            <a:endParaRPr lang="uk-UA" sz="1400" dirty="0" smtClean="0">
              <a:solidFill>
                <a:srgbClr val="0070C0"/>
              </a:solidFill>
            </a:endParaRPr>
          </a:p>
          <a:p>
            <a:r>
              <a:rPr lang="ru-RU" sz="1400" dirty="0" err="1" smtClean="0"/>
              <a:t>http</a:t>
            </a:r>
            <a:r>
              <a:rPr lang="uk-UA" sz="1400" dirty="0" smtClean="0"/>
              <a:t>://</a:t>
            </a:r>
            <a:r>
              <a:rPr lang="ru-RU" sz="1400" dirty="0" err="1" smtClean="0"/>
              <a:t>oboloncbs</a:t>
            </a:r>
            <a:r>
              <a:rPr lang="uk-UA" sz="1400" dirty="0" smtClean="0"/>
              <a:t>.</a:t>
            </a:r>
            <a:r>
              <a:rPr lang="ru-RU" sz="1400" dirty="0" err="1" smtClean="0"/>
              <a:t>h</a:t>
            </a:r>
            <a:r>
              <a:rPr lang="uk-UA" sz="1400" dirty="0" smtClean="0"/>
              <a:t>16.</a:t>
            </a:r>
            <a:r>
              <a:rPr lang="ru-RU" sz="1400" dirty="0" err="1" smtClean="0"/>
              <a:t>ru</a:t>
            </a:r>
            <a:r>
              <a:rPr lang="uk-UA" sz="1400" dirty="0" smtClean="0"/>
              <a:t>/</a:t>
            </a:r>
            <a:r>
              <a:rPr lang="ru-RU" sz="1400" dirty="0" err="1" smtClean="0"/>
              <a:t>turizm</a:t>
            </a:r>
            <a:r>
              <a:rPr lang="uk-UA" sz="1400" dirty="0" smtClean="0"/>
              <a:t>/</a:t>
            </a:r>
            <a:r>
              <a:rPr lang="ru-RU" sz="1400" dirty="0" err="1" smtClean="0"/>
              <a:t>harkiv</a:t>
            </a:r>
            <a:r>
              <a:rPr lang="uk-UA" sz="1400" dirty="0" smtClean="0"/>
              <a:t>.</a:t>
            </a:r>
            <a:r>
              <a:rPr lang="ru-RU" sz="1400" dirty="0" err="1" smtClean="0"/>
              <a:t>htm</a:t>
            </a:r>
            <a:endParaRPr lang="uk-UA" sz="1400" dirty="0" smtClean="0"/>
          </a:p>
          <a:p>
            <a:endParaRPr lang="uk-UA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Для  учнів середньої школи доцільно підготувати  </a:t>
            </a:r>
            <a:r>
              <a:rPr lang="uk-UA" sz="2400" dirty="0" err="1" smtClean="0">
                <a:solidFill>
                  <a:schemeClr val="bg1"/>
                </a:solidFill>
              </a:rPr>
              <a:t>пам</a:t>
            </a:r>
            <a:r>
              <a:rPr lang="ru-RU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err="1" smtClean="0">
                <a:solidFill>
                  <a:schemeClr val="bg1"/>
                </a:solidFill>
              </a:rPr>
              <a:t>ятк</a:t>
            </a:r>
            <a:r>
              <a:rPr lang="uk-UA" sz="2400" dirty="0" smtClean="0">
                <a:solidFill>
                  <a:schemeClr val="bg1"/>
                </a:solidFill>
              </a:rPr>
              <a:t> у  для пошуку інформації в мережі Інтернет.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Прогнозовані питання:</a:t>
            </a:r>
          </a:p>
          <a:p>
            <a:pPr>
              <a:buNone/>
            </a:pPr>
            <a:r>
              <a:rPr lang="uk-UA" dirty="0" smtClean="0"/>
              <a:t>1.Як Миколаївська площа називалася раніше і як називається зараз?</a:t>
            </a:r>
          </a:p>
          <a:p>
            <a:pPr>
              <a:buNone/>
            </a:pPr>
            <a:r>
              <a:rPr lang="uk-UA" dirty="0" smtClean="0"/>
              <a:t>2. Чому та коли були зруйновані: Миколаївський собор, Біржа, Будинок дворянського зібрання?</a:t>
            </a:r>
          </a:p>
          <a:p>
            <a:pPr>
              <a:buNone/>
            </a:pPr>
            <a:r>
              <a:rPr lang="uk-UA" dirty="0" smtClean="0"/>
              <a:t>3. Як і коли змінилося призначення приміщень що залишилися?</a:t>
            </a:r>
          </a:p>
          <a:p>
            <a:pPr>
              <a:buNone/>
            </a:pPr>
            <a:r>
              <a:rPr lang="uk-UA" dirty="0" smtClean="0"/>
              <a:t>4. Чи змінився зовнішній вигляд будинків. Якщо так то коли і чому?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Давайте разом чітко сформулюємо запитання на які маємо знайти відповідь: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Завдання 1.</a:t>
            </a:r>
            <a:r>
              <a:rPr lang="uk-UA" dirty="0" smtClean="0"/>
              <a:t> «Логічний ланцюжок» приберіть зайве та поясніть свій вибір.</a:t>
            </a:r>
          </a:p>
          <a:p>
            <a:r>
              <a:rPr lang="uk-UA" dirty="0" smtClean="0"/>
              <a:t>Площі: Ярмаркова, ім. Тевелєва, Свободи, Радянської України, Конституції.</a:t>
            </a:r>
          </a:p>
          <a:p>
            <a:r>
              <a:rPr lang="uk-UA" dirty="0" smtClean="0"/>
              <a:t>Будинки: </a:t>
            </a:r>
            <a:r>
              <a:rPr lang="ru-RU" dirty="0" err="1" smtClean="0"/>
              <a:t>Харківська</a:t>
            </a:r>
            <a:r>
              <a:rPr lang="ru-RU" dirty="0" smtClean="0"/>
              <a:t> </a:t>
            </a:r>
            <a:r>
              <a:rPr lang="ru-RU" dirty="0" err="1" smtClean="0"/>
              <a:t>міська</a:t>
            </a:r>
            <a:r>
              <a:rPr lang="ru-RU" dirty="0" smtClean="0"/>
              <a:t> рада</a:t>
            </a:r>
            <a:r>
              <a:rPr lang="uk-UA" dirty="0" smtClean="0"/>
              <a:t>, </a:t>
            </a:r>
            <a:r>
              <a:rPr lang="ru-RU" dirty="0" smtClean="0"/>
              <a:t>Палац </a:t>
            </a:r>
            <a:r>
              <a:rPr lang="ru-RU" dirty="0" err="1" smtClean="0"/>
              <a:t>праці</a:t>
            </a:r>
            <a:r>
              <a:rPr lang="uk-UA" dirty="0" smtClean="0"/>
              <a:t>,  Миколаївська церква, </a:t>
            </a:r>
            <a:r>
              <a:rPr lang="ru-RU" dirty="0" smtClean="0"/>
              <a:t>магазин «Дитячий </a:t>
            </a:r>
            <a:r>
              <a:rPr lang="ru-RU" dirty="0" err="1" smtClean="0"/>
              <a:t>світ</a:t>
            </a:r>
            <a:r>
              <a:rPr lang="ru-RU" dirty="0" smtClean="0"/>
              <a:t>»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b="1" dirty="0" smtClean="0"/>
              <a:t>Завдання 2.</a:t>
            </a:r>
            <a:r>
              <a:rPr lang="uk-UA" dirty="0" smtClean="0"/>
              <a:t> Поясніть кого </a:t>
            </a:r>
            <a:r>
              <a:rPr lang="uk-UA" dirty="0" err="1" smtClean="0"/>
              <a:t>харків</a:t>
            </a:r>
            <a:r>
              <a:rPr lang="ru-RU" dirty="0" smtClean="0"/>
              <a:t>’</a:t>
            </a:r>
            <a:r>
              <a:rPr lang="uk-UA" dirty="0" err="1" smtClean="0"/>
              <a:t>яни</a:t>
            </a:r>
            <a:r>
              <a:rPr lang="uk-UA" dirty="0" smtClean="0"/>
              <a:t> називали «</a:t>
            </a:r>
            <a:r>
              <a:rPr lang="uk-UA" dirty="0" err="1" smtClean="0"/>
              <a:t>Пятеро</a:t>
            </a:r>
            <a:r>
              <a:rPr lang="uk-UA" dirty="0" smtClean="0"/>
              <a:t> з ломбарду», де знаходиться місце яке жителі міста називають «Під градусником»?</a:t>
            </a: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V</a:t>
            </a:r>
            <a:r>
              <a:rPr lang="ru-RU" sz="3600" dirty="0" smtClean="0"/>
              <a:t>. </a:t>
            </a:r>
            <a:r>
              <a:rPr lang="uk-UA" sz="3600" dirty="0" smtClean="0"/>
              <a:t>Закріплення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1. Варіант. Даний етап заняття можна провести у вигляді гри «Мікрофон».</a:t>
            </a:r>
          </a:p>
          <a:p>
            <a:pPr>
              <a:buNone/>
            </a:pPr>
            <a:r>
              <a:rPr lang="uk-UA" dirty="0" smtClean="0"/>
              <a:t>Вихованцям пропонується закінчити речення:</a:t>
            </a:r>
          </a:p>
          <a:p>
            <a:r>
              <a:rPr lang="uk-UA" dirty="0" smtClean="0"/>
              <a:t>«На занятті я дізнався(</a:t>
            </a:r>
            <a:r>
              <a:rPr lang="uk-UA" dirty="0" err="1" smtClean="0"/>
              <a:t>лася</a:t>
            </a:r>
            <a:r>
              <a:rPr lang="uk-UA" dirty="0" smtClean="0"/>
              <a:t>)…..»</a:t>
            </a:r>
          </a:p>
          <a:p>
            <a:r>
              <a:rPr lang="uk-UA" dirty="0" smtClean="0"/>
              <a:t>«Я хочу ще дізнатися…»</a:t>
            </a:r>
          </a:p>
          <a:p>
            <a:pPr>
              <a:buNone/>
            </a:pPr>
            <a:r>
              <a:rPr lang="uk-UA" dirty="0" smtClean="0"/>
              <a:t>2. Варіант. Проведення дебатів з питання </a:t>
            </a:r>
            <a:r>
              <a:rPr lang="uk-UA" dirty="0" err="1" smtClean="0"/>
              <a:t>“Чи</a:t>
            </a:r>
            <a:r>
              <a:rPr lang="uk-UA" dirty="0" smtClean="0"/>
              <a:t> потрібно </a:t>
            </a:r>
            <a:r>
              <a:rPr lang="uk-UA" dirty="0" err="1" smtClean="0"/>
              <a:t>перйменовувати</a:t>
            </a:r>
            <a:r>
              <a:rPr lang="uk-UA" dirty="0" smtClean="0"/>
              <a:t> вулиці міста, на честь якихось нових героїв та більш сучасних подій, чи треба залишати старі історичні назви?”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en-US" sz="3600" b="1" dirty="0" smtClean="0"/>
              <a:t> V</a:t>
            </a:r>
            <a:r>
              <a:rPr lang="uk-UA" sz="3600" b="1" dirty="0" smtClean="0"/>
              <a:t>І. Рефлексія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дебатах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команда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відстоює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яку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обирає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жеребкування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командою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відстоюється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членами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переконань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аргументують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доки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вичерпають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докази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слово переходить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аргументи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переходити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порушувати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етикету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Право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дебатів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рефері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покладаються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учителя.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„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Рефері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підсумки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дебатів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останнього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оголошує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переможців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дебатів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призначене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неанґажованих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третіх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авторитет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кваліфікація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повинна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сумнівів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Пам’ятка </a:t>
            </a:r>
            <a:r>
              <a:rPr lang="uk-UA" sz="3200" dirty="0" err="1" smtClean="0"/>
              <a:t>“Правила</a:t>
            </a:r>
            <a:r>
              <a:rPr lang="uk-UA" sz="3200" dirty="0" smtClean="0"/>
              <a:t>  проведення </a:t>
            </a:r>
            <a:r>
              <a:rPr lang="uk-UA" sz="3200" dirty="0" err="1" smtClean="0"/>
              <a:t>дебатів”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/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Чи всі завдання ми виконали?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Які питання залишилися не розглянутими?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Чи хотіли б ви продовжити вивчення історії нашого міста?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Чому потрібно знати історію свого рідного краю?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V</a:t>
            </a:r>
            <a:r>
              <a:rPr lang="uk-UA" sz="4400" b="1" dirty="0" smtClean="0"/>
              <a:t>ІІ</a:t>
            </a:r>
            <a:r>
              <a:rPr lang="en-US" sz="4400" b="1" dirty="0" smtClean="0"/>
              <a:t> </a:t>
            </a:r>
            <a:r>
              <a:rPr lang="uk-UA" sz="4400" b="1" dirty="0" smtClean="0"/>
              <a:t>. </a:t>
            </a:r>
            <a:r>
              <a:rPr lang="uk-UA" dirty="0" smtClean="0"/>
              <a:t>Підсумкова бесіда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поглибити знання вихованців про види історичних джерел, 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ознайомити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вихованців з правилами роботи з візуальними джерелами, 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виховувати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любов до рідного краю бажання поглиблювати знання з історії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ChevronInverted">
              <a:avLst/>
            </a:prstTxWarp>
            <a:normAutofit lnSpcReduction="10000"/>
          </a:bodyPr>
          <a:lstStyle/>
          <a:p>
            <a:r>
              <a:rPr lang="uk-UA" sz="7200" dirty="0" smtClean="0"/>
              <a:t>Дякую </a:t>
            </a:r>
            <a:r>
              <a:rPr lang="uk-UA" sz="7200" smtClean="0"/>
              <a:t>за увагу!</a:t>
            </a:r>
            <a:endParaRPr lang="uk-UA" sz="72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: пошуковий, практичний.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комбінован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е.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: проектор для презентації, фотоматеріали інформаційні картки,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пам’ятка: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“Пошук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інформації в мережі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інтернет”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“Правила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проведення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дебатів”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(Привітання організація позитивного налаштування групи, перевірка підготовленості всіх технічних засобів та ілюстрацій).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І. Організаційний момент</a:t>
            </a:r>
            <a:endParaRPr lang="ru-RU" sz="3600" dirty="0"/>
          </a:p>
        </p:txBody>
      </p:sp>
      <p:pic>
        <p:nvPicPr>
          <p:cNvPr id="5" name="Рисунок 4" descr="12756_743b0dcda9f3383327a63b84a15bf335.jpg.jpg"/>
          <p:cNvPicPr>
            <a:picLocks noChangeAspect="1"/>
          </p:cNvPicPr>
          <p:nvPr/>
        </p:nvPicPr>
        <p:blipFill>
          <a:blip r:embed="rId2" cstate="print"/>
          <a:srcRect l="19403" r="17910" b="2587"/>
          <a:stretch>
            <a:fillRect/>
          </a:stretch>
        </p:blipFill>
        <p:spPr>
          <a:xfrm>
            <a:off x="6198726" y="3861048"/>
            <a:ext cx="2405722" cy="252028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28800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dirty="0" smtClean="0"/>
              <a:t>Робота </a:t>
            </a:r>
            <a:r>
              <a:rPr lang="uk-UA" dirty="0"/>
              <a:t>в </a:t>
            </a:r>
            <a:r>
              <a:rPr lang="uk-UA" dirty="0" smtClean="0"/>
              <a:t>групах. Перед </a:t>
            </a:r>
            <a:r>
              <a:rPr lang="uk-UA" dirty="0"/>
              <a:t>початком заняття діти вибрали собі картку певного кольору</a:t>
            </a:r>
            <a:r>
              <a:rPr lang="uk-UA" dirty="0" smtClean="0"/>
              <a:t>: </a:t>
            </a:r>
            <a:r>
              <a:rPr lang="uk-UA" dirty="0"/>
              <a:t>сині, червоні, зелені, </a:t>
            </a:r>
            <a:r>
              <a:rPr lang="uk-UA" dirty="0" smtClean="0"/>
              <a:t>жовті.</a:t>
            </a:r>
            <a:endParaRPr lang="uk-UA" dirty="0"/>
          </a:p>
          <a:p>
            <a:pPr marL="28800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dirty="0" smtClean="0"/>
              <a:t>Прошу об</a:t>
            </a:r>
            <a:r>
              <a:rPr lang="ru-RU" dirty="0"/>
              <a:t>’</a:t>
            </a:r>
            <a:r>
              <a:rPr lang="uk-UA" dirty="0"/>
              <a:t>єднатися у групи свого кольору.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ІІ. Актуалізація опорних знань.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Із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запропонованого списку виберіть джерела що відповідають назві вашої групи, запишіть джерела своєї групи у відповідну колонку.</a:t>
            </a:r>
          </a:p>
          <a:p>
            <a:pPr algn="just">
              <a:buNone/>
            </a:pPr>
            <a:r>
              <a:rPr lang="uk-UA" dirty="0"/>
              <a:t>Посуд, грамота, літопис, весільний обряд, картина, амфора, зброя, плакат, фотографія, народна казка, знаряддя праці, берестяні грамоти, народні пісні, міфи, відеофільми, мемуари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Завдання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4725144"/>
          <a:ext cx="813690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960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Речові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(сині картки)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Писемні </a:t>
                      </a:r>
                      <a:endParaRPr lang="uk-UA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( </a:t>
                      </a: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червоні картки)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Усні та 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етнографічні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( </a:t>
                      </a: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зелені картки)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Візуальні </a:t>
                      </a:r>
                      <a:endParaRPr lang="uk-UA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жовті картки)</a:t>
                      </a: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Речові </a:t>
                      </a:r>
                      <a:endParaRPr lang="uk-UA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сині картки)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Писемні</a:t>
                      </a:r>
                      <a:r>
                        <a:rPr lang="uk-UA" sz="20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(червоні 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картки)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Усні та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етнографічні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( зелені картки)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Візуальні </a:t>
                      </a:r>
                      <a:endParaRPr lang="uk-UA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жовті картки)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осуд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, амфора, зброя, знаряддя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праці</a:t>
                      </a:r>
                      <a:endParaRPr lang="uk-UA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грамота, літопис, берестяні грамоти,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мемуари</a:t>
                      </a:r>
                      <a:endParaRPr lang="uk-UA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весільний обряд, народна казка, народні пісні,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міфи</a:t>
                      </a:r>
                      <a:endParaRPr lang="uk-UA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картина, плакат, фотографія,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відеофільми</a:t>
                      </a:r>
                      <a:endParaRPr lang="uk-UA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Правильне заповнення таблиці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uk-UA" dirty="0" smtClean="0"/>
              <a:t>Архієпископ </a:t>
            </a:r>
            <a:r>
              <a:rPr lang="uk-UA" dirty="0"/>
              <a:t>Харківської єпархії Філарет (у миру Дмитро Григорович </a:t>
            </a:r>
            <a:r>
              <a:rPr lang="uk-UA" dirty="0" err="1"/>
              <a:t>Гумілевський</a:t>
            </a:r>
            <a:r>
              <a:rPr lang="uk-UA" dirty="0"/>
              <a:t> (1805-1866 рр.) ретельно проаналізувавши всі відомі йому документи Х</a:t>
            </a:r>
            <a:r>
              <a:rPr lang="ru-RU" dirty="0"/>
              <a:t>VII </a:t>
            </a:r>
            <a:r>
              <a:rPr lang="ru-RU" dirty="0" err="1"/>
              <a:t>i</a:t>
            </a:r>
            <a:r>
              <a:rPr lang="ru-RU" dirty="0"/>
              <a:t> XVIII</a:t>
            </a:r>
            <a:r>
              <a:rPr lang="uk-UA" dirty="0"/>
              <a:t> ст., у яких була мова про заснування Харкова, і спираючись на відомості «Книги Великого </a:t>
            </a:r>
            <a:r>
              <a:rPr lang="uk-UA" dirty="0" err="1"/>
              <a:t>Чертежа</a:t>
            </a:r>
            <a:r>
              <a:rPr lang="uk-UA" dirty="0"/>
              <a:t>», висловив аргументовану гіпотезу щодо найменування міста Харкова. </a:t>
            </a:r>
            <a:r>
              <a:rPr lang="ru-RU" dirty="0"/>
              <a:t>У </a:t>
            </a:r>
            <a:r>
              <a:rPr lang="ru-RU" dirty="0" err="1"/>
              <a:t>праці</a:t>
            </a:r>
            <a:r>
              <a:rPr lang="ru-RU" dirty="0"/>
              <a:t> «Историко-статистическое описание Харьковской епархии» </a:t>
            </a:r>
            <a:r>
              <a:rPr lang="ru-RU" dirty="0" err="1"/>
              <a:t>він</a:t>
            </a:r>
            <a:r>
              <a:rPr lang="ru-RU" dirty="0"/>
              <a:t> писав так: «…название реки Харьков было известно еще тогда, когда существовал городок Донец, т.е. в ХІІ в. Отсюда понятно, что город Харьков получил название от реки Харьков, как город </a:t>
            </a:r>
            <a:r>
              <a:rPr lang="ru-RU" dirty="0" err="1"/>
              <a:t>Олешня</a:t>
            </a:r>
            <a:r>
              <a:rPr lang="ru-RU" dirty="0"/>
              <a:t> от реки </a:t>
            </a:r>
            <a:r>
              <a:rPr lang="ru-RU" dirty="0" err="1"/>
              <a:t>Олешни</a:t>
            </a:r>
            <a:r>
              <a:rPr lang="ru-RU" dirty="0"/>
              <a:t>, город Лебедин по озеру Лебедину, и что известие будто городу Харькову дал свое имя первый поселенец казак </a:t>
            </a:r>
            <a:r>
              <a:rPr lang="ru-RU" dirty="0" err="1"/>
              <a:t>Харько</a:t>
            </a:r>
            <a:r>
              <a:rPr lang="ru-RU" dirty="0"/>
              <a:t> - несправедливо</a:t>
            </a:r>
            <a:r>
              <a:rPr lang="ru-RU" dirty="0" smtClean="0"/>
              <a:t>».</a:t>
            </a:r>
          </a:p>
          <a:p>
            <a:pPr lvl="0">
              <a:buNone/>
            </a:pPr>
            <a:endParaRPr lang="uk-UA" dirty="0"/>
          </a:p>
          <a:p>
            <a:pPr>
              <a:buNone/>
            </a:pPr>
            <a:r>
              <a:rPr lang="uk-UA" dirty="0"/>
              <a:t>2.«</a:t>
            </a:r>
            <a:r>
              <a:rPr lang="ru-RU" dirty="0"/>
              <a:t>"...Наименование свое Харьков имеет от первого поселенца Харитона, вышедшего со многими семьями и поселившегося здесь. Он был пасечник или пчеловод, трудами своими и способностью места разжился он скоро так, что многие из других мест стали к нему приходить для сожительства, а как в общежитии, наипаче у малороссиян, обыкновенно называют друг дружку полуименем, то, называя его </a:t>
            </a:r>
            <a:r>
              <a:rPr lang="ru-RU" dirty="0" err="1"/>
              <a:t>Харько</a:t>
            </a:r>
            <a:r>
              <a:rPr lang="ru-RU" dirty="0"/>
              <a:t>, прозвали </a:t>
            </a:r>
            <a:r>
              <a:rPr lang="uk-UA" dirty="0"/>
              <a:t>«</a:t>
            </a:r>
            <a:r>
              <a:rPr lang="ru-RU" dirty="0"/>
              <a:t>Харьков хутор</a:t>
            </a:r>
            <a:r>
              <a:rPr lang="uk-UA" dirty="0" smtClean="0"/>
              <a:t>»»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Запитання </a:t>
            </a:r>
            <a:endParaRPr lang="uk-UA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>
                <a:solidFill>
                  <a:schemeClr val="bg1"/>
                </a:solidFill>
              </a:rPr>
              <a:t>1. Про яку подію розповідають наведені джерела?</a:t>
            </a:r>
          </a:p>
          <a:p>
            <a:pPr>
              <a:buNone/>
            </a:pPr>
            <a:r>
              <a:rPr lang="uk-UA" dirty="0">
                <a:solidFill>
                  <a:schemeClr val="bg1"/>
                </a:solidFill>
              </a:rPr>
              <a:t>2. Які існують пояснення назви  нашого міста?  Яке з пояснень ви вважаєте найбільш достовірним?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ІІ. Робота з писемними джерелами: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E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357</TotalTime>
  <Words>1516</Words>
  <Application>Microsoft Office PowerPoint</Application>
  <PresentationFormat>Экран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Організація  роботи  з  різними видами  історичних  джерел  на заняттях  гуртків</vt:lpstr>
      <vt:lpstr>Тема заняття</vt:lpstr>
      <vt:lpstr>Мета:</vt:lpstr>
      <vt:lpstr>Слайд 4</vt:lpstr>
      <vt:lpstr>  І. Організаційний момент</vt:lpstr>
      <vt:lpstr>ІІ. Актуалізація опорних знань. </vt:lpstr>
      <vt:lpstr>Завдання</vt:lpstr>
      <vt:lpstr>Правильне заповнення таблиці</vt:lpstr>
      <vt:lpstr>ІІ. Робота з писемними джерелами:</vt:lpstr>
      <vt:lpstr>ІІІ. Мотивація</vt:lpstr>
      <vt:lpstr>Екскурсія однією площею. Ярмаркова площа виникла майже одночасно з Харківською фортецею у 1659р.</vt:lpstr>
      <vt:lpstr>Згодом площа дістала назву Миколаївської на честь однойменного храму, що був збудований у 1896 році. </vt:lpstr>
      <vt:lpstr>Будинок дворянських зборів </vt:lpstr>
      <vt:lpstr>Братський дім Успенського собору збудований у 1849р.</vt:lpstr>
      <vt:lpstr>будинок Міської думи </vt:lpstr>
      <vt:lpstr>На початку 80-х років у південній частині площі виникла велика біржова зала у вигляді павільйону.</vt:lpstr>
      <vt:lpstr>У 1897 році був збудований Земельний банк у стилі неоренесансу.</vt:lpstr>
      <vt:lpstr>1899 — Торговий банк, у 1908 — Волжсько-Камський банк. Архітектором цихбудівель був Олексій Бекетов. </vt:lpstr>
      <vt:lpstr>Перша лінія кінно-залізних доріг була побудована 12 вересня 1882 року та належала приватному Бельгійському товариству. Перший маршрут був від вокзалу Азовско-Курської зілізниці (зараз — Південний вокзал) до біржі на Миколаївській площі. </vt:lpstr>
      <vt:lpstr>Колонка «Що ще не відомо…» це наші завдання на це заняття. Завдання доцільно записати на дошці так щоб протягом всього заняття вони були перед очима. </vt:lpstr>
      <vt:lpstr>ІV. Ознайомлення з новим матеріалом </vt:lpstr>
      <vt:lpstr>Слайд 22</vt:lpstr>
      <vt:lpstr>Аналізуючи фотопам’ятку, намагайтеся послідовно відповідати на запитання: </vt:lpstr>
      <vt:lpstr>Для  учнів середньої школи доцільно підготувати  пам’ятк у  для пошуку інформації в мережі Інтернет.</vt:lpstr>
      <vt:lpstr>Давайте разом чітко сформулюємо запитання на які маємо знайти відповідь:</vt:lpstr>
      <vt:lpstr>V. Закріплення</vt:lpstr>
      <vt:lpstr>          VІ. Рефлексія</vt:lpstr>
      <vt:lpstr>Пам’ятка “Правила  проведення дебатів”</vt:lpstr>
      <vt:lpstr>VІІ . Підсумкова бесіда 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історичних джерел при вивчені історії міста Харків.  (для учнів середньої школи) </dc:title>
  <dc:creator>DEF</dc:creator>
  <cp:lastModifiedBy>D</cp:lastModifiedBy>
  <cp:revision>35</cp:revision>
  <dcterms:created xsi:type="dcterms:W3CDTF">2015-11-10T17:17:20Z</dcterms:created>
  <dcterms:modified xsi:type="dcterms:W3CDTF">2017-08-23T05:11:30Z</dcterms:modified>
</cp:coreProperties>
</file>