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9" r:id="rId5"/>
    <p:sldMasterId id="2147483761" r:id="rId6"/>
  </p:sldMasterIdLst>
  <p:notesMasterIdLst>
    <p:notesMasterId r:id="rId48"/>
  </p:notesMasterIdLst>
  <p:sldIdLst>
    <p:sldId id="264" r:id="rId7"/>
    <p:sldId id="263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26" r:id="rId17"/>
    <p:sldId id="299" r:id="rId18"/>
    <p:sldId id="289" r:id="rId19"/>
    <p:sldId id="319" r:id="rId20"/>
    <p:sldId id="281" r:id="rId21"/>
    <p:sldId id="288" r:id="rId22"/>
    <p:sldId id="287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12" r:id="rId31"/>
    <p:sldId id="313" r:id="rId32"/>
    <p:sldId id="314" r:id="rId33"/>
    <p:sldId id="310" r:id="rId34"/>
    <p:sldId id="321" r:id="rId35"/>
    <p:sldId id="323" r:id="rId36"/>
    <p:sldId id="315" r:id="rId37"/>
    <p:sldId id="316" r:id="rId38"/>
    <p:sldId id="317" r:id="rId39"/>
    <p:sldId id="283" r:id="rId40"/>
    <p:sldId id="262" r:id="rId41"/>
    <p:sldId id="324" r:id="rId42"/>
    <p:sldId id="325" r:id="rId43"/>
    <p:sldId id="320" r:id="rId44"/>
    <p:sldId id="272" r:id="rId45"/>
    <p:sldId id="273" r:id="rId46"/>
    <p:sldId id="25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7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85899" autoAdjust="0"/>
  </p:normalViewPr>
  <p:slideViewPr>
    <p:cSldViewPr>
      <p:cViewPr>
        <p:scale>
          <a:sx n="66" d="100"/>
          <a:sy n="66" d="100"/>
        </p:scale>
        <p:origin x="-244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7083333333333359E-2"/>
                  <c:y val="-4.062499999999999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2.7083333333333359E-2"/>
                  <c:y val="-5.000000000000002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2592</c:v>
                </c:pt>
              </c:numCache>
            </c:numRef>
          </c:val>
        </c:ser>
        <c:dLbls>
          <c:showVal val="1"/>
        </c:dLbls>
        <c:gapWidth val="75"/>
        <c:shape val="cylinder"/>
        <c:axId val="138390912"/>
        <c:axId val="138392704"/>
        <c:axId val="0"/>
      </c:bar3DChart>
      <c:catAx>
        <c:axId val="138390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392704"/>
        <c:crosses val="autoZero"/>
        <c:auto val="1"/>
        <c:lblAlgn val="ctr"/>
        <c:lblOffset val="100"/>
      </c:catAx>
      <c:valAx>
        <c:axId val="1383927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39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20"/>
      <c:perspective val="30"/>
    </c:view3D>
    <c:plotArea>
      <c:layout>
        <c:manualLayout>
          <c:layoutTarget val="inner"/>
          <c:xMode val="edge"/>
          <c:yMode val="edge"/>
          <c:x val="6.1026866729310694E-2"/>
          <c:y val="0.1140086152265426"/>
          <c:w val="0.83987662139908603"/>
          <c:h val="0.80632200127420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5486694782447326E-2"/>
                  <c:y val="-0.1363240460808155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0.10561593190130222"/>
                  <c:y val="-0.1921695736155728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2.1247083185594037E-2"/>
                  <c:y val="-0.22702085195769109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7.898596840280464E-2"/>
                  <c:y val="-8.9217785423739687E-3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2.17464612126545E-2"/>
                  <c:y val="-1.085167040421264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Слобідський</c:v>
                </c:pt>
                <c:pt idx="1">
                  <c:v>Холодногірський</c:v>
                </c:pt>
                <c:pt idx="2">
                  <c:v>Київський</c:v>
                </c:pt>
                <c:pt idx="3">
                  <c:v>Індустріальний</c:v>
                </c:pt>
                <c:pt idx="4">
                  <c:v>Московський</c:v>
                </c:pt>
                <c:pt idx="5">
                  <c:v>Шевченківський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7083333333333355E-2"/>
                  <c:y val="-4.062499999999998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2.7083333333333355E-2"/>
                  <c:y val="-0.05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2273</c:v>
                </c:pt>
              </c:numCache>
            </c:numRef>
          </c:val>
        </c:ser>
        <c:dLbls>
          <c:showVal val="1"/>
        </c:dLbls>
        <c:gapWidth val="75"/>
        <c:shape val="cylinder"/>
        <c:axId val="138766592"/>
        <c:axId val="138784768"/>
        <c:axId val="0"/>
      </c:bar3DChart>
      <c:catAx>
        <c:axId val="138766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784768"/>
        <c:crosses val="autoZero"/>
        <c:auto val="1"/>
        <c:lblAlgn val="ctr"/>
        <c:lblOffset val="100"/>
      </c:catAx>
      <c:valAx>
        <c:axId val="1387847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766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90983049633604E-2"/>
          <c:y val="5.8891555233659666E-2"/>
          <c:w val="0.53205417488047702"/>
          <c:h val="0.91027721614162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9.2592592592592692E-3"/>
                  <c:y val="-5.3944706675657416E-3"/>
                </c:manualLayout>
              </c:layout>
              <c:showVal val="1"/>
            </c:dLbl>
            <c:dLbl>
              <c:idx val="1"/>
              <c:layout>
                <c:manualLayout>
                  <c:x val="1.6975308641975318E-2"/>
                  <c:y val="-5.3944706675657416E-3"/>
                </c:manualLayout>
              </c:layout>
              <c:showVal val="1"/>
            </c:dLbl>
            <c:dLbl>
              <c:idx val="2"/>
              <c:layout>
                <c:manualLayout>
                  <c:x val="1.8518518518518528E-2"/>
                  <c:y val="-5.3944706675657416E-3"/>
                </c:manualLayout>
              </c:layout>
              <c:showVal val="1"/>
            </c:dLbl>
            <c:dLbl>
              <c:idx val="3"/>
              <c:layout>
                <c:manualLayout>
                  <c:x val="1.38888888888889E-2"/>
                  <c:y val="-2.6972353337828738E-3"/>
                </c:manualLayout>
              </c:layout>
              <c:showVal val="1"/>
            </c:dLbl>
            <c:dLbl>
              <c:idx val="4"/>
              <c:layout>
                <c:manualLayout>
                  <c:x val="1.2345679012345687E-2"/>
                  <c:y val="-8.0917060013486284E-3"/>
                </c:manualLayout>
              </c:layout>
              <c:showVal val="1"/>
            </c:dLbl>
            <c:dLbl>
              <c:idx val="5"/>
              <c:layout>
                <c:manualLayout>
                  <c:x val="1.38888888888889E-2"/>
                  <c:y val="-2.6972353337828738E-3"/>
                </c:manualLayout>
              </c:layout>
              <c:showVal val="1"/>
            </c:dLbl>
            <c:dLbl>
              <c:idx val="6"/>
              <c:layout>
                <c:manualLayout>
                  <c:x val="6.1728395061728964E-3"/>
                  <c:y val="-5.3944706675656436E-3"/>
                </c:manualLayout>
              </c:layout>
              <c:showVal val="1"/>
            </c:dLbl>
            <c:dLbl>
              <c:idx val="7"/>
              <c:layout>
                <c:manualLayout>
                  <c:x val="7.7160493827160568E-3"/>
                  <c:y val="-5.3944706675657416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мовлення (1079 дітей)</c:v>
                </c:pt>
                <c:pt idx="1">
                  <c:v>Затримка психічного розвитку (277 дітей)</c:v>
                </c:pt>
                <c:pt idx="2">
                  <c:v>Порушення розумового розвитку (246 дітей)</c:v>
                </c:pt>
                <c:pt idx="3">
                  <c:v>Порушення опорно-рухового апарату (219 дітей)</c:v>
                </c:pt>
                <c:pt idx="4">
                  <c:v>Порушення зору (205 дітей)</c:v>
                </c:pt>
                <c:pt idx="5">
                  <c:v>Аутизм (87 дітей)</c:v>
                </c:pt>
                <c:pt idx="6">
                  <c:v>Труднощі розвитку з нормою інтелекту (82 дитини)</c:v>
                </c:pt>
                <c:pt idx="7">
                  <c:v>Порушення слуху ( 78 дітей)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1079</c:v>
                </c:pt>
                <c:pt idx="1">
                  <c:v>277</c:v>
                </c:pt>
                <c:pt idx="2">
                  <c:v>246</c:v>
                </c:pt>
                <c:pt idx="3">
                  <c:v>219</c:v>
                </c:pt>
                <c:pt idx="4">
                  <c:v>205</c:v>
                </c:pt>
                <c:pt idx="5">
                  <c:v>87</c:v>
                </c:pt>
                <c:pt idx="6">
                  <c:v>82</c:v>
                </c:pt>
                <c:pt idx="7">
                  <c:v>78</c:v>
                </c:pt>
              </c:numCache>
            </c:numRef>
          </c:val>
        </c:ser>
        <c:dLbls>
          <c:showVal val="1"/>
        </c:dLbls>
        <c:gapWidth val="0"/>
        <c:gapDepth val="30"/>
        <c:shape val="cylinder"/>
        <c:axId val="138371072"/>
        <c:axId val="138395008"/>
        <c:axId val="0"/>
      </c:bar3DChart>
      <c:catAx>
        <c:axId val="138371072"/>
        <c:scaling>
          <c:orientation val="minMax"/>
        </c:scaling>
        <c:delete val="1"/>
        <c:axPos val="b"/>
        <c:tickLblPos val="none"/>
        <c:crossAx val="138395008"/>
        <c:crosses val="autoZero"/>
        <c:auto val="1"/>
        <c:lblAlgn val="ctr"/>
        <c:lblOffset val="100"/>
      </c:catAx>
      <c:valAx>
        <c:axId val="138395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13837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50502102153935"/>
          <c:y val="2.3539078865646951E-2"/>
          <c:w val="0.3892356772112559"/>
          <c:h val="0.95292162132125269"/>
        </c:manualLayout>
      </c:layout>
      <c:txPr>
        <a:bodyPr/>
        <a:lstStyle/>
        <a:p>
          <a:pPr>
            <a:defRPr sz="16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2999052201808102E-2"/>
          <c:y val="3.9824785893671583E-2"/>
          <c:w val="0.53119847866238989"/>
          <c:h val="0.920350428212656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7.7160493827160568E-3"/>
                  <c:y val="-1.6183412002697243E-2"/>
                </c:manualLayout>
              </c:layout>
              <c:showVal val="1"/>
            </c:dLbl>
            <c:dLbl>
              <c:idx val="1"/>
              <c:layout>
                <c:manualLayout>
                  <c:x val="1.38888888888889E-2"/>
                  <c:y val="-1.6183412002697243E-2"/>
                </c:manualLayout>
              </c:layout>
              <c:showVal val="1"/>
            </c:dLbl>
            <c:dLbl>
              <c:idx val="2"/>
              <c:layout>
                <c:manualLayout>
                  <c:x val="1.0802469135802479E-2"/>
                  <c:y val="-1.3486176668914374E-2"/>
                </c:manualLayout>
              </c:layout>
              <c:showVal val="1"/>
            </c:dLbl>
            <c:dLbl>
              <c:idx val="3"/>
              <c:layout>
                <c:manualLayout>
                  <c:x val="9.2592592592592692E-3"/>
                  <c:y val="-5.3944706675657416E-3"/>
                </c:manualLayout>
              </c:layout>
              <c:showVal val="1"/>
            </c:dLbl>
            <c:dLbl>
              <c:idx val="4"/>
              <c:layout>
                <c:manualLayout>
                  <c:x val="9.2592592592592692E-3"/>
                  <c:y val="-1.6183412002697243E-2"/>
                </c:manualLayout>
              </c:layout>
              <c:showVal val="1"/>
            </c:dLbl>
            <c:dLbl>
              <c:idx val="5"/>
              <c:layout>
                <c:manualLayout>
                  <c:x val="9.2592592592592692E-3"/>
                  <c:y val="-2.1577882670262897E-2"/>
                </c:manualLayout>
              </c:layout>
              <c:showVal val="1"/>
            </c:dLbl>
            <c:dLbl>
              <c:idx val="6"/>
              <c:layout>
                <c:manualLayout>
                  <c:x val="7.7160493827159978E-3"/>
                  <c:y val="-5.3944706675657416E-3"/>
                </c:manualLayout>
              </c:layout>
              <c:showVal val="1"/>
            </c:dLbl>
            <c:dLbl>
              <c:idx val="7"/>
              <c:layout>
                <c:manualLayout>
                  <c:x val="1.2345679012345687E-2"/>
                  <c:y val="-8.091706001348520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мовлення (1010 дітей)</c:v>
                </c:pt>
                <c:pt idx="1">
                  <c:v>Порушення опорно-рухового апарату (161 дитина)</c:v>
                </c:pt>
                <c:pt idx="2">
                  <c:v>Порушення зору (144 дитини)</c:v>
                </c:pt>
                <c:pt idx="3">
                  <c:v>Затримка психічного розвитку (93 дитини)</c:v>
                </c:pt>
                <c:pt idx="4">
                  <c:v>Порушення слуху (36 дітей)</c:v>
                </c:pt>
                <c:pt idx="5">
                  <c:v>Аутизм ( 27 дітей)</c:v>
                </c:pt>
                <c:pt idx="6">
                  <c:v>Порушеня розумового розвитку (9 дітей)</c:v>
                </c:pt>
                <c:pt idx="7">
                  <c:v>Труднощі у розвитку з нормою інтелекту (3 дитини)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1010</c:v>
                </c:pt>
                <c:pt idx="1">
                  <c:v>161</c:v>
                </c:pt>
                <c:pt idx="2">
                  <c:v>144</c:v>
                </c:pt>
                <c:pt idx="3">
                  <c:v>93</c:v>
                </c:pt>
                <c:pt idx="4">
                  <c:v>36</c:v>
                </c:pt>
                <c:pt idx="5">
                  <c:v>27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</c:ser>
        <c:dLbls>
          <c:showVal val="1"/>
        </c:dLbls>
        <c:gapWidth val="20"/>
        <c:gapDepth val="30"/>
        <c:shape val="cylinder"/>
        <c:axId val="138930816"/>
        <c:axId val="138703232"/>
        <c:axId val="0"/>
      </c:bar3DChart>
      <c:catAx>
        <c:axId val="138930816"/>
        <c:scaling>
          <c:orientation val="minMax"/>
        </c:scaling>
        <c:delete val="1"/>
        <c:axPos val="b"/>
        <c:tickLblPos val="none"/>
        <c:crossAx val="138703232"/>
        <c:crosses val="autoZero"/>
        <c:auto val="1"/>
        <c:lblAlgn val="ctr"/>
        <c:lblOffset val="100"/>
      </c:catAx>
      <c:valAx>
        <c:axId val="138703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3893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2530490184287"/>
          <c:y val="2.1051603209072914E-2"/>
          <c:w val="0.37148764921436678"/>
          <c:h val="0.9525021105335536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956330573944198E-2"/>
          <c:y val="4.1824717888488593E-2"/>
          <c:w val="0.52813954063080293"/>
          <c:h val="0.8043700611748605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8.957026022864167E-3"/>
                  <c:y val="-1.1757954997214201E-2"/>
                </c:manualLayout>
              </c:layout>
              <c:showVal val="1"/>
            </c:dLbl>
            <c:dLbl>
              <c:idx val="1"/>
              <c:layout>
                <c:manualLayout>
                  <c:x val="5.9713506819094476E-3"/>
                  <c:y val="-1.1757954997214201E-2"/>
                </c:manualLayout>
              </c:layout>
              <c:showVal val="1"/>
            </c:dLbl>
            <c:dLbl>
              <c:idx val="2"/>
              <c:layout>
                <c:manualLayout>
                  <c:x val="8.9570260228641393E-3"/>
                  <c:y val="-1.1757954997214201E-2"/>
                </c:manualLayout>
              </c:layout>
              <c:showVal val="1"/>
            </c:dLbl>
            <c:dLbl>
              <c:idx val="3"/>
              <c:layout>
                <c:manualLayout>
                  <c:x val="1.1942701363818897E-2"/>
                  <c:y val="-2.3515909994428394E-3"/>
                </c:manualLayout>
              </c:layout>
              <c:showVal val="1"/>
            </c:dLbl>
            <c:dLbl>
              <c:idx val="4"/>
              <c:layout>
                <c:manualLayout>
                  <c:x val="1.791405204572832E-2"/>
                  <c:y val="-2.3515909994428394E-3"/>
                </c:manualLayout>
              </c:layout>
              <c:showVal val="1"/>
            </c:dLbl>
            <c:dLbl>
              <c:idx val="5"/>
              <c:layout>
                <c:manualLayout>
                  <c:x val="1.3435539034296241E-2"/>
                  <c:y val="-1.4109545996657041E-2"/>
                </c:manualLayout>
              </c:layout>
              <c:showVal val="1"/>
            </c:dLbl>
            <c:dLbl>
              <c:idx val="6"/>
              <c:layout>
                <c:manualLayout>
                  <c:x val="8.957026022864167E-3"/>
                  <c:y val="-9.4063639977713578E-3"/>
                </c:manualLayout>
              </c:layout>
              <c:showVal val="1"/>
            </c:dLbl>
            <c:dLbl>
              <c:idx val="7"/>
              <c:layout>
                <c:manualLayout>
                  <c:x val="1.4928376704773601E-2"/>
                  <c:y val="-4.703181998885681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розумового розвитку (237 дітей)</c:v>
                </c:pt>
                <c:pt idx="1">
                  <c:v>Затримка психічного розвитку (184 дитини)</c:v>
                </c:pt>
                <c:pt idx="2">
                  <c:v>Труднощі у розвитку з нормою інтелекту (79 дітей)</c:v>
                </c:pt>
                <c:pt idx="3">
                  <c:v>Порушення мовлення (69 дітей)</c:v>
                </c:pt>
                <c:pt idx="4">
                  <c:v>Порушення зору (61 дитина)</c:v>
                </c:pt>
                <c:pt idx="5">
                  <c:v>Аутизм ( 60 дітей)</c:v>
                </c:pt>
                <c:pt idx="6">
                  <c:v>Порушення опорно-рухового апарату (58 дітей)</c:v>
                </c:pt>
                <c:pt idx="7">
                  <c:v>Порушення слуху (42 дитини)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237</c:v>
                </c:pt>
                <c:pt idx="1">
                  <c:v>184</c:v>
                </c:pt>
                <c:pt idx="2">
                  <c:v>79</c:v>
                </c:pt>
                <c:pt idx="3">
                  <c:v>69</c:v>
                </c:pt>
                <c:pt idx="4">
                  <c:v>61</c:v>
                </c:pt>
                <c:pt idx="5">
                  <c:v>60</c:v>
                </c:pt>
                <c:pt idx="6">
                  <c:v>58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18"/>
        <c:gapDepth val="18"/>
        <c:shape val="cylinder"/>
        <c:axId val="139202944"/>
        <c:axId val="139204480"/>
        <c:axId val="0"/>
      </c:bar3DChart>
      <c:catAx>
        <c:axId val="139202944"/>
        <c:scaling>
          <c:orientation val="minMax"/>
        </c:scaling>
        <c:delete val="1"/>
        <c:axPos val="b"/>
        <c:tickLblPos val="none"/>
        <c:crossAx val="139204480"/>
        <c:crosses val="autoZero"/>
        <c:auto val="1"/>
        <c:lblAlgn val="ctr"/>
        <c:lblOffset val="100"/>
      </c:catAx>
      <c:valAx>
        <c:axId val="139204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ru-RU"/>
          </a:p>
        </c:txPr>
        <c:crossAx val="13920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09338158059391"/>
          <c:y val="3.9643750628402417E-4"/>
          <c:w val="0.36364738092797638"/>
          <c:h val="0.97841757923519224"/>
        </c:manualLayout>
      </c:layout>
      <c:txPr>
        <a:bodyPr/>
        <a:lstStyle/>
        <a:p>
          <a:pPr>
            <a:defRPr sz="16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34771182039064"/>
          <c:y val="0.16222350301823338"/>
          <c:w val="0.8231631892307143"/>
          <c:h val="0.515830275925644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Шкільного віку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Затримка психічного розвитку</c:v>
                </c:pt>
                <c:pt idx="1">
                  <c:v>Розумова відсталість</c:v>
                </c:pt>
                <c:pt idx="2">
                  <c:v>Порушення мовлення</c:v>
                </c:pt>
                <c:pt idx="3">
                  <c:v>Порушення зору</c:v>
                </c:pt>
                <c:pt idx="4">
                  <c:v>Порушення слуху</c:v>
                </c:pt>
                <c:pt idx="5">
                  <c:v>Порушення опорно-рухового апарату</c:v>
                </c:pt>
                <c:pt idx="6">
                  <c:v>Навчання по загальноосвітій програмі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137</c:v>
                </c:pt>
                <c:pt idx="1">
                  <c:v>69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Дошкільного віку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Затримка психічного розвитку</c:v>
                </c:pt>
                <c:pt idx="1">
                  <c:v>Розумова відсталість</c:v>
                </c:pt>
                <c:pt idx="2">
                  <c:v>Порушення мовлення</c:v>
                </c:pt>
                <c:pt idx="3">
                  <c:v>Порушення зору</c:v>
                </c:pt>
                <c:pt idx="4">
                  <c:v>Порушення слуху</c:v>
                </c:pt>
                <c:pt idx="5">
                  <c:v>Порушення опорно-рухового апарату</c:v>
                </c:pt>
                <c:pt idx="6">
                  <c:v>Навчання по загальноосвітій програмі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shape val="cylinder"/>
        <c:axId val="152708992"/>
        <c:axId val="152710528"/>
        <c:axId val="0"/>
      </c:bar3DChart>
      <c:catAx>
        <c:axId val="152708992"/>
        <c:scaling>
          <c:orientation val="minMax"/>
        </c:scaling>
        <c:axPos val="b"/>
        <c:numFmt formatCode="General" sourceLinked="1"/>
        <c:tickLblPos val="nextTo"/>
        <c:crossAx val="152710528"/>
        <c:crosses val="autoZero"/>
        <c:auto val="1"/>
        <c:lblAlgn val="ctr"/>
        <c:lblOffset val="100"/>
      </c:catAx>
      <c:valAx>
        <c:axId val="152710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08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95"/>
      <c:perspective val="30"/>
    </c:view3D>
    <c:plotArea>
      <c:layout>
        <c:manualLayout>
          <c:layoutTarget val="inner"/>
          <c:xMode val="edge"/>
          <c:yMode val="edge"/>
          <c:x val="7.3958333333333334E-2"/>
          <c:y val="8.5504589667170727E-2"/>
          <c:w val="0.85208333333333364"/>
          <c:h val="0.81876651386560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зпр</c:v>
                </c:pt>
              </c:strCache>
            </c:strRef>
          </c:tx>
          <c:explosion val="25"/>
          <c:dPt>
            <c:idx val="2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FF"/>
              </a:solidFill>
            </c:spPr>
          </c:dPt>
          <c:dPt>
            <c:idx val="16"/>
            <c:spPr>
              <a:solidFill>
                <a:srgbClr val="7030A0"/>
              </a:solidFill>
            </c:spPr>
          </c:dPt>
          <c:dPt>
            <c:idx val="17"/>
            <c:spPr>
              <a:solidFill>
                <a:srgbClr val="C00000"/>
              </a:solidFill>
            </c:spPr>
          </c:dPt>
          <c:dPt>
            <c:idx val="2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-0.11142376148293971"/>
                  <c:y val="1.1435927409031846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2003198818897646E-2"/>
                  <c:y val="-4.5772490657237819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4.8564632545931817E-2"/>
                  <c:y val="-4.3674293838526827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8.0401082677165349E-4"/>
                  <c:y val="-8.7790165021921877E-3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3.1226992551052678E-2"/>
                  <c:y val="-2.478629588660841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1.7183468816066257E-2"/>
                  <c:y val="-2.0748298498234497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0"/>
                  <c:y val="1.8727790309933374E-3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4.7916666666666705E-2"/>
                  <c:y val="-7.5937617237376289E-3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2.2784448818897639E-2"/>
                  <c:y val="1.4551523260700511E-4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1.787024278215223E-2"/>
                  <c:y val="2.2262019195934775E-3"/>
                </c:manualLayout>
              </c:layout>
              <c:showVal val="1"/>
              <c:showCatName val="1"/>
            </c:dLbl>
            <c:dLbl>
              <c:idx val="13"/>
              <c:layout>
                <c:manualLayout>
                  <c:x val="4.1734580052493524E-2"/>
                  <c:y val="9.2916407033679094E-3"/>
                </c:manualLayout>
              </c:layout>
              <c:showVal val="1"/>
              <c:showCatName val="1"/>
            </c:dLbl>
            <c:dLbl>
              <c:idx val="16"/>
              <c:layout>
                <c:manualLayout>
                  <c:x val="-0.10132980643044616"/>
                  <c:y val="5.0417505945394181E-2"/>
                </c:manualLayout>
              </c:layout>
              <c:showVal val="1"/>
              <c:showCatName val="1"/>
            </c:dLbl>
            <c:dLbl>
              <c:idx val="17"/>
              <c:layout>
                <c:manualLayout>
                  <c:x val="-6.3573736876640433E-2"/>
                  <c:y val="1.3293611498883381E-3"/>
                </c:manualLayout>
              </c:layout>
              <c:showVal val="1"/>
              <c:showCatName val="1"/>
            </c:dLbl>
            <c:dLbl>
              <c:idx val="18"/>
              <c:layout>
                <c:manualLayout>
                  <c:x val="-9.3882874015748033E-2"/>
                  <c:y val="1.7188508845232989E-2"/>
                </c:manualLayout>
              </c:layout>
              <c:showVal val="1"/>
              <c:showCatName val="1"/>
            </c:dLbl>
            <c:dLbl>
              <c:idx val="19"/>
              <c:layout>
                <c:manualLayout>
                  <c:x val="-3.3160843175853015E-2"/>
                  <c:y val="2.8831337580848628E-2"/>
                </c:manualLayout>
              </c:layout>
              <c:showVal val="1"/>
              <c:showCatName val="1"/>
            </c:dLbl>
            <c:dLbl>
              <c:idx val="20"/>
              <c:layout>
                <c:manualLayout>
                  <c:x val="-3.7124999999999998E-2"/>
                  <c:y val="-4.6997193548542912E-2"/>
                </c:manualLayout>
              </c:layout>
              <c:showVal val="1"/>
              <c:showCatName val="1"/>
            </c:dLbl>
            <c:dLbl>
              <c:idx val="21"/>
              <c:layout>
                <c:manualLayout>
                  <c:x val="-2.7911581364829401E-2"/>
                  <c:y val="-8.1505436594001682E-2"/>
                </c:manualLayout>
              </c:layout>
              <c:showVal val="1"/>
              <c:showCatName val="1"/>
            </c:dLbl>
            <c:dLbl>
              <c:idx val="24"/>
              <c:layout>
                <c:manualLayout>
                  <c:x val="-7.2889326334208286E-5"/>
                  <c:y val="-3.167160170609064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Кегичівський</a:t>
                    </a:r>
                    <a:r>
                      <a:rPr lang="ru-RU" dirty="0"/>
                      <a:t>; 2</a:t>
                    </a:r>
                  </a:p>
                </c:rich>
              </c:tx>
              <c:showVal val="1"/>
              <c:showCatName val="1"/>
            </c:dLbl>
            <c:dLbl>
              <c:idx val="25"/>
              <c:layout>
                <c:manualLayout>
                  <c:x val="9.7222222222222274E-4"/>
                  <c:y val="-2.790108667474951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Лист1!$A$2:$A$27</c:f>
              <c:strCache>
                <c:ptCount val="26"/>
                <c:pt idx="0">
                  <c:v>Вовчанський</c:v>
                </c:pt>
                <c:pt idx="1">
                  <c:v>Дергічівський</c:v>
                </c:pt>
                <c:pt idx="2">
                  <c:v>Харківський</c:v>
                </c:pt>
                <c:pt idx="3">
                  <c:v>Валківський</c:v>
                </c:pt>
                <c:pt idx="4">
                  <c:v>м.Ізюм</c:v>
                </c:pt>
                <c:pt idx="5">
                  <c:v>Ізюмський</c:v>
                </c:pt>
                <c:pt idx="6">
                  <c:v>м. Чугуїв</c:v>
                </c:pt>
                <c:pt idx="7">
                  <c:v>Чугуївський</c:v>
                </c:pt>
                <c:pt idx="8">
                  <c:v>м.Куп'янськ</c:v>
                </c:pt>
                <c:pt idx="9">
                  <c:v>Куп'янський</c:v>
                </c:pt>
                <c:pt idx="10">
                  <c:v>Балаклійський</c:v>
                </c:pt>
                <c:pt idx="11">
                  <c:v>Близнюківський</c:v>
                </c:pt>
                <c:pt idx="12">
                  <c:v>Шевченківський</c:v>
                </c:pt>
                <c:pt idx="13">
                  <c:v>Красноградський</c:v>
                </c:pt>
                <c:pt idx="14">
                  <c:v>Золочівський</c:v>
                </c:pt>
                <c:pt idx="15">
                  <c:v>Зміївський</c:v>
                </c:pt>
                <c:pt idx="16">
                  <c:v>Первомайський</c:v>
                </c:pt>
                <c:pt idx="17">
                  <c:v>м.Первомайський</c:v>
                </c:pt>
                <c:pt idx="18">
                  <c:v>м.Лозова</c:v>
                </c:pt>
                <c:pt idx="19">
                  <c:v>Лозівський</c:v>
                </c:pt>
                <c:pt idx="20">
                  <c:v>м.Люботин</c:v>
                </c:pt>
                <c:pt idx="21">
                  <c:v>Барвінківський</c:v>
                </c:pt>
                <c:pt idx="22">
                  <c:v>Краснокутський</c:v>
                </c:pt>
                <c:pt idx="23">
                  <c:v>Богодухівський</c:v>
                </c:pt>
                <c:pt idx="24">
                  <c:v>Кегечівський</c:v>
                </c:pt>
                <c:pt idx="25">
                  <c:v>Нововодолазький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12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1</c:v>
                </c:pt>
                <c:pt idx="11">
                  <c:v>11</c:v>
                </c:pt>
                <c:pt idx="12">
                  <c:v>7</c:v>
                </c:pt>
                <c:pt idx="13">
                  <c:v>9</c:v>
                </c:pt>
                <c:pt idx="14">
                  <c:v>3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10</c:v>
                </c:pt>
                <c:pt idx="19">
                  <c:v>5</c:v>
                </c:pt>
                <c:pt idx="20">
                  <c:v>1</c:v>
                </c:pt>
                <c:pt idx="21">
                  <c:v>14</c:v>
                </c:pt>
                <c:pt idx="22">
                  <c:v>6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9"/>
      <c:perspective val="30"/>
    </c:view3D>
    <c:plotArea>
      <c:layout>
        <c:manualLayout>
          <c:layoutTarget val="inner"/>
          <c:xMode val="edge"/>
          <c:yMode val="edge"/>
          <c:x val="3.2310599122620014E-2"/>
          <c:y val="4.7802558974928772E-2"/>
          <c:w val="0.9449122770142655"/>
          <c:h val="0.91321334666518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explosion val="11"/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7169972469504155E-2"/>
                  <c:y val="-2.0357173215196457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6.2551832645611994E-3"/>
                  <c:y val="1.657547309558199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2.5802630966314972E-2"/>
                  <c:y val="3.1046781839054918E-2"/>
                </c:manualLayout>
              </c:layout>
              <c:tx>
                <c:rich>
                  <a:bodyPr anchor="t"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/>
                      <a:t>Слобідський</a:t>
                    </a:r>
                    <a:r>
                      <a:rPr lang="ru-RU" sz="1400" dirty="0"/>
                      <a:t>; 1</a:t>
                    </a:r>
                    <a:endParaRPr lang="ru-RU" dirty="0"/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0.1333687123613112"/>
                  <c:y val="5.1273413202396114E-3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6574387078245384E-2"/>
                  <c:y val="-1.4796504092137909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2.7141981919021466E-3"/>
                  <c:y val="-2.4506767766544459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1.9002268535400171E-2"/>
                  <c:y val="-1.1182322334555433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Київський</c:v>
                </c:pt>
                <c:pt idx="1">
                  <c:v>Індустріальний</c:v>
                </c:pt>
                <c:pt idx="2">
                  <c:v>Слобідський</c:v>
                </c:pt>
                <c:pt idx="3">
                  <c:v>Шевченківський</c:v>
                </c:pt>
                <c:pt idx="4">
                  <c:v>Московський</c:v>
                </c:pt>
                <c:pt idx="5">
                  <c:v>Новобаварський</c:v>
                </c:pt>
                <c:pt idx="6">
                  <c:v>Холодногірський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54"/>
      <c:perspective val="30"/>
    </c:view3D>
    <c:plotArea>
      <c:layout>
        <c:manualLayout>
          <c:layoutTarget val="inner"/>
          <c:xMode val="edge"/>
          <c:yMode val="edge"/>
          <c:x val="0.12420935761167622"/>
          <c:y val="0.1442211187115367"/>
          <c:w val="0.79619681801327469"/>
          <c:h val="0.76807207377757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зпр</c:v>
                </c:pt>
              </c:strCache>
            </c:strRef>
          </c:tx>
          <c:explosion val="26"/>
          <c:dPt>
            <c:idx val="2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1.994350164796509E-2"/>
                  <c:y val="1.3706188532949085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5.0961390038173713E-3"/>
                  <c:y val="0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3.8806096490813652E-2"/>
                  <c:y val="6.7076599223107021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3"/>
              <c:layout>
                <c:manualLayout>
                  <c:x val="-3.0171239407566088E-2"/>
                  <c:y val="5.8155344650462445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7427671996715856E-2"/>
                  <c:y val="-8.0100951850843968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5.6792955094624391E-2"/>
                  <c:y val="-2.7881106869345459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4.9216161197001881E-2"/>
                  <c:y val="2.147335995682900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3.1718621738509714E-2"/>
                  <c:y val="6.6011727987645499E-3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4.1909276877117062E-2"/>
                  <c:y val="-5.5394653111764697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2.8732980327724082E-2"/>
                  <c:y val="-2.5360654396812149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0.12526043017424751"/>
                  <c:y val="-4.8905626172580118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1"/>
              <c:layout>
                <c:manualLayout>
                  <c:x val="0.18008955037965682"/>
                  <c:y val="-2.4717101780598473E-2"/>
                </c:manualLayout>
              </c:layout>
              <c:showVal val="1"/>
              <c:showCatName val="1"/>
            </c:dLbl>
            <c:dLbl>
              <c:idx val="12"/>
              <c:layout>
                <c:manualLayout>
                  <c:x val="0.19400045043212383"/>
                  <c:y val="1.0625820195205825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5"/>
              <c:layout>
                <c:manualLayout>
                  <c:x val="3.1938067125570138E-2"/>
                  <c:y val="-1.9629640870889763E-2"/>
                </c:manualLayout>
              </c:layout>
              <c:showVal val="1"/>
              <c:showCatName val="1"/>
            </c:dLbl>
            <c:dLbl>
              <c:idx val="16"/>
              <c:layout>
                <c:manualLayout>
                  <c:x val="5.3894367496694552E-2"/>
                  <c:y val="-2.5881515327201003E-2"/>
                </c:manualLayout>
              </c:layout>
              <c:showVal val="1"/>
              <c:showCatName val="1"/>
            </c:dLbl>
            <c:dLbl>
              <c:idx val="17"/>
              <c:layout>
                <c:manualLayout>
                  <c:x val="7.6684237247381534E-2"/>
                  <c:y val="-1.152761694678268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Лист1!$A$2:$A$19</c:f>
              <c:strCache>
                <c:ptCount val="18"/>
                <c:pt idx="0">
                  <c:v>Вовчанський</c:v>
                </c:pt>
                <c:pt idx="1">
                  <c:v>м.Первомайськ</c:v>
                </c:pt>
                <c:pt idx="2">
                  <c:v>Первомайський</c:v>
                </c:pt>
                <c:pt idx="3">
                  <c:v>Дергачівський</c:v>
                </c:pt>
                <c:pt idx="4">
                  <c:v>Харківський</c:v>
                </c:pt>
                <c:pt idx="5">
                  <c:v>м.Лозова</c:v>
                </c:pt>
                <c:pt idx="6">
                  <c:v>м.Ізюм</c:v>
                </c:pt>
                <c:pt idx="7">
                  <c:v>Ізюмський</c:v>
                </c:pt>
                <c:pt idx="8">
                  <c:v>Красноградський</c:v>
                </c:pt>
                <c:pt idx="9">
                  <c:v>м.Чугуїв</c:v>
                </c:pt>
                <c:pt idx="10">
                  <c:v>Чугуївський</c:v>
                </c:pt>
                <c:pt idx="11">
                  <c:v>м.Куп'янськ</c:v>
                </c:pt>
                <c:pt idx="12">
                  <c:v>Куп'янський</c:v>
                </c:pt>
                <c:pt idx="13">
                  <c:v>Балаклійський</c:v>
                </c:pt>
                <c:pt idx="14">
                  <c:v>Краснокутський</c:v>
                </c:pt>
                <c:pt idx="15">
                  <c:v>Барвінківський</c:v>
                </c:pt>
                <c:pt idx="16">
                  <c:v>Богодухівський</c:v>
                </c:pt>
                <c:pt idx="17">
                  <c:v>Нововодолазький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304CE-4DC0-4A19-9315-652DC96EC341}" type="doc">
      <dgm:prSet loTypeId="urn:microsoft.com/office/officeart/2005/8/layout/funnel1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AE205E-31E0-4EBF-BF17-58B992D44F8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Додаткові послуги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8BC347E-228C-4D86-8D4A-9E18427B91DB}" type="parTrans" cxnId="{BF632121-69AB-4D86-BF04-7F66053E48C5}">
      <dgm:prSet/>
      <dgm:spPr/>
      <dgm:t>
        <a:bodyPr/>
        <a:lstStyle/>
        <a:p>
          <a:endParaRPr lang="ru-RU"/>
        </a:p>
      </dgm:t>
    </dgm:pt>
    <dgm:pt modelId="{CFDDB031-4897-4A0F-8A62-AED6F44BFF7C}" type="sibTrans" cxnId="{BF632121-69AB-4D86-BF04-7F66053E48C5}">
      <dgm:prSet/>
      <dgm:spPr/>
      <dgm:t>
        <a:bodyPr/>
        <a:lstStyle/>
        <a:p>
          <a:endParaRPr lang="ru-RU"/>
        </a:p>
      </dgm:t>
    </dgm:pt>
    <dgm:pt modelId="{4113BB5E-30E2-446D-BBAD-131E0EFB78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4000" dirty="0" smtClean="0">
              <a:latin typeface="Times New Roman" pitchFamily="18" charset="0"/>
              <a:cs typeface="Times New Roman" pitchFamily="18" charset="0"/>
            </a:rPr>
            <a:t>Навчально-виховний процес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9B9D295-9150-4CD2-9902-E9F6B22108E0}" type="sibTrans" cxnId="{FE0304DA-46B6-46E3-B787-76964BD34B05}">
      <dgm:prSet/>
      <dgm:spPr/>
      <dgm:t>
        <a:bodyPr/>
        <a:lstStyle/>
        <a:p>
          <a:endParaRPr lang="ru-RU"/>
        </a:p>
      </dgm:t>
    </dgm:pt>
    <dgm:pt modelId="{DBAC2933-07AE-4568-8522-F6531E3CE51E}" type="parTrans" cxnId="{FE0304DA-46B6-46E3-B787-76964BD34B05}">
      <dgm:prSet/>
      <dgm:spPr/>
      <dgm:t>
        <a:bodyPr/>
        <a:lstStyle/>
        <a:p>
          <a:endParaRPr lang="ru-RU"/>
        </a:p>
      </dgm:t>
    </dgm:pt>
    <dgm:pt modelId="{3D46C4D1-07B6-4DB4-8A02-2EEDAB6BE9F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600" dirty="0" err="1" smtClean="0">
              <a:latin typeface="Times New Roman" pitchFamily="18" charset="0"/>
              <a:cs typeface="Times New Roman" pitchFamily="18" charset="0"/>
            </a:rPr>
            <a:t>Корекційна</a:t>
          </a:r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 програма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89381DF-F83B-4909-BC7A-E038F9CC9A01}" type="sibTrans" cxnId="{AF6D6688-5D52-4747-8818-36C4638B5595}">
      <dgm:prSet/>
      <dgm:spPr/>
      <dgm:t>
        <a:bodyPr/>
        <a:lstStyle/>
        <a:p>
          <a:endParaRPr lang="ru-RU"/>
        </a:p>
      </dgm:t>
    </dgm:pt>
    <dgm:pt modelId="{59AB1D6C-C742-41A2-9902-A3C1A83A766B}" type="parTrans" cxnId="{AF6D6688-5D52-4747-8818-36C4638B5595}">
      <dgm:prSet/>
      <dgm:spPr/>
      <dgm:t>
        <a:bodyPr/>
        <a:lstStyle/>
        <a:p>
          <a:endParaRPr lang="ru-RU"/>
        </a:p>
      </dgm:t>
    </dgm:pt>
    <dgm:pt modelId="{693ABBF7-C13C-4399-838C-2F63D6DCA94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Навчальна програма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D3C512-162D-4FDD-98C3-11D6D904B10E}" type="parTrans" cxnId="{41B8A181-5622-4BC2-A0BC-9C53DE269F9B}">
      <dgm:prSet/>
      <dgm:spPr/>
      <dgm:t>
        <a:bodyPr/>
        <a:lstStyle/>
        <a:p>
          <a:endParaRPr lang="ru-RU"/>
        </a:p>
      </dgm:t>
    </dgm:pt>
    <dgm:pt modelId="{EDEE6A38-C85A-44B5-9771-A32171682CFB}" type="sibTrans" cxnId="{41B8A181-5622-4BC2-A0BC-9C53DE269F9B}">
      <dgm:prSet/>
      <dgm:spPr/>
      <dgm:t>
        <a:bodyPr/>
        <a:lstStyle/>
        <a:p>
          <a:endParaRPr lang="ru-RU"/>
        </a:p>
      </dgm:t>
    </dgm:pt>
    <dgm:pt modelId="{D26972F6-F305-4875-9259-5ED6988432D5}" type="pres">
      <dgm:prSet presAssocID="{732304CE-4DC0-4A19-9315-652DC96EC34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CDE33-B847-4D9F-A331-F11B06386168}" type="pres">
      <dgm:prSet presAssocID="{732304CE-4DC0-4A19-9315-652DC96EC341}" presName="ellipse" presStyleLbl="trBgShp" presStyleIdx="0" presStyleCnt="1" custScaleX="167331" custScaleY="268409" custLinFactNeighborX="2904" custLinFactNeighborY="52054"/>
      <dgm:spPr/>
    </dgm:pt>
    <dgm:pt modelId="{7E45C227-14C3-46FC-9288-CD3E599DD11E}" type="pres">
      <dgm:prSet presAssocID="{732304CE-4DC0-4A19-9315-652DC96EC341}" presName="arrow1" presStyleLbl="fgShp" presStyleIdx="0" presStyleCnt="1"/>
      <dgm:spPr/>
    </dgm:pt>
    <dgm:pt modelId="{866CA301-FA0A-40DE-8522-3778B178B5AB}" type="pres">
      <dgm:prSet presAssocID="{732304CE-4DC0-4A19-9315-652DC96EC341}" presName="rectangle" presStyleLbl="revTx" presStyleIdx="0" presStyleCnt="1" custScaleX="161317" custLinFactNeighborX="3190" custLinFactNeighborY="7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1774A-BFD6-4701-8C43-F1A4F76F12F9}" type="pres">
      <dgm:prSet presAssocID="{3D46C4D1-07B6-4DB4-8A02-2EEDAB6BE9F3}" presName="item1" presStyleLbl="node1" presStyleIdx="0" presStyleCnt="3" custScaleX="189811" custScaleY="14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AFAE-9FED-4882-832C-62C2F2555962}" type="pres">
      <dgm:prSet presAssocID="{EEAE205E-31E0-4EBF-BF17-58B992D44F83}" presName="item2" presStyleLbl="node1" presStyleIdx="1" presStyleCnt="3" custScaleX="237723" custScaleY="124475" custLinFactX="25806" custLinFactNeighborX="100000" custLinFactNeighborY="-3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A03C1-CE34-4460-9E9F-CD1C3D77FF6C}" type="pres">
      <dgm:prSet presAssocID="{4113BB5E-30E2-446D-BBAD-131E0EFB78C8}" presName="item3" presStyleLbl="node1" presStyleIdx="2" presStyleCnt="3" custScaleX="198711" custScaleY="137573" custLinFactX="-33784" custLinFactNeighborX="-100000" custLinFactNeighborY="1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D76E7-62E1-4E62-B4CD-AF5E0DFCD50A}" type="pres">
      <dgm:prSet presAssocID="{732304CE-4DC0-4A19-9315-652DC96EC341}" presName="funnel" presStyleLbl="trAlignAcc1" presStyleIdx="0" presStyleCnt="1" custScaleX="171429" custScaleY="142857" custLinFactNeighborX="4238" custLinFactNeighborY="10770"/>
      <dgm:spPr/>
    </dgm:pt>
  </dgm:ptLst>
  <dgm:cxnLst>
    <dgm:cxn modelId="{AF6D6688-5D52-4747-8818-36C4638B5595}" srcId="{732304CE-4DC0-4A19-9315-652DC96EC341}" destId="{3D46C4D1-07B6-4DB4-8A02-2EEDAB6BE9F3}" srcOrd="1" destOrd="0" parTransId="{59AB1D6C-C742-41A2-9902-A3C1A83A766B}" sibTransId="{089381DF-F83B-4909-BC7A-E038F9CC9A01}"/>
    <dgm:cxn modelId="{FE0304DA-46B6-46E3-B787-76964BD34B05}" srcId="{732304CE-4DC0-4A19-9315-652DC96EC341}" destId="{4113BB5E-30E2-446D-BBAD-131E0EFB78C8}" srcOrd="3" destOrd="0" parTransId="{DBAC2933-07AE-4568-8522-F6531E3CE51E}" sibTransId="{39B9D295-9150-4CD2-9902-E9F6B22108E0}"/>
    <dgm:cxn modelId="{8516D27A-E7A4-4E8E-9C53-0879F8A7F51C}" type="presOf" srcId="{693ABBF7-C13C-4399-838C-2F63D6DCA940}" destId="{096A03C1-CE34-4460-9E9F-CD1C3D77FF6C}" srcOrd="0" destOrd="0" presId="urn:microsoft.com/office/officeart/2005/8/layout/funnel1"/>
    <dgm:cxn modelId="{E3F02700-172B-4AC4-8DBF-E32BFCC73AFD}" type="presOf" srcId="{732304CE-4DC0-4A19-9315-652DC96EC341}" destId="{D26972F6-F305-4875-9259-5ED6988432D5}" srcOrd="0" destOrd="0" presId="urn:microsoft.com/office/officeart/2005/8/layout/funnel1"/>
    <dgm:cxn modelId="{EBE960B8-EE53-4597-9421-6782C02350CE}" type="presOf" srcId="{4113BB5E-30E2-446D-BBAD-131E0EFB78C8}" destId="{866CA301-FA0A-40DE-8522-3778B178B5AB}" srcOrd="0" destOrd="0" presId="urn:microsoft.com/office/officeart/2005/8/layout/funnel1"/>
    <dgm:cxn modelId="{BF632121-69AB-4D86-BF04-7F66053E48C5}" srcId="{732304CE-4DC0-4A19-9315-652DC96EC341}" destId="{EEAE205E-31E0-4EBF-BF17-58B992D44F83}" srcOrd="2" destOrd="0" parTransId="{F8BC347E-228C-4D86-8D4A-9E18427B91DB}" sibTransId="{CFDDB031-4897-4A0F-8A62-AED6F44BFF7C}"/>
    <dgm:cxn modelId="{6CA799C8-6881-4438-957B-DE65F1A4AA48}" type="presOf" srcId="{EEAE205E-31E0-4EBF-BF17-58B992D44F83}" destId="{4661774A-BFD6-4701-8C43-F1A4F76F12F9}" srcOrd="0" destOrd="0" presId="urn:microsoft.com/office/officeart/2005/8/layout/funnel1"/>
    <dgm:cxn modelId="{25F181BD-AAA0-4B1E-BA9C-5928D15E9393}" type="presOf" srcId="{3D46C4D1-07B6-4DB4-8A02-2EEDAB6BE9F3}" destId="{7F74AFAE-9FED-4882-832C-62C2F2555962}" srcOrd="0" destOrd="0" presId="urn:microsoft.com/office/officeart/2005/8/layout/funnel1"/>
    <dgm:cxn modelId="{41B8A181-5622-4BC2-A0BC-9C53DE269F9B}" srcId="{732304CE-4DC0-4A19-9315-652DC96EC341}" destId="{693ABBF7-C13C-4399-838C-2F63D6DCA940}" srcOrd="0" destOrd="0" parTransId="{4CD3C512-162D-4FDD-98C3-11D6D904B10E}" sibTransId="{EDEE6A38-C85A-44B5-9771-A32171682CFB}"/>
    <dgm:cxn modelId="{C9198BDB-1937-40B2-9D12-83CA000B482F}" type="presParOf" srcId="{D26972F6-F305-4875-9259-5ED6988432D5}" destId="{00BCDE33-B847-4D9F-A331-F11B06386168}" srcOrd="0" destOrd="0" presId="urn:microsoft.com/office/officeart/2005/8/layout/funnel1"/>
    <dgm:cxn modelId="{3A965262-D794-4051-ACBC-E4DB44C34E85}" type="presParOf" srcId="{D26972F6-F305-4875-9259-5ED6988432D5}" destId="{7E45C227-14C3-46FC-9288-CD3E599DD11E}" srcOrd="1" destOrd="0" presId="urn:microsoft.com/office/officeart/2005/8/layout/funnel1"/>
    <dgm:cxn modelId="{E08D9EE4-097A-49D0-BA8D-362F1781718E}" type="presParOf" srcId="{D26972F6-F305-4875-9259-5ED6988432D5}" destId="{866CA301-FA0A-40DE-8522-3778B178B5AB}" srcOrd="2" destOrd="0" presId="urn:microsoft.com/office/officeart/2005/8/layout/funnel1"/>
    <dgm:cxn modelId="{7472863F-FE9E-4FBA-842E-F92D35FF488E}" type="presParOf" srcId="{D26972F6-F305-4875-9259-5ED6988432D5}" destId="{4661774A-BFD6-4701-8C43-F1A4F76F12F9}" srcOrd="3" destOrd="0" presId="urn:microsoft.com/office/officeart/2005/8/layout/funnel1"/>
    <dgm:cxn modelId="{AD1595B8-BA66-44AB-A73C-F5D1C13FFDBE}" type="presParOf" srcId="{D26972F6-F305-4875-9259-5ED6988432D5}" destId="{7F74AFAE-9FED-4882-832C-62C2F2555962}" srcOrd="4" destOrd="0" presId="urn:microsoft.com/office/officeart/2005/8/layout/funnel1"/>
    <dgm:cxn modelId="{0C77F61F-DDB2-4AEC-B810-65E28305CE61}" type="presParOf" srcId="{D26972F6-F305-4875-9259-5ED6988432D5}" destId="{096A03C1-CE34-4460-9E9F-CD1C3D77FF6C}" srcOrd="5" destOrd="0" presId="urn:microsoft.com/office/officeart/2005/8/layout/funnel1"/>
    <dgm:cxn modelId="{7819A2D5-CCCE-4EBF-AD4E-633115CD47F9}" type="presParOf" srcId="{D26972F6-F305-4875-9259-5ED6988432D5}" destId="{B1AD76E7-62E1-4E62-B4CD-AF5E0DFCD50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CDE33-B847-4D9F-A331-F11B06386168}">
      <dsp:nvSpPr>
        <dsp:cNvPr id="0" name=""/>
        <dsp:cNvSpPr/>
      </dsp:nvSpPr>
      <dsp:spPr>
        <a:xfrm>
          <a:off x="1304931" y="269675"/>
          <a:ext cx="7091689" cy="395056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5C227-14C3-46FC-9288-CD3E599DD11E}">
      <dsp:nvSpPr>
        <dsp:cNvPr id="0" name=""/>
        <dsp:cNvSpPr/>
      </dsp:nvSpPr>
      <dsp:spPr>
        <a:xfrm>
          <a:off x="4323601" y="4346925"/>
          <a:ext cx="821341" cy="52565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CA301-FA0A-40DE-8522-3778B178B5AB}">
      <dsp:nvSpPr>
        <dsp:cNvPr id="0" name=""/>
        <dsp:cNvSpPr/>
      </dsp:nvSpPr>
      <dsp:spPr>
        <a:xfrm>
          <a:off x="1680124" y="4767452"/>
          <a:ext cx="6359822" cy="98560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itchFamily="18" charset="0"/>
              <a:cs typeface="Times New Roman" pitchFamily="18" charset="0"/>
            </a:rPr>
            <a:t>Навчально-виховний процес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0124" y="4767452"/>
        <a:ext cx="6359822" cy="985609"/>
      </dsp:txXfrm>
    </dsp:sp>
    <dsp:sp modelId="{4661774A-BFD6-4701-8C43-F1A4F76F12F9}">
      <dsp:nvSpPr>
        <dsp:cNvPr id="0" name=""/>
        <dsp:cNvSpPr/>
      </dsp:nvSpPr>
      <dsp:spPr>
        <a:xfrm>
          <a:off x="3485587" y="2011780"/>
          <a:ext cx="2806192" cy="211164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Додаткові послуги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5587" y="2011780"/>
        <a:ext cx="2806192" cy="2111648"/>
      </dsp:txXfrm>
    </dsp:sp>
    <dsp:sp modelId="{7F74AFAE-9FED-4882-832C-62C2F2555962}">
      <dsp:nvSpPr>
        <dsp:cNvPr id="0" name=""/>
        <dsp:cNvSpPr/>
      </dsp:nvSpPr>
      <dsp:spPr>
        <a:xfrm>
          <a:off x="3933465" y="554097"/>
          <a:ext cx="3514530" cy="184025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err="1" smtClean="0">
              <a:latin typeface="Times New Roman" pitchFamily="18" charset="0"/>
              <a:cs typeface="Times New Roman" pitchFamily="18" charset="0"/>
            </a:rPr>
            <a:t>Корекційна</a:t>
          </a: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 програма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3465" y="554097"/>
        <a:ext cx="3514530" cy="1840256"/>
      </dsp:txXfrm>
    </dsp:sp>
    <dsp:sp modelId="{096A03C1-CE34-4460-9E9F-CD1C3D77FF6C}">
      <dsp:nvSpPr>
        <dsp:cNvPr id="0" name=""/>
        <dsp:cNvSpPr/>
      </dsp:nvSpPr>
      <dsp:spPr>
        <a:xfrm>
          <a:off x="1895296" y="818973"/>
          <a:ext cx="2937771" cy="203389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Навчальна програма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5296" y="818973"/>
        <a:ext cx="2937771" cy="2033898"/>
      </dsp:txXfrm>
    </dsp:sp>
    <dsp:sp modelId="{B1AD76E7-62E1-4E62-B4CD-AF5E0DFCD50A}">
      <dsp:nvSpPr>
        <dsp:cNvPr id="0" name=""/>
        <dsp:cNvSpPr/>
      </dsp:nvSpPr>
      <dsp:spPr>
        <a:xfrm>
          <a:off x="986751" y="5"/>
          <a:ext cx="7884895" cy="52565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0.21125</cdr:x>
      <cdr:y>0.59499</cdr:y>
    </cdr:from>
    <cdr:to>
      <cdr:x>0.2725</cdr:x>
      <cdr:y>0.64272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8536" y="269289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0.4125</cdr:x>
      <cdr:y>0.51544</cdr:y>
    </cdr:from>
    <cdr:to>
      <cdr:x>0.52361</cdr:x>
      <cdr:y>0.71747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94720" y="23328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F1E0C-BA93-4E82-A043-CEEE875CA02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EC77-97E6-42EE-866C-2257028A3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69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81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Всього по місту надано 17 рекомендацій  навчання  за програмою ЗПР дітям </a:t>
            </a:r>
            <a:r>
              <a:rPr lang="uk-U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шкільного (15) та дошкільного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віку.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9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2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81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93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13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421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255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10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169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199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34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39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401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5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30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83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97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84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63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8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0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9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3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76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37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22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8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454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49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05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8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9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48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87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9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96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644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83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606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083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512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89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9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0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93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94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73724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4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31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11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233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7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17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386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319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82930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249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383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63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609601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7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64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997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298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182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746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031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0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360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51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349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039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588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580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45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32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79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86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66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05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06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5659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105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4180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495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87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4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482C-F68A-4197-B2B0-15C6619F37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5E79-CCAD-4574-B06A-FC3CB39304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3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22.08.2017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04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27208" cy="1072480"/>
          </a:xfrm>
        </p:spPr>
        <p:txBody>
          <a:bodyPr/>
          <a:lstStyle/>
          <a:p>
            <a:pPr algn="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Вишнева Ірина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Миколаївна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КУ ХОПМПК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 співпраці працівників психологічної служби з обласною ПМПК  в умовах організації  інклюзивного навчання в загальноосвітніх навчальних закладах.</a:t>
            </a:r>
          </a:p>
          <a:p>
            <a:pPr algn="ctr"/>
            <a:endParaRPr lang="uk-UA" sz="4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384095545"/>
              </p:ext>
            </p:extLst>
          </p:nvPr>
        </p:nvGraphicFramePr>
        <p:xfrm>
          <a:off x="0" y="1484784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3326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із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 психічного розвитку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Харківській області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3290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Всього: 139 дітей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3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81047918"/>
              </p:ext>
            </p:extLst>
          </p:nvPr>
        </p:nvGraphicFramePr>
        <p:xfrm>
          <a:off x="179513" y="1557214"/>
          <a:ext cx="8676964" cy="460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3265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із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 психічного розвитку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Харків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94513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Всього: 17 дітей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14492520"/>
              </p:ext>
            </p:extLst>
          </p:nvPr>
        </p:nvGraphicFramePr>
        <p:xfrm>
          <a:off x="604665" y="769060"/>
          <a:ext cx="7779197" cy="359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2272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Кількість дітей, які отримали рекомендації інклюзивної форми навчання за програмою  ЗПР у 1-му класі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949280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Всього: 43 дитини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3749939"/>
              </p:ext>
            </p:extLst>
          </p:nvPr>
        </p:nvGraphicFramePr>
        <p:xfrm>
          <a:off x="3059832" y="4365106"/>
          <a:ext cx="5840682" cy="26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682336"/>
          </a:xfrm>
        </p:spPr>
        <p:txBody>
          <a:bodyPr>
            <a:noAutofit/>
          </a:bodyPr>
          <a:lstStyle/>
          <a:p>
            <a:pPr lvl="0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інклюзивного навчання дітей з ООП передбачає створення відповідних умов: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776864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</a:t>
            </a:r>
            <a:r>
              <a:rPr 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 і приміщень;</a:t>
            </a:r>
            <a:endParaRPr lang="uk-UA" sz="28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 адекватних форм і </a:t>
            </a:r>
            <a:r>
              <a:rPr 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навчально-виховної роботи;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Психолого-педагогічний супровід;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батьками (особами, які їх замінюють), залучення батьків до участі у навчально-виховному процесі;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спрямованість навчально-виховного процесу</a:t>
            </a:r>
            <a:r>
              <a:rPr 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2924946"/>
            <a:ext cx="1944439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4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25946261"/>
              </p:ext>
            </p:extLst>
          </p:nvPr>
        </p:nvGraphicFramePr>
        <p:xfrm>
          <a:off x="0" y="404664"/>
          <a:ext cx="94685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загруженно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32" y="4564958"/>
            <a:ext cx="2746720" cy="204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743122" y="1305363"/>
            <a:ext cx="619392" cy="75778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4075">
            <a:off x="5570618" y="1460511"/>
            <a:ext cx="751697" cy="5999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4092177">
            <a:off x="6280945" y="1730017"/>
            <a:ext cx="604997" cy="85922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rot="20331694">
            <a:off x="5761194" y="803245"/>
            <a:ext cx="2256030" cy="576064"/>
          </a:xfrm>
          <a:prstGeom prst="hexagon">
            <a:avLst>
              <a:gd name="adj" fmla="val 53085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Корекція розвитку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21318139">
            <a:off x="6684858" y="1593905"/>
            <a:ext cx="2088232" cy="576064"/>
          </a:xfrm>
          <a:prstGeom prst="hexagon">
            <a:avLst>
              <a:gd name="adj" fmla="val 62784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мовлення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20294420">
            <a:off x="4758288" y="700576"/>
            <a:ext cx="2008015" cy="467762"/>
          </a:xfrm>
          <a:prstGeom prst="hexagon">
            <a:avLst>
              <a:gd name="adj" fmla="val 5442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Ритміка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5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2"/>
          <p:cNvSpPr>
            <a:spLocks noChangeArrowheads="1"/>
          </p:cNvSpPr>
          <p:nvPr/>
        </p:nvSpPr>
        <p:spPr bwMode="auto">
          <a:xfrm>
            <a:off x="4748208" y="214290"/>
            <a:ext cx="2162176" cy="35719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Превентивний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Прямоугольник 3"/>
          <p:cNvSpPr>
            <a:spLocks noChangeArrowheads="1"/>
          </p:cNvSpPr>
          <p:nvPr/>
        </p:nvSpPr>
        <p:spPr bwMode="auto">
          <a:xfrm>
            <a:off x="1071538" y="1142986"/>
            <a:ext cx="3212430" cy="3714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Інклюзивний освітній заклад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2147863" y="1514460"/>
            <a:ext cx="4440362" cy="3333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вивчення індивідуальних особливостей учня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3286117" y="1928802"/>
            <a:ext cx="3086084" cy="35719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ознайомлення з особовою справою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3286117" y="2285992"/>
            <a:ext cx="3086084" cy="228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бесіда з дитиною та її батьками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3286116" y="2643184"/>
            <a:ext cx="2726044" cy="2381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оцінка освітнього середовища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Прямоугольник 8"/>
          <p:cNvSpPr>
            <a:spLocks noChangeArrowheads="1"/>
          </p:cNvSpPr>
          <p:nvPr/>
        </p:nvSpPr>
        <p:spPr bwMode="auto">
          <a:xfrm>
            <a:off x="3286115" y="3000372"/>
            <a:ext cx="3624267" cy="35719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психолого-педагогічна діагностика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Прямоугольник 10"/>
          <p:cNvSpPr>
            <a:spLocks noChangeArrowheads="1"/>
          </p:cNvSpPr>
          <p:nvPr/>
        </p:nvSpPr>
        <p:spPr bwMode="auto">
          <a:xfrm>
            <a:off x="3286117" y="3357563"/>
            <a:ext cx="3086084" cy="36675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психолого-педагогічний консиліум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2147861" y="3724317"/>
            <a:ext cx="4224339" cy="3476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індивідуальної програми розвитку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Прямоугольник 12"/>
          <p:cNvSpPr>
            <a:spLocks noChangeArrowheads="1"/>
          </p:cNvSpPr>
          <p:nvPr/>
        </p:nvSpPr>
        <p:spPr bwMode="auto">
          <a:xfrm>
            <a:off x="2002611" y="4079129"/>
            <a:ext cx="3325435" cy="20792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адаптація до потреб дитини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Прямоугольник 13"/>
          <p:cNvSpPr>
            <a:spLocks noChangeArrowheads="1"/>
          </p:cNvSpPr>
          <p:nvPr/>
        </p:nvSpPr>
        <p:spPr bwMode="auto">
          <a:xfrm>
            <a:off x="3000364" y="4287052"/>
            <a:ext cx="2723764" cy="257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освітнього середовища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Прямоугольник 14"/>
          <p:cNvSpPr>
            <a:spLocks noChangeArrowheads="1"/>
          </p:cNvSpPr>
          <p:nvPr/>
        </p:nvSpPr>
        <p:spPr bwMode="auto">
          <a:xfrm>
            <a:off x="3000364" y="4544226"/>
            <a:ext cx="3731876" cy="35639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змісту, методів і форм навчальної діяльності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Прямоугольник 15"/>
          <p:cNvSpPr>
            <a:spLocks noChangeArrowheads="1"/>
          </p:cNvSpPr>
          <p:nvPr/>
        </p:nvSpPr>
        <p:spPr bwMode="auto">
          <a:xfrm>
            <a:off x="3000364" y="4929200"/>
            <a:ext cx="2419356" cy="2381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методичних матеріалів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Прямоугольник 16"/>
          <p:cNvSpPr>
            <a:spLocks noChangeArrowheads="1"/>
          </p:cNvSpPr>
          <p:nvPr/>
        </p:nvSpPr>
        <p:spPr bwMode="auto">
          <a:xfrm>
            <a:off x="2581259" y="5167325"/>
            <a:ext cx="3430901" cy="33417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психологічний та соціальний супровід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Прямоугольник 19"/>
          <p:cNvSpPr>
            <a:spLocks noChangeArrowheads="1"/>
          </p:cNvSpPr>
          <p:nvPr/>
        </p:nvSpPr>
        <p:spPr bwMode="auto">
          <a:xfrm>
            <a:off x="3857620" y="6429396"/>
            <a:ext cx="4386788" cy="31197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Інших учасників освітнього процесу (учнів та батьків)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Прямоугольник 21"/>
          <p:cNvSpPr>
            <a:spLocks noChangeArrowheads="1"/>
          </p:cNvSpPr>
          <p:nvPr/>
        </p:nvSpPr>
        <p:spPr bwMode="auto">
          <a:xfrm>
            <a:off x="3929059" y="5572142"/>
            <a:ext cx="2981325" cy="257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дитини з особливими потребами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Прямоугольник 23"/>
          <p:cNvSpPr>
            <a:spLocks noChangeArrowheads="1"/>
          </p:cNvSpPr>
          <p:nvPr/>
        </p:nvSpPr>
        <p:spPr bwMode="auto">
          <a:xfrm>
            <a:off x="3929059" y="5857892"/>
            <a:ext cx="2219325" cy="228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батьків цих дітей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Прямоугольник 25"/>
          <p:cNvSpPr>
            <a:spLocks noChangeArrowheads="1"/>
          </p:cNvSpPr>
          <p:nvPr/>
        </p:nvSpPr>
        <p:spPr bwMode="auto">
          <a:xfrm>
            <a:off x="3929058" y="6143644"/>
            <a:ext cx="1524000" cy="247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Прямоугольник 1"/>
          <p:cNvSpPr>
            <a:spLocks noChangeArrowheads="1"/>
          </p:cNvSpPr>
          <p:nvPr/>
        </p:nvSpPr>
        <p:spPr bwMode="auto">
          <a:xfrm>
            <a:off x="3143240" y="571482"/>
            <a:ext cx="1828800" cy="4476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Інклюзія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" name="Прямая соединительная линия 26"/>
          <p:cNvSpPr>
            <a:spLocks noChangeShapeType="1"/>
          </p:cNvSpPr>
          <p:nvPr/>
        </p:nvSpPr>
        <p:spPr bwMode="auto">
          <a:xfrm flipH="1">
            <a:off x="4357685" y="395267"/>
            <a:ext cx="366714" cy="1762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Прямая соединительная линия 17"/>
          <p:cNvSpPr>
            <a:spLocks noChangeShapeType="1"/>
          </p:cNvSpPr>
          <p:nvPr/>
        </p:nvSpPr>
        <p:spPr bwMode="auto">
          <a:xfrm>
            <a:off x="1785919" y="1500174"/>
            <a:ext cx="45719" cy="38576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Прямая соединительная линия 22"/>
          <p:cNvSpPr>
            <a:spLocks noChangeShapeType="1"/>
          </p:cNvSpPr>
          <p:nvPr/>
        </p:nvSpPr>
        <p:spPr bwMode="auto">
          <a:xfrm>
            <a:off x="1809732" y="4224342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1" name="Прямая соединительная линия 30"/>
          <p:cNvSpPr>
            <a:spLocks noChangeShapeType="1"/>
          </p:cNvSpPr>
          <p:nvPr/>
        </p:nvSpPr>
        <p:spPr bwMode="auto">
          <a:xfrm>
            <a:off x="3000365" y="3500438"/>
            <a:ext cx="295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Прямая соединительная линия 39"/>
          <p:cNvSpPr>
            <a:spLocks noChangeShapeType="1"/>
          </p:cNvSpPr>
          <p:nvPr/>
        </p:nvSpPr>
        <p:spPr bwMode="auto">
          <a:xfrm>
            <a:off x="3000365" y="3143248"/>
            <a:ext cx="295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3" name="Прямая соединительная линия 40"/>
          <p:cNvSpPr>
            <a:spLocks noChangeShapeType="1"/>
          </p:cNvSpPr>
          <p:nvPr/>
        </p:nvSpPr>
        <p:spPr bwMode="auto">
          <a:xfrm flipV="1">
            <a:off x="3000364" y="2786060"/>
            <a:ext cx="2667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" name="Прямая соединительная линия 41"/>
          <p:cNvSpPr>
            <a:spLocks noChangeShapeType="1"/>
          </p:cNvSpPr>
          <p:nvPr/>
        </p:nvSpPr>
        <p:spPr bwMode="auto">
          <a:xfrm>
            <a:off x="3000364" y="2357430"/>
            <a:ext cx="26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6" name="Прямая соединительная линия 27"/>
          <p:cNvSpPr>
            <a:spLocks noChangeShapeType="1"/>
          </p:cNvSpPr>
          <p:nvPr/>
        </p:nvSpPr>
        <p:spPr bwMode="auto">
          <a:xfrm flipH="1">
            <a:off x="2643174" y="1000110"/>
            <a:ext cx="43815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ая соединительная линия 42"/>
          <p:cNvSpPr>
            <a:spLocks noChangeShapeType="1"/>
          </p:cNvSpPr>
          <p:nvPr/>
        </p:nvSpPr>
        <p:spPr bwMode="auto">
          <a:xfrm>
            <a:off x="2714612" y="4500570"/>
            <a:ext cx="26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ая соединительная линия 42"/>
          <p:cNvSpPr>
            <a:spLocks noChangeShapeType="1"/>
          </p:cNvSpPr>
          <p:nvPr/>
        </p:nvSpPr>
        <p:spPr bwMode="auto">
          <a:xfrm>
            <a:off x="2714612" y="5000636"/>
            <a:ext cx="26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ая соединительная линия 42"/>
          <p:cNvSpPr>
            <a:spLocks noChangeShapeType="1"/>
          </p:cNvSpPr>
          <p:nvPr/>
        </p:nvSpPr>
        <p:spPr bwMode="auto">
          <a:xfrm>
            <a:off x="2714612" y="4786322"/>
            <a:ext cx="266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2536017" y="6036488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041" idx="1"/>
          </p:cNvCxnSpPr>
          <p:nvPr/>
        </p:nvCxnSpPr>
        <p:spPr>
          <a:xfrm flipV="1">
            <a:off x="3071802" y="5700728"/>
            <a:ext cx="857256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042" idx="1"/>
          </p:cNvCxnSpPr>
          <p:nvPr/>
        </p:nvCxnSpPr>
        <p:spPr>
          <a:xfrm flipV="1">
            <a:off x="3071802" y="5972192"/>
            <a:ext cx="857256" cy="28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1040" idx="1"/>
          </p:cNvCxnSpPr>
          <p:nvPr/>
        </p:nvCxnSpPr>
        <p:spPr>
          <a:xfrm>
            <a:off x="3071802" y="6572272"/>
            <a:ext cx="785818" cy="13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1043" idx="1"/>
          </p:cNvCxnSpPr>
          <p:nvPr/>
        </p:nvCxnSpPr>
        <p:spPr>
          <a:xfrm rot="10800000" flipV="1">
            <a:off x="3071802" y="6267470"/>
            <a:ext cx="857256" cy="19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1028" idx="1"/>
          </p:cNvCxnSpPr>
          <p:nvPr/>
        </p:nvCxnSpPr>
        <p:spPr>
          <a:xfrm flipV="1">
            <a:off x="1785918" y="1681149"/>
            <a:ext cx="361944" cy="33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179621" y="2678108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029" idx="1"/>
          </p:cNvCxnSpPr>
          <p:nvPr/>
        </p:nvCxnSpPr>
        <p:spPr>
          <a:xfrm flipH="1" flipV="1">
            <a:off x="3000364" y="2071677"/>
            <a:ext cx="285752" cy="35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1039" idx="1"/>
          </p:cNvCxnSpPr>
          <p:nvPr/>
        </p:nvCxnSpPr>
        <p:spPr>
          <a:xfrm flipH="1" flipV="1">
            <a:off x="1938321" y="5266998"/>
            <a:ext cx="642938" cy="6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2357422" y="4643447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034" idx="1"/>
          </p:cNvCxnSpPr>
          <p:nvPr/>
        </p:nvCxnSpPr>
        <p:spPr>
          <a:xfrm flipH="1" flipV="1">
            <a:off x="1857359" y="3857628"/>
            <a:ext cx="290502" cy="40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8748464" cy="6552728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uk-UA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роботи </a:t>
            </a:r>
            <a:r>
              <a:rPr lang="uk-UA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закладів</a:t>
            </a:r>
            <a:endParaRPr lang="uk-UA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надання освітніх послуг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дітям з особливими освітніми потребами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Отримання висновку з рекомендаціями обласної </a:t>
            </a:r>
            <a:r>
              <a:rPr lang="uk-UA" altLang="ru-RU" sz="3100" b="1" dirty="0" err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психолого-медико-педагогічної</a:t>
            </a: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консультації.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Вивчення сильних та слабких сторін розвитку, потенційних можливостей дитини командою педагогічних та медичних працівників загальноосвітнього навчального закладу.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Клопотання до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районного (міського) відділу (управління) </a:t>
            </a: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освіти про погодження роботи інклюзивного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класу (групи).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Розробка індивідуальної програми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розвитку для організації </a:t>
            </a: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інклюзивного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навчання </a:t>
            </a:r>
            <a:r>
              <a:rPr lang="uk-UA" altLang="ru-RU" sz="3100" b="1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(виховання) </a:t>
            </a: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для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учня (обов'язково). 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Розробка індивідуальної адаптованої навчальної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програми (за необхідністю).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Розробка індивідуального навчального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плану (за необхідністю).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Складання розкладу </a:t>
            </a: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уроків.</a:t>
            </a:r>
            <a:endParaRPr lang="uk-UA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Відстеження динаміки розвитку дитини. Оцінювання навчальних досягнень.</a:t>
            </a:r>
            <a:endParaRPr lang="ru-RU" altLang="ru-RU" sz="3100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05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3" y="1916834"/>
            <a:ext cx="7848871" cy="4209331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uk-UA" sz="31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Створення інклюзивних або спеціальних класів;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endParaRPr lang="uk-UA" sz="3100" b="1" i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uk-UA" sz="31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Надання додаткових </a:t>
            </a:r>
            <a:r>
              <a:rPr lang="uk-UA" sz="3100" b="1" i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корекційних</a:t>
            </a:r>
            <a:r>
              <a:rPr lang="uk-UA" sz="31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послуг дитині в інклюзивному класі;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endParaRPr lang="uk-UA" sz="3100" b="1" i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uk-UA" sz="31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Додаткового фінансування школи, в якій навчається дитина з особливими освітніми потребами.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2200" b="1" i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22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(«Про затвердження порядку організації інклюзивного навчання у загальноосвітніх навчальних закладах» Постанова КМУ від 15.09.2011 </a:t>
            </a:r>
            <a:r>
              <a:rPr lang="uk-UA" sz="2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 872 </a:t>
            </a:r>
            <a:r>
              <a:rPr lang="uk-UA" sz="22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2200" b="1" i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22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 затвердження формули розподілу освітньої субвенції між місцевими бюджетами» </a:t>
            </a:r>
            <a:r>
              <a:rPr lang="uk-UA" sz="2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від </a:t>
            </a:r>
            <a:r>
              <a:rPr lang="uk-UA" sz="22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26.06.2015 № 435);</a:t>
            </a:r>
            <a:endParaRPr lang="uk-UA" sz="2200" b="1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2200" b="1" i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i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Висновок ПМПК є підставою </a:t>
            </a:r>
            <a:r>
              <a:rPr lang="uk-UA" sz="3200" b="1" i="1" kern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для: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9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32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ПМПК </a:t>
            </a:r>
            <a:br>
              <a:rPr lang="uk-UA" sz="32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організації інклюзивної освіти</a:t>
            </a:r>
            <a:r>
              <a:rPr lang="ru-RU" sz="3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 Antiqua" panose="0204060205030503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" y="819150"/>
            <a:ext cx="6172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9043" y="1764726"/>
            <a:ext cx="71970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адаються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формі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ВИТЯГУ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із ПРОТОКОЛУ, в якому зазначено : 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колегіальний психолого-педагогічний висновок консультантів щодо особливостей розвитку дитини;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рекомендації щодо програми навчання та виховання дитини на один навчальний рік;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кількість годин необхідних для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корекційно-розвиткової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роботи; 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додаткові спеціальні послуги, відповідно до нозології дитини;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спеціалісти, які мають реалізувати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корекційну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складову.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6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ЩО ДЛЯ ЦЬОГО ПОТРІБНО ЗРОБИТИ?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02" y="1454727"/>
            <a:ext cx="6447501" cy="458663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5FCBEF"/>
              </a:buClr>
              <a:buNone/>
            </a:pPr>
            <a:endParaRPr lang="uk-UA" dirty="0" smtClean="0">
              <a:latin typeface="Times New Roman"/>
              <a:ea typeface="Times New Roman"/>
            </a:endParaRPr>
          </a:p>
          <a:p>
            <a:pPr>
              <a:buClr>
                <a:srgbClr val="5FCBEF"/>
              </a:buClr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Записатися по телефону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на консультацію (057) 392 01 63.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5FCBEF"/>
              </a:buClr>
            </a:pP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Підготувати </a:t>
            </a: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пакет 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документів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картка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стану здоров’я та розвитку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дитини; ксерокопії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паспорту одного з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батьків, або осіб, які їх замінюють,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свідоцтва про народження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дитини; зошити, якщо дитина навчається, малюнки; письмова згода батьків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дозволу на обробку персональних даних дитини, отриманих у процесі психолого-педагогічного вивчення.</a:t>
            </a:r>
          </a:p>
          <a:p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атькам </a:t>
            </a: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разом з дитиною прийти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у визначений час й отримати витяг з протоколу та рекомендаціями щодо подальшого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навчання, виховання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дитини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4138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3577"/>
            <a:ext cx="6230136" cy="50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548680"/>
            <a:ext cx="7997512" cy="1570112"/>
          </a:xfrm>
        </p:spPr>
        <p:txBody>
          <a:bodyPr>
            <a:normAutofit fontScale="90000"/>
          </a:bodyPr>
          <a:lstStyle/>
          <a:p>
            <a:pPr lvl="0" algn="r">
              <a:spcBef>
                <a:spcPct val="20000"/>
              </a:spcBef>
            </a:pPr>
            <a:r>
              <a:rPr lang="uk-UA" sz="40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«… Особлива дитина – перш за все </a:t>
            </a:r>
            <a:r>
              <a:rPr lang="uk-UA" sz="4000" b="1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дитина</a:t>
            </a:r>
            <a:r>
              <a:rPr lang="uk-UA" sz="40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а потім вже особлива» </a:t>
            </a:r>
            <a:br>
              <a:rPr lang="uk-UA" sz="40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uk-UA" sz="2400" i="1" dirty="0">
                <a:solidFill>
                  <a:schemeClr val="bg2">
                    <a:lumMod val="10000"/>
                  </a:schemeClr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Л.С. Виготський (</a:t>
            </a: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1924 р.)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chemeClr val="bg2">
                    <a:lumMod val="10000"/>
                  </a:schemeClr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итяг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6" t="5313" r="5790" b="4356"/>
          <a:stretch/>
        </p:blipFill>
        <p:spPr bwMode="auto">
          <a:xfrm>
            <a:off x="521494" y="115903"/>
            <a:ext cx="419452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ишнева\Малю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861" y="800101"/>
            <a:ext cx="4173628" cy="48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57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6" y="124691"/>
            <a:ext cx="8886825" cy="121607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 висновок</a:t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 ХОПМПК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99" y="1166234"/>
            <a:ext cx="4128943" cy="4991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результати перевірки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слухової функції,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зорового аналізатору,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мовленнєвого розвитку,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 сфери,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 розвитку сенсорних та інтелектуальних процесів. </a:t>
            </a:r>
          </a:p>
          <a:p>
            <a:pPr marL="0" indent="0">
              <a:buNone/>
            </a:pPr>
            <a:r>
              <a:rPr lang="uk-UA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доступність контакту,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темп розумових операцій,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та мотивація до навчання,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особливості поведінки, емоційно-вольової сфери.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3" y="1532296"/>
            <a:ext cx="392261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/>
                <a:ea typeface="Times New Roman"/>
              </a:rPr>
              <a:t>Уповільнений </a:t>
            </a:r>
            <a:r>
              <a:rPr lang="uk-UA" sz="2000" dirty="0">
                <a:latin typeface="Times New Roman"/>
                <a:ea typeface="Times New Roman"/>
              </a:rPr>
              <a:t>темп розвитку пізнавальної діяльності.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Пам'ять короткотривала. Працездатність знижена. Труднощі зосередження.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Загальне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недорозвинення мовлення ІІ рівня. Сенсорна алалія.  Обсяг шкільних знань та навичок обмежений.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контакт вступає охоче.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Пошуково-наслідувальна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діяльність здійснюється за допомогою дорослого, потребує додаткових роз’яснень. 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Незрілість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емоційно-вольової сфери. Прояви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тривожності, інфантилізму.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Навчуваність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середньому рівні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Словник термінів КУ ХОПМПК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908722"/>
            <a:ext cx="8240463" cy="5616771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Важка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неврологічна хвороба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епілепсія.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Генетична хвороба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хвороба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Дауна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хвороби обміну речовин.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Соматична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хвороба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порок серця, онкологічні захворювання,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захворювання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крові.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Стійке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порушення пізнавальної діяльності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розумова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відсталість.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Уповільнений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темп розвитку пізнавальної діяльності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затримка психічного розвитку (ЗПР).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Порушення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комунікативних функцій мовлення та соціальної взаємодії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Ехолалія. Стереотипні рухи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аутизм,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аутичний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спектр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Підвищена рухова активність, нестійкість уваги </a:t>
            </a:r>
            <a:r>
              <a:rPr lang="uk-UA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гіперактивність.</a:t>
            </a: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Загальний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психічний розвиток низького когнітивного функціонування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аутизм із зниженням інтелекту до рівня розумової відсталості.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Загальний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психічний розвиток середнього когнітивного функціонування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аутизм із зниженням інтелекту до рівня затримки психічного розвитку.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Втрата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єдиних психічних процесів, емоційна неадекватність, соціальна 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дезадаптація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дитяча шизофренія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Фізіологічні відправлення не контролює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енурез,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енкопрез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32" y="312207"/>
            <a:ext cx="7459136" cy="7405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Рекомендації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1091045"/>
            <a:ext cx="8518407" cy="49503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Батькам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розвивати навички самостійності, співпрацювати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з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вчителем-логопедом, практичним психологом. Допомагати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у виконанні домашніх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завдань, надавати підтримку під час виконання домашніх завдань.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Збагачувати уявлення про оточуючий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світ, організувати дозвілля. 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Педагогам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– навчання за програмою для дітей  із затримкою психічного розвитку. 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 умови інклюзивного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навчання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дитина потребує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uk-UA" sz="2400">
                <a:solidFill>
                  <a:srgbClr val="000000"/>
                </a:solidFill>
                <a:latin typeface="Times New Roman"/>
                <a:ea typeface="Times New Roman"/>
              </a:rPr>
              <a:t>годин </a:t>
            </a:r>
            <a:r>
              <a:rPr lang="uk-UA" sz="2400" smtClean="0">
                <a:solidFill>
                  <a:srgbClr val="000000"/>
                </a:solidFill>
                <a:latin typeface="Times New Roman"/>
                <a:ea typeface="Times New Roman"/>
              </a:rPr>
              <a:t>додаткових корекційно-розвиткових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занять на тиждень. З них: 2 години занять  з практичним психологом, 1 година занять з вчителем-дефектологом, 2 години занять з вчителем-логопедом. Потребує супроводу асистента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вчителя (асистента дитини).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Практичному психологу: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розвивати пізнавальні процеси,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формувати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навички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асертивної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поведінки.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54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594"/>
            <a:ext cx="8229600" cy="125272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супровід асистентів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94" y="1070264"/>
            <a:ext cx="8181746" cy="532014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5FCBEF"/>
              </a:buClr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5FCBEF"/>
              </a:buClr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закладу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кількість учителів-дефектологів, асистентів учителя, а за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потребою,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 дитини.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5FCBEF"/>
              </a:buClr>
            </a:pP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 – педагогічний працівник 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дітьми 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уроки щодня.</a:t>
            </a:r>
          </a:p>
          <a:p>
            <a:pPr lvl="0" algn="just">
              <a:buClr>
                <a:srgbClr val="5FCBEF"/>
              </a:buClr>
            </a:pP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Основне завдання 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вчителю в забезпеченні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особистісно-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 та веде відповідну документацію. Забезпечує пізнавальну активність дітей з ООП. Спостерігає за поведінкою, успіхами, труднощами дитини, надає поради та пропозиції.</a:t>
            </a:r>
          </a:p>
          <a:p>
            <a:pPr marL="0" lvl="0" indent="0" algn="ctr">
              <a:buClr>
                <a:srgbClr val="5FCBEF"/>
              </a:buClr>
              <a:buNone/>
            </a:pPr>
            <a:r>
              <a:rPr lang="uk-UA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поступово зменшувати обсяг допомоги, виходити на певний рівень самостійності дитини. </a:t>
            </a: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5FCBEF"/>
              </a:buClr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волонтер, один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buClr>
                <a:srgbClr val="5FCBEF"/>
              </a:buClr>
            </a:pP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підтримка,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супровід дитини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може мати комплексні порушення розвитку. Посада асистента дитини вводиться на підставі письмової заяви батьків або осіб, які їх замінюють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5FCBEF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003" y="5481562"/>
            <a:ext cx="1940148" cy="13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0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579" y="285728"/>
            <a:ext cx="6107949" cy="1357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Хронологічний перебіг  діяльності КУ ХОПМПК</a:t>
            </a:r>
          </a:p>
          <a:p>
            <a:pPr algn="ctr"/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щодо запровадження інклюзивної освіти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7152739" cy="44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921" y="335719"/>
            <a:ext cx="2118990" cy="18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244" y="3719945"/>
            <a:ext cx="1820977" cy="1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121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Ирина Николаевна\image-0-02-05-919a7e3e68fd4e4e0863b267edb8cf9023bf3d825fd70542060e1a978a516a1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658" y="210465"/>
            <a:ext cx="1268746" cy="27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Ирина Николаевна\image-0-02-05-265a6af316b997e984e67f164b0c218979267d823225e970910ccd8cf25d2b8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1" y="2636914"/>
            <a:ext cx="1394861" cy="19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5091521"/>
            <a:ext cx="1762231" cy="18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11" y="5048779"/>
            <a:ext cx="1854254" cy="18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507" y="210465"/>
            <a:ext cx="680401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У рамках реалізації Меморандуму про </a:t>
            </a:r>
            <a:r>
              <a:rPr lang="uk-UA" sz="3200" b="1" dirty="0" smtClean="0">
                <a:solidFill>
                  <a:schemeClr val="bg1"/>
                </a:solidFill>
              </a:rPr>
              <a:t>співпрацю</a:t>
            </a:r>
            <a:r>
              <a:rPr lang="uk-UA" b="1" dirty="0" smtClean="0">
                <a:solidFill>
                  <a:schemeClr val="bg1"/>
                </a:solidFill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- </a:t>
            </a:r>
            <a:r>
              <a:rPr lang="uk-UA" dirty="0" smtClean="0">
                <a:solidFill>
                  <a:srgbClr val="000000"/>
                </a:solidFill>
              </a:rPr>
              <a:t>проведено круглі </a:t>
            </a:r>
            <a:r>
              <a:rPr lang="uk-UA" dirty="0">
                <a:solidFill>
                  <a:srgbClr val="000000"/>
                </a:solidFill>
              </a:rPr>
              <a:t>столи для педагогічних </a:t>
            </a:r>
            <a:r>
              <a:rPr lang="uk-UA" dirty="0" smtClean="0">
                <a:solidFill>
                  <a:srgbClr val="000000"/>
                </a:solidFill>
              </a:rPr>
              <a:t>працівників обласних та міських  загальноосвітніх навчальних закладів за участю фахівців громадських організацій;</a:t>
            </a:r>
            <a:r>
              <a:rPr lang="uk-UA" dirty="0">
                <a:solidFill>
                  <a:srgbClr val="000000"/>
                </a:solidFill>
              </a:rPr>
              <a:t/>
            </a:r>
            <a:br>
              <a:rPr lang="uk-UA" dirty="0">
                <a:solidFill>
                  <a:srgbClr val="000000"/>
                </a:solidFill>
              </a:rPr>
            </a:br>
            <a:r>
              <a:rPr lang="uk-UA" dirty="0" smtClean="0">
                <a:solidFill>
                  <a:srgbClr val="000000"/>
                </a:solidFill>
              </a:rPr>
              <a:t>- взято участь у науково-практичних семінарах </a:t>
            </a:r>
            <a:r>
              <a:rPr lang="uk-UA" dirty="0">
                <a:solidFill>
                  <a:srgbClr val="000000"/>
                </a:solidFill>
              </a:rPr>
              <a:t>для працівників психологічної служби Індустріального, Московського </a:t>
            </a:r>
            <a:r>
              <a:rPr lang="uk-UA" dirty="0" smtClean="0">
                <a:solidFill>
                  <a:srgbClr val="000000"/>
                </a:solidFill>
              </a:rPr>
              <a:t>районів,</a:t>
            </a:r>
            <a:r>
              <a:rPr lang="uk-UA" dirty="0">
                <a:solidFill>
                  <a:srgbClr val="000000"/>
                </a:solidFill>
              </a:rPr>
              <a:t/>
            </a:r>
            <a:br>
              <a:rPr lang="uk-UA" dirty="0">
                <a:solidFill>
                  <a:srgbClr val="000000"/>
                </a:solidFill>
              </a:rPr>
            </a:br>
            <a:r>
              <a:rPr lang="uk-UA" dirty="0" smtClean="0">
                <a:solidFill>
                  <a:srgbClr val="000000"/>
                </a:solidFill>
              </a:rPr>
              <a:t>- участь у засіданні міської батьківської ради за темою «Розвиток інклюзивної освіти в м. Харків»;</a:t>
            </a:r>
          </a:p>
          <a:p>
            <a:r>
              <a:rPr lang="uk-UA" dirty="0" smtClean="0">
                <a:solidFill>
                  <a:srgbClr val="000000"/>
                </a:solidFill>
              </a:rPr>
              <a:t>- КУХОПМПК надаються методичні рекомендації щодо психолого-педагогічного  супроводу дітей з особливими освітніми потребами;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</a:rPr>
              <a:t>ведуться бази даних  навчальних закладів, громадських організацій, медичних установ;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</a:rPr>
              <a:t>здійснюється облік даних дітей, яким рекомендовано інклюзивну форму навчання та виховання.</a:t>
            </a:r>
          </a:p>
          <a:p>
            <a:endParaRPr lang="ru-RU" dirty="0"/>
          </a:p>
        </p:txBody>
      </p:sp>
      <p:pic>
        <p:nvPicPr>
          <p:cNvPr id="5129" name="Picture 9" descr="F:\Ирина Николаевна\Новая папка\Рисунок1нов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035" y="4888672"/>
            <a:ext cx="2143369" cy="18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Ирина Николаевна\Новая папка\Рисунок2 нов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913930"/>
            <a:ext cx="1476382" cy="19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14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2900" y="548683"/>
            <a:ext cx="6670964" cy="551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Консультаційно-методична допомога ПМПК</a:t>
            </a:r>
            <a:endParaRPr kumimoji="0" lang="ru-RU" sz="5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2901" y="1174176"/>
            <a:ext cx="6390409" cy="5220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Спеціалісти КУ ХОПМПК надають методичну допомогу щодо складання </a:t>
            </a:r>
          </a:p>
          <a:p>
            <a:pPr marL="352425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Індивідуальної програми супроводу, </a:t>
            </a:r>
          </a:p>
          <a:p>
            <a:pPr marL="352425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Індивідуального навчального плану, </a:t>
            </a:r>
          </a:p>
          <a:p>
            <a:pPr marL="352425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Індивідуальної програми розвитку дитини з ООП;</a:t>
            </a:r>
          </a:p>
          <a:p>
            <a:pPr marL="352425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Алгоритму супроводу дитини з  ООП у ЗНЗ.</a:t>
            </a: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93663" marR="0" lvl="0" indent="260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На базі КУ ХОПМПК проводяться наступні заходи:</a:t>
            </a:r>
          </a:p>
          <a:p>
            <a:pPr marL="539750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супервізійні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групи для педагогів, які приймають участь у впровадженні інклюзивної освіти;</a:t>
            </a:r>
          </a:p>
          <a:p>
            <a:pPr marL="539750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групи зустрічей для батьків дітей з ООП;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539750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круглі столи;</a:t>
            </a:r>
          </a:p>
          <a:p>
            <a:pPr marL="539750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засідання тимчасових творчих колективів;</a:t>
            </a:r>
          </a:p>
          <a:p>
            <a:pPr marL="539750" marR="0" lvl="0" indent="1873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семінари-практикуми.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218" name="Picture 2" descr="C:\Users\user\Desktop\фото Ирина Николаевна\image-0-02-01-c1d7c90f7634daec8b9117119db5edb70512683b85eaf2e843a88784d6d9e3a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278" y="4473286"/>
            <a:ext cx="3179618" cy="2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117" y="137248"/>
            <a:ext cx="1997869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179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72818"/>
            <a:ext cx="8496944" cy="44973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потенційних можливостей дитини.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Надання рекомендацій педагогічним працівникам щодо організації роботи з учнями з особливими освітніми потребами.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Створення позитивного мікроклімату в класі, школі (проведення тренінгів, бесід, круглих столів тощо).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Участь у складанні індивідуальної програми розвитку.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Складання програми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для індивідуальної або групової роботи з дитиною у рамках основної діяльності.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Складання індивідуальної навчальної програми за спеціальною програмою 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 розвитку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супроводу дітей з ООП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працівників психологічної служби)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12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90465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SzTx/>
              <a:buNone/>
            </a:pPr>
            <a:r>
              <a:rPr lang="uk-UA" sz="24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індивідуальної програми розвитку (ІПР), що містить наступні розділи:</a:t>
            </a:r>
            <a:r>
              <a:rPr lang="uk-UA" sz="4000" b="1" i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buSzTx/>
              <a:buNone/>
            </a:pPr>
            <a:endParaRPr lang="uk-UA" altLang="ru-RU" sz="4000" b="1" i="1" dirty="0" smtClean="0">
              <a:effectLst/>
              <a:latin typeface="+mj-lt"/>
              <a:cs typeface="Arial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endParaRPr lang="uk-UA" altLang="ru-RU" sz="2000" i="1" dirty="0" smtClean="0">
              <a:effectLst/>
              <a:latin typeface="Arial" charset="0"/>
              <a:cs typeface="Arial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інформацію про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учня;</a:t>
            </a:r>
            <a:endParaRPr lang="uk-UA" altLang="ru-RU" sz="3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аявний рівень знань та вмінь;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послуг;</a:t>
            </a:r>
            <a:endParaRPr lang="uk-UA" altLang="ru-RU" sz="32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види 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 адаптації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модифікації 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матеріалів;</a:t>
            </a:r>
            <a:endParaRPr lang="uk-UA" altLang="ru-RU" sz="32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defRPr/>
            </a:pP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індивідуальну навчальну 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потреби, індивідуальний </a:t>
            </a:r>
            <a:r>
              <a:rPr lang="uk-UA" alt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altLang="ru-RU" sz="32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uk-UA" altLang="ru-RU" sz="320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Tx/>
              <a:buNone/>
              <a:defRPr/>
            </a:pPr>
            <a:r>
              <a:rPr lang="uk-UA" sz="2900" i="1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Порядок організації інклюзивного навчання у загальноосвітніх навчальних закладах регламентовані листом  </a:t>
            </a:r>
            <a:r>
              <a:rPr lang="uk-UA" sz="2900" i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 від 18.05.2012 </a:t>
            </a:r>
            <a:r>
              <a:rPr lang="uk-UA" sz="2900" i="1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1/9-384, постановою КМУ від 09.08.17 № 588)</a:t>
            </a:r>
            <a:endParaRPr lang="ru-RU" sz="29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ru-RU" altLang="ru-RU" sz="28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1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060850"/>
            <a:ext cx="7884864" cy="4065315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мовленнєвими порушеннями.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затримкою психічного розвитку.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порушеннями зору.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порушеннями слуху.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порушеннями опорно-рухового апарату.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гіперактивністю та дефіцитом уваги.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із раннім дитячим аутизмом.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порушеннями поведінки.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особливими освітніми потребами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447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421528"/>
              </p:ext>
            </p:extLst>
          </p:nvPr>
        </p:nvGraphicFramePr>
        <p:xfrm>
          <a:off x="611561" y="1844826"/>
          <a:ext cx="7920880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5280587"/>
              </a:tblGrid>
              <a:tr h="377572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Фахівець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рівня шкільних знань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816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Наводяться відомості про рівень розвитку дитини: вміння, сильні якості, стиль навчання, здібності, проблеми.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Надається інформація  щодо впливу порушень розвитку дитини на її  здатність до успішного навчання у звичайному класі.</a:t>
                      </a:r>
                    </a:p>
                  </a:txBody>
                  <a:tcPr/>
                </a:tc>
              </a:tr>
              <a:tr h="943931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Практичний психолог, соціальний педагог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816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Вчитель-логопед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752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висновки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Зазначаються труднощі учня, потенційні можливості 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7664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Рекомендації  щодо подальшої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Практичного психолога…….</a:t>
                      </a:r>
                    </a:p>
                    <a:p>
                      <a:r>
                        <a:rPr lang="uk-UA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Вчителя-логопеда……</a:t>
                      </a:r>
                    </a:p>
                    <a:p>
                      <a:r>
                        <a:rPr lang="uk-UA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 (програма навчання,  вікові вимоги до навчання)</a:t>
                      </a:r>
                    </a:p>
                    <a:p>
                      <a:endParaRPr lang="uk-UA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03920" y="485056"/>
            <a:ext cx="8712968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i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0E7"/>
                </a:solidFill>
                <a:effectLst/>
                <a:latin typeface="Arial Black" panose="020B0A04020102020204" pitchFamily="34" charset="0"/>
              </a:rPr>
              <a:t> </a:t>
            </a:r>
            <a:br>
              <a:rPr lang="uk-UA" sz="2800" b="1" i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0E7"/>
                </a:solidFill>
                <a:effectLst/>
                <a:latin typeface="Arial Black" panose="020B0A04020102020204" pitchFamily="34" charset="0"/>
              </a:rPr>
            </a:b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поточного рівня знань, вмінь, навичок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дітей з ООП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діагностики відхилень в інтелектуальному розвитку молодших школярів</a:t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(Під редакцією Н.М.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Стадненко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Т.Д.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Ілляшенко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А.Г. Обухівської)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D:\КУ ХО ПМПК\Семенары\2017\Мы участники\Конференция 23.01.17\Новая папка\SAM_432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292" y="2276874"/>
            <a:ext cx="532341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Наглядно-образний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для психолого-педагогічного обстеження дітей у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медико-педагогічних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комісіях </a:t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(Під редакцією С.Д. 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Забрамної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988840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30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матеріал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дослідження особливостей розвитку  пізнавальної сфери дітей  дошкільного та молодшого шкільного віку</a:t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Автори-упорядники: Н.Я.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Сємаго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М.М.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Сємаго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Calibri"/>
              </a:rPr>
              <a:t/>
            </a:r>
            <a:br>
              <a:rPr lang="en-US" dirty="0">
                <a:solidFill>
                  <a:srgbClr val="FF0000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4" name="Содержимое 3" descr="C:\Users\123\Downloads\Cемаго\33990 - Семаго-Диагностический альбом\Семаго-обложка.b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45753"/>
            <a:ext cx="603931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19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7681728"/>
              </p:ext>
            </p:extLst>
          </p:nvPr>
        </p:nvGraphicFramePr>
        <p:xfrm>
          <a:off x="356292" y="1340768"/>
          <a:ext cx="8208911" cy="4497846"/>
        </p:xfrm>
        <a:graphic>
          <a:graphicData uri="http://schemas.openxmlformats.org/drawingml/2006/table">
            <a:tbl>
              <a:tblPr firstRow="1" firstCol="1" bandRow="1"/>
              <a:tblGrid>
                <a:gridCol w="2736018"/>
                <a:gridCol w="2736018"/>
                <a:gridCol w="2736875"/>
              </a:tblGrid>
              <a:tr h="360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Сфери розвитку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Сильні сторони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Слабкі сторони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Пізнавальна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</a:t>
                      </a: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Соціальна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Самообслуговування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Фізичний розвиток (моторний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Комунікативно-мовленнєва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Емоціонально-вольова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Сенсорний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розвиток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Пріоритети та інтереси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дитини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6" marR="68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69337" y="433209"/>
            <a:ext cx="42523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Сильні та слабкі сторони розвитку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107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0"/>
            <a:ext cx="8820472" cy="645333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SzTx/>
              <a:buNone/>
            </a:pPr>
            <a:endParaRPr lang="uk-UA" sz="3100" i="1" dirty="0" smtClean="0">
              <a:effectLst/>
              <a:latin typeface="Book Antiqua" panose="02040602050305030304" pitchFamily="18" charset="0"/>
            </a:endParaRPr>
          </a:p>
          <a:p>
            <a:pPr marL="0" indent="0" algn="just">
              <a:lnSpc>
                <a:spcPct val="120000"/>
              </a:lnSpc>
              <a:buSzTx/>
              <a:buNone/>
            </a:pPr>
            <a:r>
              <a:rPr lang="uk-UA" sz="8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 супроводу дітей з особливими освітніми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 є </a:t>
            </a:r>
            <a:r>
              <a:rPr lang="uk-UA" sz="8000" b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прилаштування </a:t>
            </a:r>
            <a:r>
              <a:rPr lang="uk-UA" sz="8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середовища до потреб дитини з урахуванням її особливостей та можливостей</a:t>
            </a:r>
            <a:r>
              <a:rPr lang="uk-UA" sz="80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SzTx/>
              <a:buNone/>
            </a:pPr>
            <a:endParaRPr lang="uk-UA" sz="8000" b="1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SzTx/>
              <a:buNone/>
            </a:pPr>
            <a:r>
              <a:rPr lang="uk-UA" sz="8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діагностичної роботи вивчається:</a:t>
            </a:r>
          </a:p>
          <a:p>
            <a:pPr marL="342900" lvl="0" indent="-342900">
              <a:buSzTx/>
              <a:buFontTx/>
              <a:buChar char="-"/>
            </a:pPr>
            <a:endParaRPr lang="uk-UA" sz="8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знань та вмінь відповідно до вимог програми  з урахуванням можливостей дитини;</a:t>
            </a: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</a:t>
            </a:r>
            <a:r>
              <a:rPr lang="uk-UA" sz="8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 розумового розвитку дитини і вікової норми;</a:t>
            </a: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sz="8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когнітивної сфери;</a:t>
            </a: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емоційно-вольової сфери;</a:t>
            </a: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Індивідуально-типологічні особливості;</a:t>
            </a:r>
            <a:endParaRPr lang="uk-UA" sz="8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SzTx/>
              <a:buFontTx/>
              <a:buChar char="-"/>
            </a:pP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 працездатність та темп </a:t>
            </a:r>
            <a:r>
              <a:rPr lang="uk-UA" sz="8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 </a:t>
            </a: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</a:p>
          <a:p>
            <a:pPr marL="342900" lvl="0" indent="-342900">
              <a:buSzTx/>
              <a:buFontTx/>
              <a:buChar char="-"/>
            </a:pPr>
            <a:endParaRPr lang="uk-UA" sz="8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Tx/>
              <a:buNone/>
            </a:pPr>
            <a:r>
              <a:rPr lang="uk-UA" sz="80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виявляються фактори, що зумовлюють труднощі пізнавальної діяльності й </a:t>
            </a:r>
            <a:r>
              <a:rPr lang="uk-UA" sz="8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ресурси, </a:t>
            </a:r>
            <a:r>
              <a:rPr lang="uk-UA" sz="80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які можна спиратися  у </a:t>
            </a:r>
            <a:r>
              <a:rPr lang="uk-UA" sz="80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корекційно-розвитковій</a:t>
            </a:r>
            <a:r>
              <a:rPr lang="uk-UA" sz="80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роботі</a:t>
            </a:r>
            <a:r>
              <a:rPr lang="uk-UA" sz="8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SzTx/>
              <a:buNone/>
            </a:pPr>
            <a:endParaRPr lang="uk-UA" sz="8000" b="1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Tx/>
              <a:buNone/>
            </a:pPr>
            <a:r>
              <a:rPr lang="uk-UA" sz="8000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психологи, соціальні педагоги  </a:t>
            </a:r>
            <a:r>
              <a:rPr lang="uk-UA" sz="8000" b="1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вчителям рекомендації </a:t>
            </a:r>
            <a:r>
              <a:rPr lang="uk-UA" sz="8000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врахування індивідуальних особливостей дитини у навчально-виховному процесі  та взаємодії зі шкільним оточенням</a:t>
            </a:r>
          </a:p>
          <a:p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xmlns="" val="15585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258" y="125243"/>
            <a:ext cx="3485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Модифікація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трансформує </a:t>
            </a:r>
          </a:p>
          <a:p>
            <a:pPr defTabSz="457200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 представлення </a:t>
            </a:r>
          </a:p>
          <a:p>
            <a:pPr defTabSz="457200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матеріалу шляхом </a:t>
            </a:r>
            <a:r>
              <a:rPr lang="uk-UA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зміни змісту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 концептуальної складності </a:t>
            </a:r>
          </a:p>
          <a:p>
            <a:pPr defTabSz="457200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навчального завдання.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534" y="125243"/>
            <a:ext cx="5055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змінює характер представлення </a:t>
            </a:r>
          </a:p>
          <a:p>
            <a:pPr defTabSz="457200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матеріалу, не змінюючи зміст. Програма не змінюється. </a:t>
            </a:r>
            <a:r>
              <a:rPr lang="uk-UA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r>
              <a:rPr lang="uk-UA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Як оцінювати? Як надавати інформацію?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(заняття в малій групі)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8093" y="2350246"/>
            <a:ext cx="50904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пристосування освітнього середовища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(зменшення рівня шуму в класі, 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збільшення освітлення)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2310" y="3454140"/>
            <a:ext cx="50298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адаптація навчальних підходів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(використання навчальних завдань 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різної складності, збільшення часу для виконання)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534" y="4734342"/>
            <a:ext cx="47801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адаптація навчальних матеріалів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(адаптація навчальних посібників, наочних та інших матеріалів, 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використання друкованих текстів з різним розміром </a:t>
            </a:r>
          </a:p>
          <a:p>
            <a:pPr defTabSz="457200"/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шрифтів, картки-підказки)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3042744"/>
            <a:ext cx="37544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змінюється навчальний план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 освітні цілі й завдання для конкретної дитини;</a:t>
            </a:r>
          </a:p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інші очікування від дитини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(навчається в 5 класі, засвоює програму 3 класу);</a:t>
            </a:r>
          </a:p>
          <a:p>
            <a:pPr defTabSz="457200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використання спеціальних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підручників, виконання інших домашніх завдань</a:t>
            </a:r>
          </a:p>
          <a:p>
            <a:pPr defTabSz="457200"/>
            <a:endParaRPr lang="uk-UA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38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8"/>
            <a:ext cx="8712967" cy="4713387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Довгострокова мета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три місяці): ----- 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пізнавального, мовленнєвого,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розвитку:</a:t>
            </a:r>
          </a:p>
          <a:p>
            <a:r>
              <a:rPr lang="uk-UA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опанує навички суспільної поведінки у класі. Коли чує звернення до себе від дорослого, у найближчі 3-5 сек. Виконує те, про що просять у 9-ти випадках з 10-ти</a:t>
            </a:r>
          </a:p>
          <a:p>
            <a:endParaRPr lang="ru-RU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навчальна програма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063858"/>
              </p:ext>
            </p:extLst>
          </p:nvPr>
        </p:nvGraphicFramePr>
        <p:xfrm>
          <a:off x="683569" y="3573016"/>
          <a:ext cx="78488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 завдання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оцінювання</a:t>
                      </a:r>
                      <a:r>
                        <a:rPr lang="uk-UA" sz="2000" dirty="0" smtClean="0"/>
                        <a:t>.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і прогрес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Випереджати дію дитини, формулювати</a:t>
                      </a:r>
                      <a:r>
                        <a:rPr lang="uk-UA" sz="2000" baseline="0" dirty="0" smtClean="0"/>
                        <a:t> інструкцію до тієї дії, яку він хоче виконати</a:t>
                      </a:r>
                    </a:p>
                    <a:p>
                      <a:endParaRPr lang="uk-UA" sz="2000" baseline="0" dirty="0" smtClean="0"/>
                    </a:p>
                    <a:p>
                      <a:r>
                        <a:rPr lang="uk-UA" sz="2000" baseline="0" dirty="0" smtClean="0"/>
                        <a:t>Давати таке завдання, яке легко виконати з фізичною допомогою дорослого (рука в руці)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Спостереження</a:t>
                      </a:r>
                    </a:p>
                    <a:p>
                      <a:r>
                        <a:rPr lang="uk-UA" sz="2000" dirty="0" smtClean="0"/>
                        <a:t>15.10. – НП</a:t>
                      </a:r>
                    </a:p>
                    <a:p>
                      <a:endParaRPr lang="uk-UA" sz="2000" dirty="0" smtClean="0"/>
                    </a:p>
                    <a:p>
                      <a:endParaRPr lang="uk-UA" sz="2000" dirty="0" smtClean="0"/>
                    </a:p>
                    <a:p>
                      <a:r>
                        <a:rPr lang="uk-UA" sz="2000" dirty="0" smtClean="0"/>
                        <a:t>Спостереження</a:t>
                      </a:r>
                    </a:p>
                    <a:p>
                      <a:r>
                        <a:rPr lang="uk-UA" sz="2000" dirty="0" smtClean="0"/>
                        <a:t>12.10. – НП (незначний прогрес)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7417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188640"/>
            <a:ext cx="7952431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 запровадження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інклюзивної освіти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392383"/>
            <a:ext cx="6447501" cy="4648980"/>
          </a:xfrm>
        </p:spPr>
        <p:txBody>
          <a:bodyPr>
            <a:normAutofit fontScale="92500"/>
          </a:bodyPr>
          <a:lstStyle/>
          <a:p>
            <a:pPr indent="449580" algn="just"/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</a:rPr>
              <a:t>1. 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бачать дитину, а перш за все бачать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її порушення.</a:t>
            </a:r>
          </a:p>
          <a:p>
            <a:pPr indent="449580" algn="just"/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Заздалегідь ставлять складні завдання для навчання, не враховуються особливості розвитку, потенційні можливості, збережені функції дитини.</a:t>
            </a:r>
          </a:p>
          <a:p>
            <a:pPr indent="449580" algn="just"/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Залишаються наодинці.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Не звертаються за допомогою, боячись бути некомпетентними.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just"/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4. Не бажають брати відповідальність, змінювати підходи в своїй роботі, навчатися, збагачувати та розвивати свої власні вміння, навички.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just"/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860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12568"/>
          </a:xfrm>
        </p:spPr>
        <p:txBody>
          <a:bodyPr>
            <a:normAutofit fontScale="47500" lnSpcReduction="20000"/>
          </a:bodyPr>
          <a:lstStyle/>
          <a:p>
            <a:endParaRPr lang="uk-UA" sz="2400" dirty="0" smtClean="0">
              <a:solidFill>
                <a:srgbClr val="FFC000"/>
              </a:solidFill>
            </a:endParaRP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психологічної готовності учасників навчально-виховного процесу взаємодіяти один з одним;</a:t>
            </a: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інклюзивних цінностей у практичну діяльність;</a:t>
            </a: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кожному відчути себе частиною цілого;</a:t>
            </a: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участі дітей і дорослих у процесах навчання і викладання;</a:t>
            </a: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виключення, дискримінації, бар'єрів для навчання й участі;</a:t>
            </a:r>
          </a:p>
          <a:p>
            <a:pPr algn="just"/>
            <a:endParaRPr lang="uk-UA" sz="45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відмінностей між дітьми і дорослими як ресурсу для навчання.</a:t>
            </a:r>
            <a:endParaRPr lang="ru-RU" sz="45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08912" cy="914400"/>
          </a:xfrm>
        </p:spPr>
        <p:txBody>
          <a:bodyPr>
            <a:normAutofit fontScale="90000"/>
          </a:bodyPr>
          <a:lstStyle/>
          <a:p>
            <a:pPr marL="274320" lvl="0" indent="-256032" algn="ctr">
              <a:spcBef>
                <a:spcPct val="20000"/>
              </a:spcBef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 позитивного мікроклімату в класі, школі.</a:t>
            </a:r>
            <a:b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8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81624846"/>
              </p:ext>
            </p:extLst>
          </p:nvPr>
        </p:nvGraphicFramePr>
        <p:xfrm>
          <a:off x="323528" y="1397000"/>
          <a:ext cx="842493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91264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 кількість дітей, обстежених КУ ХОПМПК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1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564906"/>
            <a:ext cx="8136904" cy="32975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едагогами з метою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навичок співпраці з різними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дітьми, оскільки  саме вчителі моделюють очікувану поведінку від учнів;</a:t>
            </a:r>
          </a:p>
          <a:p>
            <a:pPr marL="18288" indent="0" algn="just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учнями з метою формування вміння бачити та цінувати відмінності, слухати та враховувати різні точки зору, висловлювати незгоду, поважаючи думку інших.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404664"/>
            <a:ext cx="8568952" cy="165618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:</a:t>
            </a:r>
            <a:r>
              <a:rPr lang="uk-UA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тренінгові заняття,  що спрямовані на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упередженого ставлення до дітей з особливими потребами, подолання та уникнення стереотипів з:</a:t>
            </a:r>
            <a:b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5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89572"/>
            <a:ext cx="7776864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Телефон: 392-01-63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en-US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Email</a:t>
            </a:r>
            <a:r>
              <a:rPr lang="uk-UA" sz="2400" b="1" i="1" dirty="0">
                <a:ea typeface="+mj-ea"/>
                <a:cs typeface="+mj-cs"/>
              </a:rPr>
              <a:t>:</a:t>
            </a:r>
            <a:r>
              <a:rPr lang="en-US" sz="2400" b="1" i="1" dirty="0"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pr.opmpk@internatkh.org.ua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400" b="1" i="1" dirty="0">
                <a:ea typeface="+mj-ea"/>
                <a:cs typeface="+mj-cs"/>
              </a:rPr>
              <a:t>Сайт: </a:t>
            </a:r>
            <a:r>
              <a:rPr lang="en-US" sz="2400" b="1" i="1" dirty="0">
                <a:ea typeface="+mj-ea"/>
                <a:cs typeface="+mj-cs"/>
              </a:rPr>
              <a:t>kukhopmpk.org.ua</a:t>
            </a:r>
            <a:br>
              <a:rPr lang="en-US" sz="2400" b="1" i="1" dirty="0">
                <a:ea typeface="+mj-ea"/>
                <a:cs typeface="+mj-cs"/>
              </a:rPr>
            </a:b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Facebook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: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KhPMPK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uk-UA" sz="2400" b="1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Адреса: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Харків, вул. Василя Мельникова 10/5 (на території СНВК № 8, станція метро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Палац спорту).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руки_invalid\hel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333750" cy="25127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397" y="3276527"/>
            <a:ext cx="2597121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496232248"/>
              </p:ext>
            </p:extLst>
          </p:nvPr>
        </p:nvGraphicFramePr>
        <p:xfrm>
          <a:off x="323528" y="1397000"/>
          <a:ext cx="842493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91264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 кількість дітей, вперше виявлених  КУ ХОПМПК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4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вперше виявлених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 ХОПМПК за 2016/2017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7306369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165306"/>
            <a:ext cx="30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2273 дитини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дошкільного віку, виявлених вперше                КУ ХОПМПК за 2016/2017 н. р.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5417637"/>
              </p:ext>
            </p:extLst>
          </p:nvPr>
        </p:nvGraphicFramePr>
        <p:xfrm>
          <a:off x="251521" y="1600202"/>
          <a:ext cx="871296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183749"/>
            <a:ext cx="30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1483 дитини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7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шкільного віку,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виявлених вперше               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 ХОПМПК за 2016/2017н. р.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2597854"/>
              </p:ext>
            </p:extLst>
          </p:nvPr>
        </p:nvGraphicFramePr>
        <p:xfrm>
          <a:off x="457201" y="1340770"/>
          <a:ext cx="850728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165306"/>
            <a:ext cx="255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790 дітей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99329872"/>
              </p:ext>
            </p:extLst>
          </p:nvPr>
        </p:nvGraphicFramePr>
        <p:xfrm>
          <a:off x="1" y="1163654"/>
          <a:ext cx="8903576" cy="496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326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яким рекомендовано інклюзивна форма навчання у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віковими ознаками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386203"/>
              </p:ext>
            </p:extLst>
          </p:nvPr>
        </p:nvGraphicFramePr>
        <p:xfrm>
          <a:off x="8228286" y="5580993"/>
          <a:ext cx="68711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14"/>
              </a:tblGrid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911278"/>
              </p:ext>
            </p:extLst>
          </p:nvPr>
        </p:nvGraphicFramePr>
        <p:xfrm>
          <a:off x="413847" y="6269128"/>
          <a:ext cx="8489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49"/>
                <a:gridCol w="941711"/>
                <a:gridCol w="877210"/>
                <a:gridCol w="903010"/>
                <a:gridCol w="941711"/>
                <a:gridCol w="928811"/>
                <a:gridCol w="915911"/>
                <a:gridCol w="928811"/>
                <a:gridCol w="7611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19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2395</Words>
  <Application>Microsoft Office PowerPoint</Application>
  <PresentationFormat>Экран (4:3)</PresentationFormat>
  <Paragraphs>404</Paragraphs>
  <Slides>41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Волна</vt:lpstr>
      <vt:lpstr>Тема Office</vt:lpstr>
      <vt:lpstr>1_Тема Office</vt:lpstr>
      <vt:lpstr>Грань</vt:lpstr>
      <vt:lpstr>1_Волна</vt:lpstr>
      <vt:lpstr>1_Грань</vt:lpstr>
      <vt:lpstr>Вишнева Ірина  Миколаївна,  завідувач КУ ХОПМПК</vt:lpstr>
      <vt:lpstr>«… Особлива дитина – перш за все дитина, а потім вже особлива»  Л.С. Виготський (1924 р.) </vt:lpstr>
      <vt:lpstr>Діти з особливими освітніми потребами</vt:lpstr>
      <vt:lpstr>Слайд 4</vt:lpstr>
      <vt:lpstr>Слайд 5</vt:lpstr>
      <vt:lpstr>Кількість дітей, вперше виявлених  КУ ХОПМПК за 2016/2017 н.р.</vt:lpstr>
      <vt:lpstr>Кількість дітей дошкільного віку, виявлених вперше                КУ ХОПМПК за 2016/2017 н. р.</vt:lpstr>
      <vt:lpstr>Кількість дітей шкільного віку, виявлених вперше                КУ ХОПМПК за 2016/2017н. р.</vt:lpstr>
      <vt:lpstr>Слайд 9</vt:lpstr>
      <vt:lpstr>Слайд 10</vt:lpstr>
      <vt:lpstr>Слайд 11</vt:lpstr>
      <vt:lpstr>Слайд 12</vt:lpstr>
      <vt:lpstr>Запровадження інклюзивного навчання дітей з ООП передбачає створення відповідних умов: </vt:lpstr>
      <vt:lpstr>Слайд 14</vt:lpstr>
      <vt:lpstr>Слайд 15</vt:lpstr>
      <vt:lpstr>Слайд 16</vt:lpstr>
      <vt:lpstr>Висновок ПМПК є підставою для:</vt:lpstr>
      <vt:lpstr>Рекомендації ПМПК  щодо організації інклюзивної освіти </vt:lpstr>
      <vt:lpstr>ЩО ДЛЯ ЦЬОГО ПОТРІБНО ЗРОБИТИ? </vt:lpstr>
      <vt:lpstr>Слайд 20</vt:lpstr>
      <vt:lpstr>Психолого-педагогічний висновок  КУ ХОПМПК</vt:lpstr>
      <vt:lpstr>Словник термінів КУ ХОПМПК </vt:lpstr>
      <vt:lpstr>Рекомендації </vt:lpstr>
      <vt:lpstr>Про супровід асистентів</vt:lpstr>
      <vt:lpstr>Слайд 25</vt:lpstr>
      <vt:lpstr>Слайд 26</vt:lpstr>
      <vt:lpstr>Слайд 27</vt:lpstr>
      <vt:lpstr>Алгоритм супроводу дітей з ООП (для працівників психологічної служби)</vt:lpstr>
      <vt:lpstr>Слайд 29</vt:lpstr>
      <vt:lpstr>Визначення поточного рівня знань, вмінь, навичок</vt:lpstr>
      <vt:lpstr>Методики обстеження дітей з ООП Методика діагностики відхилень в інтелектуальному розвитку молодших школярів (Під редакцією Н.М. Стадненко, Т.Д. Ілляшенко, А.Г. Обухівської)</vt:lpstr>
      <vt:lpstr>Наглядно-образний матеріал для психолого-педагогічного обстеження дітей у медико-педагогічних комісіях  (Під редакцією С.Д.  Забрамної)</vt:lpstr>
      <vt:lpstr>Діагностичний матеріал для  дослідження особливостей розвитку  пізнавальної сфери дітей  дошкільного та молодшого шкільного віку Автори-упорядники: Н.Я. Сємаго , М.М. Сємаго  </vt:lpstr>
      <vt:lpstr>Слайд 34</vt:lpstr>
      <vt:lpstr>Слайд 35</vt:lpstr>
      <vt:lpstr>Слайд 36</vt:lpstr>
      <vt:lpstr>Індивідуальна навчальна програма</vt:lpstr>
      <vt:lpstr>Труднощі запровадження інклюзивної освіти</vt:lpstr>
      <vt:lpstr>Створення позитивного мікроклімату в класі, школі. </vt:lpstr>
      <vt:lpstr>Рекомендації : проводити тренінгові заняття,  що спрямовані на подолання упередженого ставлення до дітей з особливими потребами, подолання та уникнення стереотипів з: 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135</cp:revision>
  <dcterms:created xsi:type="dcterms:W3CDTF">2017-02-13T07:29:12Z</dcterms:created>
  <dcterms:modified xsi:type="dcterms:W3CDTF">2017-08-22T17:46:03Z</dcterms:modified>
</cp:coreProperties>
</file>