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64" r:id="rId3"/>
    <p:sldId id="265" r:id="rId4"/>
    <p:sldId id="257" r:id="rId5"/>
    <p:sldId id="266" r:id="rId6"/>
    <p:sldId id="267" r:id="rId7"/>
    <p:sldId id="258" r:id="rId8"/>
    <p:sldId id="259" r:id="rId9"/>
    <p:sldId id="268" r:id="rId10"/>
    <p:sldId id="260" r:id="rId11"/>
    <p:sldId id="261" r:id="rId12"/>
    <p:sldId id="262" r:id="rId13"/>
    <p:sldId id="263" r:id="rId14"/>
    <p:sldId id="271" r:id="rId15"/>
  </p:sldIdLst>
  <p:sldSz cx="9144000" cy="6858000" type="screen4x3"/>
  <p:notesSz cx="6761163" cy="99425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270EBB-36D9-4641-86E4-DDC23D595E92}" type="datetimeFigureOut">
              <a:rPr lang="uk-UA" smtClean="0"/>
              <a:t>28.08.2017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60EFE6-F9A5-4558-B853-3B7C471DBFCC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21269383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29761" y="0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B2A66D-A070-446A-B834-2F0AE5A86D3F}" type="datetimeFigureOut">
              <a:rPr lang="uk-UA" smtClean="0"/>
              <a:t>28.08.2017</a:t>
            </a:fld>
            <a:endParaRPr lang="uk-UA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896938" y="746125"/>
            <a:ext cx="4967287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uk-UA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6117" y="4722694"/>
            <a:ext cx="5408930" cy="447413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29761" y="9443662"/>
            <a:ext cx="2929837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08AB94B-3138-4480-96F1-44389F5246FB}" type="slidenum">
              <a:rPr lang="uk-UA" smtClean="0"/>
              <a:t>‹#›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34284629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AB94B-3138-4480-96F1-44389F5246FB}" type="slidenum">
              <a:rPr lang="uk-UA" smtClean="0"/>
              <a:t>1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5814990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uk-UA" altLang="ru-RU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8AB94B-3138-4480-96F1-44389F5246FB}" type="slidenum">
              <a:rPr lang="uk-UA" smtClean="0"/>
              <a:t>9</a:t>
            </a:fld>
            <a:endParaRPr lang="uk-UA"/>
          </a:p>
        </p:txBody>
      </p:sp>
    </p:spTree>
    <p:extLst>
      <p:ext uri="{BB962C8B-B14F-4D97-AF65-F5344CB8AC3E}">
        <p14:creationId xmlns:p14="http://schemas.microsoft.com/office/powerpoint/2010/main" val="7641885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28.08.2017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mailto:nova_gromada@ukr.net" TargetMode="External"/><Relationship Id="rId2" Type="http://schemas.openxmlformats.org/officeDocument/2006/relationships/hyperlink" Target="http://edu-post-diploma.kharkov.ua/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docs.google.com/spreadsheets/d/1-6Qn3PRPqSpDreBZkBFwaPO_ZVWwhAkO-FGGutGpmC8/edit#gid=1947501369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&#1044;&#1086;&#1096;&#1082;&#1110;&#1083;&#1100;&#1085;&#1110;%20&#1079;&#1072;&#1082;&#1083;&#1072;&#1076;&#1080;%20-%20&#1054;&#1089;&#1086;&#1073;&#1083;&#1080;&#1074;&#1110;%20&#1086;&#1089;&#1074;&#1110;&#1090;&#1085;&#1110;%20&#1087;&#1086;&#1090;&#1088;&#1077;&#1073;&#1080;.pdf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 t="-1000" b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2411760" y="908721"/>
            <a:ext cx="6046440" cy="2691730"/>
          </a:xfrm>
        </p:spPr>
        <p:txBody>
          <a:bodyPr>
            <a:normAutofit fontScale="90000"/>
          </a:bodyPr>
          <a:lstStyle/>
          <a:p>
            <a:pPr lvl="0"/>
            <a:r>
              <a:rPr lang="uk-UA" sz="4000" b="1" dirty="0"/>
              <a:t>Особливості організації </a:t>
            </a:r>
            <a:r>
              <a:rPr lang="uk-UA" sz="4000" b="1" dirty="0" smtClean="0"/>
              <a:t/>
            </a:r>
            <a:br>
              <a:rPr lang="uk-UA" sz="4000" b="1" dirty="0" smtClean="0"/>
            </a:br>
            <a:r>
              <a:rPr lang="uk-UA" sz="4000" b="1" dirty="0" smtClean="0"/>
              <a:t>освітнього </a:t>
            </a:r>
            <a:r>
              <a:rPr lang="uk-UA" sz="4000" b="1" dirty="0"/>
              <a:t>процесу </a:t>
            </a:r>
            <a:br>
              <a:rPr lang="uk-UA" sz="4000" b="1" dirty="0"/>
            </a:br>
            <a:r>
              <a:rPr lang="uk-UA" sz="4000" b="1" dirty="0"/>
              <a:t>в інклюзивних групах дошкільних навчальних закладів</a:t>
            </a:r>
            <a:endParaRPr lang="ru-RU" sz="4000" b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123728" y="4437112"/>
            <a:ext cx="6400800" cy="1752600"/>
          </a:xfrm>
        </p:spPr>
        <p:txBody>
          <a:bodyPr>
            <a:normAutofit fontScale="85000" lnSpcReduction="10000"/>
          </a:bodyPr>
          <a:lstStyle/>
          <a:p>
            <a:pPr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</a:rPr>
              <a:t>Остапенко А.С., завідувач </a:t>
            </a:r>
          </a:p>
          <a:p>
            <a:pPr>
              <a:spcBef>
                <a:spcPts val="0"/>
              </a:spcBef>
            </a:pPr>
            <a:r>
              <a:rPr lang="uk-UA" b="1" dirty="0">
                <a:solidFill>
                  <a:schemeClr val="tx1"/>
                </a:solidFill>
              </a:rPr>
              <a:t>Центру громадянського виховання КВНЗ </a:t>
            </a:r>
          </a:p>
          <a:p>
            <a:pPr>
              <a:spcBef>
                <a:spcPts val="0"/>
              </a:spcBef>
            </a:pPr>
            <a:r>
              <a:rPr lang="uk-UA" b="1" dirty="0" smtClean="0">
                <a:solidFill>
                  <a:schemeClr val="tx1"/>
                </a:solidFill>
              </a:rPr>
              <a:t>«Харківська академія неперервної освіти»</a:t>
            </a:r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2450804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r>
              <a:rPr lang="uk-UA" sz="3600" b="1" dirty="0" smtClean="0"/>
              <a:t>Інклюзивні групи</a:t>
            </a:r>
            <a:endParaRPr lang="uk-UA" sz="36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Відповідно до висновків ПМПК обирається комплексна та (або) спеціальна програми, за якими буде здійснюватися освітній процес, та з використанням якої група фахівців індивідуального розвитку дитини складають </a:t>
            </a:r>
            <a:r>
              <a:rPr lang="ru-RU" b="1" dirty="0" err="1">
                <a:solidFill>
                  <a:srgbClr val="FF0000"/>
                </a:solidFill>
              </a:rPr>
              <a:t>і</a:t>
            </a:r>
            <a:r>
              <a:rPr lang="ru-RU" b="1" dirty="0" err="1" smtClean="0">
                <a:solidFill>
                  <a:srgbClr val="FF0000"/>
                </a:solidFill>
              </a:rPr>
              <a:t>ндивідуальну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 smtClean="0">
                <a:solidFill>
                  <a:srgbClr val="FF0000"/>
                </a:solidFill>
              </a:rPr>
              <a:t>програму</a:t>
            </a:r>
            <a:r>
              <a:rPr lang="ru-RU" b="1" dirty="0" smtClean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розвитку</a:t>
            </a:r>
            <a:r>
              <a:rPr lang="ru-RU" b="1" dirty="0">
                <a:solidFill>
                  <a:srgbClr val="FF0000"/>
                </a:solidFill>
              </a:rPr>
              <a:t> </a:t>
            </a:r>
            <a:r>
              <a:rPr lang="ru-RU" b="1" dirty="0" err="1">
                <a:solidFill>
                  <a:srgbClr val="FF0000"/>
                </a:solidFill>
              </a:rPr>
              <a:t>дитини</a:t>
            </a:r>
            <a:endParaRPr lang="uk-UA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87213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Реалізація завдань варіативної складової Базового компонента дошкільної освіти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uk-UA" dirty="0" smtClean="0"/>
              <a:t>Організація роботи гуртків (зміст роботи визначається конкретною парціальною програмою)</a:t>
            </a:r>
          </a:p>
          <a:p>
            <a:r>
              <a:rPr lang="uk-UA" dirty="0" smtClean="0"/>
              <a:t>Інтеграція завдань та змісту парціальної програми у зміст різних видів діяльності дітей дошкільного віку </a:t>
            </a:r>
          </a:p>
          <a:p>
            <a:pPr marL="0" indent="0" algn="ctr">
              <a:buNone/>
            </a:pPr>
            <a:r>
              <a:rPr lang="uk-UA" b="1" i="1" dirty="0" smtClean="0"/>
              <a:t>Відповідні програми зазначаються в пояснювальній записці навчального плану</a:t>
            </a:r>
            <a:endParaRPr lang="uk-UA" b="1" i="1" dirty="0"/>
          </a:p>
        </p:txBody>
      </p:sp>
    </p:spTree>
    <p:extLst>
      <p:ext uri="{BB962C8B-B14F-4D97-AF65-F5344CB8AC3E}">
        <p14:creationId xmlns:p14="http://schemas.microsoft.com/office/powerpoint/2010/main" val="3696712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 fontScale="90000"/>
          </a:bodyPr>
          <a:lstStyle/>
          <a:p>
            <a:r>
              <a:rPr lang="uk-UA" sz="3200" b="1" dirty="0" smtClean="0"/>
              <a:t>Розподіл занять на тиждень та розклад занять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uk-UA" dirty="0"/>
              <a:t>у</a:t>
            </a:r>
            <a:r>
              <a:rPr lang="uk-UA" dirty="0" smtClean="0"/>
              <a:t>кладаються відповідно до </a:t>
            </a:r>
            <a:r>
              <a:rPr lang="uk-UA" b="1" dirty="0" smtClean="0">
                <a:solidFill>
                  <a:srgbClr val="FF0000"/>
                </a:solidFill>
              </a:rPr>
              <a:t>наказу Міністерства </a:t>
            </a:r>
            <a:r>
              <a:rPr lang="uk-UA" b="1" dirty="0">
                <a:solidFill>
                  <a:srgbClr val="FF0000"/>
                </a:solidFill>
              </a:rPr>
              <a:t>освіти і науки України від 20.04.2015 № 446 </a:t>
            </a:r>
            <a:r>
              <a:rPr lang="uk-UA" b="1" i="1" dirty="0"/>
              <a:t>«Про затвердження гранично допустимого навантаження на дитину у дошкільних навчальних закладах різних типів та форми власності</a:t>
            </a:r>
            <a:r>
              <a:rPr lang="uk-UA" b="1" i="1" dirty="0" smtClean="0"/>
              <a:t>» </a:t>
            </a:r>
            <a:r>
              <a:rPr lang="uk-UA" b="1" i="1" dirty="0" smtClean="0">
                <a:solidFill>
                  <a:srgbClr val="FF0000"/>
                </a:solidFill>
              </a:rPr>
              <a:t>та з урахуванням методичних рекомендацій  КВНЗ «Харківська академія неперервної освіти»</a:t>
            </a:r>
            <a:endParaRPr lang="ru-RU" b="1" i="1" dirty="0">
              <a:solidFill>
                <a:srgbClr val="FF0000"/>
              </a:solidFill>
            </a:endParaRPr>
          </a:p>
          <a:p>
            <a:r>
              <a:rPr lang="uk-UA" dirty="0" smtClean="0"/>
              <a:t> кількість занять інваріантної складової повністю відповідає вимогам наказу</a:t>
            </a:r>
          </a:p>
          <a:p>
            <a:r>
              <a:rPr lang="uk-UA" dirty="0"/>
              <a:t>з</a:t>
            </a:r>
            <a:r>
              <a:rPr lang="uk-UA" dirty="0" smtClean="0"/>
              <a:t>мінюватися може кількість занять варіативної складової (вказувати фактично)</a:t>
            </a:r>
            <a:r>
              <a:rPr lang="en-US" dirty="0" smtClean="0"/>
              <a:t> </a:t>
            </a:r>
            <a:r>
              <a:rPr lang="uk-UA" dirty="0" smtClean="0"/>
              <a:t>та відповідно максимальна кількість занять на тиждень та навчальне навантаження в астрономічних годинах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2361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Заголовок 1"/>
          <p:cNvSpPr>
            <a:spLocks noGrp="1"/>
          </p:cNvSpPr>
          <p:nvPr>
            <p:ph type="title"/>
          </p:nvPr>
        </p:nvSpPr>
        <p:spPr>
          <a:xfrm>
            <a:off x="442913" y="333375"/>
            <a:ext cx="8243887" cy="792163"/>
          </a:xfrm>
        </p:spPr>
        <p:txBody>
          <a:bodyPr>
            <a:noAutofit/>
          </a:bodyPr>
          <a:lstStyle/>
          <a:p>
            <a:pPr eaLnBrk="1" hangingPunct="1"/>
            <a:r>
              <a:rPr lang="uk-UA" altLang="ru-RU" sz="3200" b="1" i="1" dirty="0" smtClean="0"/>
              <a:t>Кількість і тривалість</a:t>
            </a:r>
            <a:r>
              <a:rPr lang="uk-UA" altLang="ru-RU" sz="3200" b="1" dirty="0" smtClean="0"/>
              <a:t> занять</a:t>
            </a:r>
            <a:br>
              <a:rPr lang="uk-UA" altLang="ru-RU" sz="3200" b="1" dirty="0" smtClean="0"/>
            </a:br>
            <a:endParaRPr lang="ru-RU" altLang="ru-RU" sz="3200" b="1" dirty="0" smtClean="0"/>
          </a:p>
        </p:txBody>
      </p:sp>
      <p:sp>
        <p:nvSpPr>
          <p:cNvPr id="12291" name="Объект 2"/>
          <p:cNvSpPr>
            <a:spLocks noGrp="1"/>
          </p:cNvSpPr>
          <p:nvPr>
            <p:ph idx="1"/>
          </p:nvPr>
        </p:nvSpPr>
        <p:spPr>
          <a:xfrm>
            <a:off x="457200" y="1124745"/>
            <a:ext cx="8435975" cy="5472608"/>
          </a:xfrm>
        </p:spPr>
        <p:txBody>
          <a:bodyPr>
            <a:normAutofit lnSpcReduction="10000"/>
          </a:bodyPr>
          <a:lstStyle/>
          <a:p>
            <a:r>
              <a:rPr lang="uk-UA" altLang="ru-RU" dirty="0" smtClean="0"/>
              <a:t>	</a:t>
            </a:r>
            <a:r>
              <a:rPr lang="uk-UA" altLang="ru-RU" sz="2800" b="1" dirty="0" smtClean="0"/>
              <a:t>Максимально допустима кількість </a:t>
            </a:r>
            <a:r>
              <a:rPr lang="uk-UA" altLang="ru-RU" sz="2800" dirty="0" smtClean="0"/>
              <a:t>занять у першій половині дня в молодшій та середній групах не перевищує 2, у старшій – 3 організованих навчальних занять.</a:t>
            </a:r>
          </a:p>
          <a:p>
            <a:r>
              <a:rPr lang="uk-UA" altLang="ru-RU" sz="2800" dirty="0" smtClean="0"/>
              <a:t> У різновікових групах тривалість навчальних занять необхідно диференціювати, орієнтуючись на вік кожної дитини.</a:t>
            </a:r>
          </a:p>
          <a:p>
            <a:r>
              <a:rPr lang="uk-UA" altLang="ru-RU" sz="2800" b="1" dirty="0" smtClean="0"/>
              <a:t>Тривалість:</a:t>
            </a:r>
            <a:r>
              <a:rPr lang="uk-UA" altLang="ru-RU" sz="2800" dirty="0" smtClean="0"/>
              <a:t> у першій молодшій групі – не більше 10 хвилин;</a:t>
            </a:r>
            <a:endParaRPr lang="ru-RU" altLang="ru-RU" sz="2800" dirty="0" smtClean="0"/>
          </a:p>
          <a:p>
            <a:r>
              <a:rPr lang="uk-UA" altLang="ru-RU" sz="2800" dirty="0" smtClean="0"/>
              <a:t>у другій молодшій групі – не більше 15 хвилин;</a:t>
            </a:r>
            <a:endParaRPr lang="ru-RU" altLang="ru-RU" sz="2800" dirty="0" smtClean="0"/>
          </a:p>
          <a:p>
            <a:r>
              <a:rPr lang="uk-UA" altLang="ru-RU" sz="2800" dirty="0" smtClean="0"/>
              <a:t> у середній – 20 хвилин;</a:t>
            </a:r>
            <a:endParaRPr lang="ru-RU" altLang="ru-RU" sz="2800" dirty="0" smtClean="0"/>
          </a:p>
          <a:p>
            <a:r>
              <a:rPr lang="uk-UA" altLang="ru-RU" sz="2800" dirty="0" smtClean="0"/>
              <a:t>у старшій – 25 хвилин. </a:t>
            </a:r>
            <a:endParaRPr lang="ru-RU" altLang="ru-RU" sz="2800" dirty="0" smtClean="0"/>
          </a:p>
        </p:txBody>
      </p:sp>
    </p:spTree>
    <p:extLst>
      <p:ext uri="{BB962C8B-B14F-4D97-AF65-F5344CB8AC3E}">
        <p14:creationId xmlns:p14="http://schemas.microsoft.com/office/powerpoint/2010/main" val="4205148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b="1" dirty="0" smtClean="0">
                <a:latin typeface="Times New Roman" pitchFamily="18" charset="0"/>
                <a:cs typeface="Times New Roman" pitchFamily="18" charset="0"/>
              </a:rPr>
              <a:t>Дякую за увагу!</a:t>
            </a:r>
            <a:endParaRPr lang="ru-RU" altLang="ru-RU" b="1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4339" name="Объект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 eaLnBrk="1" hangingPunct="1">
              <a:buFontTx/>
              <a:buNone/>
            </a:pPr>
            <a:r>
              <a:rPr lang="uk-UA" altLang="ru-RU" sz="2800" b="1" dirty="0" smtClean="0">
                <a:latin typeface="Times New Roman" pitchFamily="18" charset="0"/>
                <a:cs typeface="Times New Roman" pitchFamily="18" charset="0"/>
              </a:rPr>
              <a:t>КВНЗ “Харківська академія неперервної освіти”</a:t>
            </a:r>
          </a:p>
          <a:p>
            <a:pPr algn="ctr" eaLnBrk="1" hangingPunct="1">
              <a:buFontTx/>
              <a:buNone/>
            </a:pPr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Центр</a:t>
            </a:r>
            <a:r>
              <a:rPr lang="en-US" alt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громадянського виховання</a:t>
            </a:r>
          </a:p>
          <a:p>
            <a:pPr algn="ctr" eaLnBrk="1" hangingPunct="1">
              <a:buFontTx/>
              <a:buNone/>
            </a:pPr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Вул. Пушкінська, 24, </a:t>
            </a:r>
            <a:r>
              <a:rPr lang="uk-UA" altLang="ru-RU" sz="2800" dirty="0" err="1" smtClean="0">
                <a:latin typeface="Times New Roman" pitchFamily="18" charset="0"/>
                <a:cs typeface="Times New Roman" pitchFamily="18" charset="0"/>
              </a:rPr>
              <a:t>каб</a:t>
            </a:r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. 15 </a:t>
            </a:r>
          </a:p>
          <a:p>
            <a:pPr algn="ctr" eaLnBrk="1" hangingPunct="1">
              <a:buFontTx/>
              <a:buNone/>
            </a:pPr>
            <a:r>
              <a:rPr lang="uk-UA" altLang="ru-RU" sz="2800" dirty="0" smtClean="0">
                <a:latin typeface="Times New Roman" pitchFamily="18" charset="0"/>
                <a:cs typeface="Times New Roman" pitchFamily="18" charset="0"/>
              </a:rPr>
              <a:t> т. 731- 50 - 52</a:t>
            </a:r>
          </a:p>
          <a:p>
            <a:pPr algn="ctr" eaLnBrk="1" hangingPunct="1">
              <a:buFontTx/>
              <a:buNone/>
            </a:pPr>
            <a:r>
              <a:rPr lang="en-US" altLang="ru-RU" sz="2800" b="1" dirty="0" smtClean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http://edu-post-diploma.kharkov.ua</a:t>
            </a:r>
            <a:endParaRPr lang="uk-UA" altLang="ru-RU" sz="2800" b="1" dirty="0" smtClean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 eaLnBrk="1" hangingPunct="1">
              <a:buFont typeface="Arial" charset="0"/>
              <a:buNone/>
            </a:pPr>
            <a:r>
              <a:rPr lang="en-US" altLang="ru-RU" sz="2800" b="1" dirty="0" smtClean="0">
                <a:solidFill>
                  <a:srgbClr val="00B0F0"/>
                </a:solidFill>
                <a:hlinkClick r:id="rId3"/>
              </a:rPr>
              <a:t>nova_gromada@ukr.net</a:t>
            </a:r>
            <a:endParaRPr lang="ru-RU" altLang="ru-RU" sz="2800" b="1" dirty="0" smtClean="0">
              <a:solidFill>
                <a:srgbClr val="00B0F0"/>
              </a:solidFill>
            </a:endParaRPr>
          </a:p>
          <a:p>
            <a:pPr algn="ctr" eaLnBrk="1" hangingPunct="1">
              <a:buFontTx/>
              <a:buNone/>
            </a:pPr>
            <a:endParaRPr lang="en-US" altLang="ru-RU" sz="2800" b="1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9664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938462"/>
          </a:xfrm>
        </p:spPr>
        <p:txBody>
          <a:bodyPr rtlCol="0">
            <a:normAutofit fontScale="90000"/>
          </a:bodyPr>
          <a:lstStyle/>
          <a:p>
            <a:pPr algn="just" eaLnBrk="1" fontAlgn="auto" hangingPunct="1">
              <a:spcAft>
                <a:spcPts val="0"/>
              </a:spcAft>
              <a:defRPr/>
            </a:pPr>
            <a:r>
              <a:rPr lang="uk-UA" sz="2800" b="1" dirty="0" smtClean="0"/>
              <a:t>Основна мета дошкільної освіти </a:t>
            </a:r>
            <a:r>
              <a:rPr lang="uk-UA" sz="2800" dirty="0" smtClean="0">
                <a:latin typeface="Arial"/>
                <a:cs typeface="Arial"/>
              </a:rPr>
              <a:t>−</a:t>
            </a:r>
            <a:r>
              <a:rPr lang="uk-UA" sz="2800" dirty="0" smtClean="0"/>
              <a:t> «забезпечення </a:t>
            </a:r>
            <a:r>
              <a:rPr lang="uk-UA" sz="2800" dirty="0"/>
              <a:t>гармонійного розвитку  особистості дитини, її фізичного і психічного здоров’я, виховання ціннісного ставлення до природного й соціального довкілля, до самої себе, формування механізмів соціальної адаптації  до творчого втілення в умовах життя в товаристві незнайомих  дітей і дорослих</a:t>
            </a:r>
            <a:r>
              <a:rPr lang="uk-UA" sz="2800" dirty="0" smtClean="0"/>
              <a:t>». </a:t>
            </a:r>
            <a:r>
              <a:rPr lang="uk-UA" sz="2800" i="1" dirty="0" smtClean="0"/>
              <a:t>Базовий компонент дошкільної освіти</a:t>
            </a:r>
            <a:r>
              <a:rPr lang="uk-UA" sz="2800" dirty="0"/>
              <a:t/>
            </a:r>
            <a:br>
              <a:rPr lang="uk-UA" sz="2800" dirty="0"/>
            </a:br>
            <a:endParaRPr lang="ru-RU" sz="2800" dirty="0"/>
          </a:p>
        </p:txBody>
      </p:sp>
      <p:pic>
        <p:nvPicPr>
          <p:cNvPr id="3075" name="Picture 2" descr="D:\alla\Мои документы\My Pictures\картинки\76018.jpg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3850" y="2924175"/>
            <a:ext cx="5688013" cy="3781425"/>
          </a:xfrm>
          <a:noFill/>
        </p:spPr>
      </p:pic>
    </p:spTree>
    <p:extLst>
      <p:ext uri="{BB962C8B-B14F-4D97-AF65-F5344CB8AC3E}">
        <p14:creationId xmlns:p14="http://schemas.microsoft.com/office/powerpoint/2010/main" val="5274024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dirty="0" smtClean="0"/>
              <a:t>Зміст освіти визначається</a:t>
            </a:r>
            <a:endParaRPr lang="ru-RU" altLang="ru-RU" sz="3200" b="1" dirty="0" smtClean="0"/>
          </a:p>
        </p:txBody>
      </p:sp>
      <p:sp>
        <p:nvSpPr>
          <p:cNvPr id="4099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uk-UA" altLang="ru-RU" dirty="0" smtClean="0"/>
              <a:t>Базовим компонентом дошкільної освіти</a:t>
            </a:r>
          </a:p>
          <a:p>
            <a:pPr eaLnBrk="1" hangingPunct="1"/>
            <a:r>
              <a:rPr lang="uk-UA" altLang="ru-RU" dirty="0" smtClean="0"/>
              <a:t>чинними програмами розвитку дітей дошкільного віку</a:t>
            </a:r>
            <a:endParaRPr lang="ru-RU" altLang="ru-RU" dirty="0" smtClean="0"/>
          </a:p>
          <a:p>
            <a:pPr eaLnBrk="1" hangingPunct="1"/>
            <a:endParaRPr lang="ru-RU" altLang="ru-RU" dirty="0" smtClean="0"/>
          </a:p>
        </p:txBody>
      </p:sp>
    </p:spTree>
    <p:extLst>
      <p:ext uri="{BB962C8B-B14F-4D97-AF65-F5344CB8AC3E}">
        <p14:creationId xmlns:p14="http://schemas.microsoft.com/office/powerpoint/2010/main" val="1118781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229600" cy="1071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Нормативне забезпечення організації освітнього процесу в ДНЗ у 2017/2018 </a:t>
            </a:r>
            <a:r>
              <a:rPr lang="uk-UA" sz="3600" b="1" dirty="0" err="1" smtClean="0">
                <a:latin typeface="Times New Roman" pitchFamily="18" charset="0"/>
                <a:cs typeface="Times New Roman" pitchFamily="18" charset="0"/>
              </a:rPr>
              <a:t>н.р</a:t>
            </a:r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68413"/>
            <a:ext cx="9001125" cy="5589587"/>
          </a:xfrm>
        </p:spPr>
        <p:txBody>
          <a:bodyPr>
            <a:normAutofit/>
          </a:bodyPr>
          <a:lstStyle/>
          <a:p>
            <a:pPr algn="just" eaLnBrk="1" hangingPunct="1">
              <a:lnSpc>
                <a:spcPct val="80000"/>
              </a:lnSpc>
            </a:pPr>
            <a:r>
              <a:rPr lang="uk-UA" altLang="ru-RU" sz="2400" b="1" dirty="0" smtClean="0">
                <a:latin typeface="Times New Roman" pitchFamily="18" charset="0"/>
                <a:cs typeface="Times New Roman" pitchFamily="18" charset="0"/>
              </a:rPr>
              <a:t>Наказ МОН України 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від 20.04.2015 № 446 «Про затвердження гранично допустимого навантаження на дитину у дошкільних навчальних закладах різних типів та форми власності»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 eaLnBrk="1" hangingPunct="1">
              <a:lnSpc>
                <a:spcPct val="80000"/>
              </a:lnSpc>
            </a:pPr>
            <a:r>
              <a:rPr lang="uk-UA" altLang="ru-RU" sz="2400" b="1" dirty="0" smtClean="0">
                <a:latin typeface="Times New Roman" pitchFamily="18" charset="0"/>
                <a:cs typeface="Times New Roman" pitchFamily="18" charset="0"/>
              </a:rPr>
              <a:t>Лист МОН України 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від 13.06.2017 № 1/9-322 «Щодо організації освітньої роботи в дошкільних навчальних закладах</a:t>
            </a:r>
            <a:r>
              <a:rPr lang="ru-RU" altLang="ru-RU" sz="2400" dirty="0" smtClean="0">
                <a:latin typeface="Times New Roman" pitchFamily="18" charset="0"/>
                <a:cs typeface="Times New Roman" pitchFamily="18" charset="0"/>
              </a:rPr>
              <a:t> у 2017/2018 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навчальному році»</a:t>
            </a:r>
          </a:p>
          <a:p>
            <a:pPr algn="just">
              <a:lnSpc>
                <a:spcPct val="80000"/>
              </a:lnSpc>
            </a:pPr>
            <a:r>
              <a:rPr lang="uk-UA" altLang="ru-RU" sz="2400" b="1" dirty="0">
                <a:latin typeface="Times New Roman" pitchFamily="18" charset="0"/>
                <a:cs typeface="Times New Roman" pitchFamily="18" charset="0"/>
              </a:rPr>
              <a:t>Лист МОН України </a:t>
            </a: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від 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17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08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altLang="ru-RU" sz="2400" dirty="0" smtClean="0">
                <a:latin typeface="Times New Roman" pitchFamily="18" charset="0"/>
                <a:cs typeface="Times New Roman" pitchFamily="18" charset="0"/>
              </a:rPr>
              <a:t>2017 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№ 1/11-8268 «Про Перелік навчальної літератури, рекомендованої Міністерством освіти і науки України для використання у дошкільних навчальних закладах у 2017/2018 навчальному році»</a:t>
            </a:r>
          </a:p>
          <a:p>
            <a:pPr algn="just" eaLnBrk="1" hangingPunct="1">
              <a:lnSpc>
                <a:spcPct val="80000"/>
              </a:lnSpc>
            </a:pPr>
            <a:r>
              <a:rPr lang="uk-UA" altLang="ru-RU" sz="2400" b="1" dirty="0" smtClean="0">
                <a:latin typeface="Times New Roman" pitchFamily="18" charset="0"/>
                <a:cs typeface="Times New Roman" pitchFamily="18" charset="0"/>
              </a:rPr>
              <a:t>Лист КВНЗ «Харківська академія неперервної освіти»</a:t>
            </a:r>
            <a:r>
              <a:rPr lang="uk-UA" altLang="ru-RU" sz="2400" dirty="0" smtClean="0">
                <a:latin typeface="Times New Roman" pitchFamily="18" charset="0"/>
                <a:cs typeface="Times New Roman" pitchFamily="18" charset="0"/>
              </a:rPr>
              <a:t> від 24.12.2015 № 1199 «Методичні рекомендації щодо організації освітнього процесу в дошкільних навчальних закладах Харківської області відповідно до наказу МОН України від 20.04.2015 № 446 «Про затвердження гранично допустимого навантаження на дитину в дошкільних навчальних закладах різних типів та форми власності»</a:t>
            </a: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ru-RU" altLang="ru-RU" sz="700" dirty="0" smtClean="0"/>
              <a:t/>
            </a:r>
            <a:br>
              <a:rPr lang="ru-RU" altLang="ru-RU" sz="700" dirty="0" smtClean="0"/>
            </a:br>
            <a:endParaRPr lang="uk-UA" altLang="ru-RU" sz="700" b="1" dirty="0" smtClean="0"/>
          </a:p>
          <a:p>
            <a:pPr algn="just">
              <a:lnSpc>
                <a:spcPct val="80000"/>
              </a:lnSpc>
            </a:pPr>
            <a:endParaRPr lang="ru-RU" altLang="ru-RU" sz="1500" dirty="0" smtClean="0"/>
          </a:p>
        </p:txBody>
      </p:sp>
    </p:spTree>
    <p:extLst>
      <p:ext uri="{BB962C8B-B14F-4D97-AF65-F5344CB8AC3E}">
        <p14:creationId xmlns:p14="http://schemas.microsoft.com/office/powerpoint/2010/main" val="3140074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smtClean="0"/>
              <a:t>Типи програм для ДНЗ</a:t>
            </a:r>
            <a:endParaRPr lang="ru-RU" altLang="ru-RU" sz="3200" b="1" smtClean="0"/>
          </a:p>
        </p:txBody>
      </p:sp>
      <p:sp>
        <p:nvSpPr>
          <p:cNvPr id="6147" name="Текст 2"/>
          <p:cNvSpPr>
            <a:spLocks noGrp="1"/>
          </p:cNvSpPr>
          <p:nvPr>
            <p:ph type="body" idx="1"/>
          </p:nvPr>
        </p:nvSpPr>
        <p:spPr>
          <a:xfrm>
            <a:off x="468313" y="1557338"/>
            <a:ext cx="4040187" cy="2663825"/>
          </a:xfrm>
        </p:spPr>
        <p:txBody>
          <a:bodyPr>
            <a:normAutofit fontScale="92500"/>
          </a:bodyPr>
          <a:lstStyle/>
          <a:p>
            <a:pPr eaLnBrk="1" hangingPunct="1"/>
            <a:r>
              <a:rPr lang="uk-UA" altLang="ru-RU" sz="2800" smtClean="0">
                <a:solidFill>
                  <a:srgbClr val="FF0000"/>
                </a:solidFill>
              </a:rPr>
              <a:t>За спрямованістю на реалізацію розвивальних, виховних, навчальних цілей освіти, змістовими складовими і наповненням:</a:t>
            </a:r>
            <a:endParaRPr lang="ru-RU" altLang="ru-RU" sz="2800" smtClean="0">
              <a:solidFill>
                <a:srgbClr val="FF0000"/>
              </a:solidFill>
            </a:endParaRPr>
          </a:p>
        </p:txBody>
      </p:sp>
      <p:sp>
        <p:nvSpPr>
          <p:cNvPr id="6148" name="Объект 3"/>
          <p:cNvSpPr>
            <a:spLocks noGrp="1"/>
          </p:cNvSpPr>
          <p:nvPr>
            <p:ph sz="half" idx="2"/>
          </p:nvPr>
        </p:nvSpPr>
        <p:spPr>
          <a:xfrm>
            <a:off x="457200" y="4581525"/>
            <a:ext cx="4040188" cy="1544638"/>
          </a:xfrm>
        </p:spPr>
        <p:txBody>
          <a:bodyPr/>
          <a:lstStyle/>
          <a:p>
            <a:pPr eaLnBrk="1" hangingPunct="1"/>
            <a:r>
              <a:rPr lang="uk-UA" altLang="ru-RU" sz="2800" b="1" i="1" smtClean="0"/>
              <a:t>Комплексні</a:t>
            </a:r>
          </a:p>
          <a:p>
            <a:pPr eaLnBrk="1" hangingPunct="1"/>
            <a:r>
              <a:rPr lang="uk-UA" altLang="ru-RU" sz="2800" b="1" i="1" smtClean="0"/>
              <a:t>Парціальні</a:t>
            </a:r>
            <a:r>
              <a:rPr lang="uk-UA" altLang="ru-RU" sz="2800" b="1" smtClean="0"/>
              <a:t> </a:t>
            </a:r>
            <a:endParaRPr lang="uk-UA" altLang="ru-RU" sz="2800" i="1" smtClean="0"/>
          </a:p>
          <a:p>
            <a:pPr eaLnBrk="1" hangingPunct="1"/>
            <a:endParaRPr lang="ru-RU" altLang="ru-RU" sz="2800" smtClean="0"/>
          </a:p>
        </p:txBody>
      </p:sp>
      <p:sp>
        <p:nvSpPr>
          <p:cNvPr id="6149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1893887"/>
          </a:xfrm>
        </p:spPr>
        <p:txBody>
          <a:bodyPr/>
          <a:lstStyle/>
          <a:p>
            <a:pPr eaLnBrk="1" hangingPunct="1"/>
            <a:r>
              <a:rPr lang="uk-UA" altLang="ru-RU" sz="2800" smtClean="0">
                <a:solidFill>
                  <a:srgbClr val="FF0000"/>
                </a:solidFill>
              </a:rPr>
              <a:t>За призначенням: </a:t>
            </a:r>
          </a:p>
          <a:p>
            <a:pPr eaLnBrk="1" hangingPunct="1"/>
            <a:endParaRPr lang="uk-UA" altLang="ru-RU" smtClean="0"/>
          </a:p>
          <a:p>
            <a:pPr eaLnBrk="1" hangingPunct="1"/>
            <a:endParaRPr lang="uk-UA" altLang="ru-RU" smtClean="0"/>
          </a:p>
          <a:p>
            <a:pPr eaLnBrk="1" hangingPunct="1"/>
            <a:endParaRPr lang="ru-RU" altLang="ru-RU" smtClean="0"/>
          </a:p>
        </p:txBody>
      </p:sp>
      <p:sp>
        <p:nvSpPr>
          <p:cNvPr id="6150" name="Объект 5"/>
          <p:cNvSpPr>
            <a:spLocks noGrp="1"/>
          </p:cNvSpPr>
          <p:nvPr>
            <p:ph sz="quarter" idx="4"/>
          </p:nvPr>
        </p:nvSpPr>
        <p:spPr>
          <a:xfrm>
            <a:off x="4645025" y="4508500"/>
            <a:ext cx="4041775" cy="1617663"/>
          </a:xfrm>
        </p:spPr>
        <p:txBody>
          <a:bodyPr/>
          <a:lstStyle/>
          <a:p>
            <a:pPr eaLnBrk="1" hangingPunct="1"/>
            <a:r>
              <a:rPr lang="uk-UA" altLang="ru-RU" sz="2800" b="1" i="1" smtClean="0"/>
              <a:t>Загальні</a:t>
            </a:r>
          </a:p>
          <a:p>
            <a:pPr eaLnBrk="1" hangingPunct="1"/>
            <a:r>
              <a:rPr lang="uk-UA" altLang="ru-RU" sz="2800" b="1" i="1" smtClean="0"/>
              <a:t>Спеціальні</a:t>
            </a:r>
            <a:endParaRPr lang="ru-RU" altLang="ru-RU" sz="2800" b="1" i="1" smtClean="0"/>
          </a:p>
        </p:txBody>
      </p:sp>
    </p:spTree>
    <p:extLst>
      <p:ext uri="{BB962C8B-B14F-4D97-AF65-F5344CB8AC3E}">
        <p14:creationId xmlns:p14="http://schemas.microsoft.com/office/powerpoint/2010/main" val="5960121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uk-UA" altLang="ru-RU" sz="3200" b="1" smtClean="0"/>
              <a:t>Типи програм для ДНЗ</a:t>
            </a:r>
            <a:endParaRPr lang="ru-RU" altLang="ru-RU" sz="3200" b="1" smtClean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39750" y="1700213"/>
            <a:ext cx="8229600" cy="4670425"/>
          </a:xfrm>
        </p:spPr>
        <p:txBody>
          <a:bodyPr rtlCol="0">
            <a:normAutofit fontScale="77500" lnSpcReduction="20000"/>
          </a:bodyPr>
          <a:lstStyle/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i="1" dirty="0" smtClean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r>
              <a:rPr lang="uk-UA" sz="3600" b="1" i="1" dirty="0" smtClean="0">
                <a:solidFill>
                  <a:srgbClr val="FF0000"/>
                </a:solidFill>
              </a:rPr>
              <a:t>За рівнем упровадження</a:t>
            </a:r>
            <a:r>
              <a:rPr lang="uk-UA" sz="3600" i="1" dirty="0" smtClean="0"/>
              <a:t>: загальноукраїнські, регіональні, локальні</a:t>
            </a:r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i="1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uk-UA" i="1" dirty="0" smtClean="0"/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/>
              <a:t>Лист </a:t>
            </a:r>
            <a:r>
              <a:rPr lang="uk-UA" i="1" dirty="0"/>
              <a:t>Міністерства освіти і науки</a:t>
            </a:r>
            <a:r>
              <a:rPr lang="uk-UA" i="1" dirty="0" smtClean="0"/>
              <a:t>, </a:t>
            </a:r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/>
              <a:t>молоді </a:t>
            </a:r>
            <a:r>
              <a:rPr lang="uk-UA" i="1" dirty="0"/>
              <a:t>та спорту України </a:t>
            </a:r>
            <a:endParaRPr lang="uk-UA" i="1" dirty="0" smtClean="0"/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i="1" dirty="0" smtClean="0"/>
              <a:t>від 28.02.13</a:t>
            </a:r>
            <a:r>
              <a:rPr lang="uk-UA" b="1" dirty="0" smtClean="0"/>
              <a:t> </a:t>
            </a:r>
            <a:r>
              <a:rPr lang="uk-UA" i="1" dirty="0"/>
              <a:t>№ 1/9152 </a:t>
            </a:r>
            <a:endParaRPr lang="uk-UA" i="1" dirty="0" smtClean="0"/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«</a:t>
            </a:r>
            <a:r>
              <a:rPr lang="uk-UA" b="1" dirty="0"/>
              <a:t>Про розроблення програм </a:t>
            </a:r>
            <a:endParaRPr lang="uk-UA" b="1" dirty="0" smtClean="0"/>
          </a:p>
          <a:p>
            <a:pPr marL="0" indent="0" algn="r" eaLnBrk="1" fontAlgn="auto" hangingPunct="1">
              <a:spcAft>
                <a:spcPts val="0"/>
              </a:spcAft>
              <a:buFont typeface="Arial" pitchFamily="34" charset="0"/>
              <a:buNone/>
              <a:defRPr/>
            </a:pPr>
            <a:r>
              <a:rPr lang="uk-UA" b="1" dirty="0" smtClean="0"/>
              <a:t>для </a:t>
            </a:r>
            <a:r>
              <a:rPr lang="uk-UA" b="1" dirty="0"/>
              <a:t>дошкільної освіти»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  <a:p>
            <a:pPr marL="0" indent="0" eaLnBrk="1" fontAlgn="auto" hangingPunct="1">
              <a:spcAft>
                <a:spcPts val="0"/>
              </a:spcAft>
              <a:buNone/>
              <a:defRPr/>
            </a:pPr>
            <a:r>
              <a:rPr lang="uk-UA" dirty="0"/>
              <a:t> </a:t>
            </a:r>
            <a:endParaRPr lang="ru-RU" dirty="0"/>
          </a:p>
          <a:p>
            <a:pPr eaLnBrk="1" fontAlgn="auto" hangingPunct="1">
              <a:spcAft>
                <a:spcPts val="0"/>
              </a:spcAft>
              <a:buFont typeface="Arial" pitchFamily="34" charset="0"/>
              <a:buChar char="•"/>
              <a:defRPr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554288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Варіативність програм</a:t>
            </a:r>
            <a:endParaRPr lang="ru-RU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uk-UA" dirty="0"/>
              <a:t>в</a:t>
            </a:r>
            <a:r>
              <a:rPr lang="uk-UA" dirty="0" smtClean="0"/>
              <a:t>ибір програм здійснюється педагогічним колективом, схвалюється рішенням педагогічної ради ДНЗ</a:t>
            </a:r>
          </a:p>
          <a:p>
            <a:r>
              <a:rPr lang="uk-UA" dirty="0"/>
              <a:t>у</a:t>
            </a:r>
            <a:r>
              <a:rPr lang="uk-UA" dirty="0" smtClean="0"/>
              <a:t> ДНЗ може використовуватися як</a:t>
            </a:r>
            <a:r>
              <a:rPr lang="uk-UA" dirty="0"/>
              <a:t> </a:t>
            </a:r>
            <a:r>
              <a:rPr lang="uk-UA" dirty="0" smtClean="0"/>
              <a:t>одна, </a:t>
            </a:r>
            <a:r>
              <a:rPr lang="uk-UA" dirty="0"/>
              <a:t>так і </a:t>
            </a:r>
            <a:r>
              <a:rPr lang="uk-UA" dirty="0" smtClean="0"/>
              <a:t>кілька комплексних програм </a:t>
            </a:r>
          </a:p>
          <a:p>
            <a:r>
              <a:rPr lang="uk-UA" dirty="0" smtClean="0"/>
              <a:t>термін чинності програм – 5 років</a:t>
            </a:r>
          </a:p>
        </p:txBody>
      </p:sp>
    </p:spTree>
    <p:extLst>
      <p:ext uri="{BB962C8B-B14F-4D97-AF65-F5344CB8AC3E}">
        <p14:creationId xmlns:p14="http://schemas.microsoft.com/office/powerpoint/2010/main" val="40945958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200" b="1" dirty="0" smtClean="0"/>
              <a:t>Програмове забезпечення</a:t>
            </a:r>
            <a:endParaRPr lang="uk-UA" sz="3200" b="1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 fontScale="85000" lnSpcReduction="10000"/>
          </a:bodyPr>
          <a:lstStyle/>
          <a:p>
            <a:r>
              <a:rPr lang="uk-UA" b="1" dirty="0" smtClean="0"/>
              <a:t>Для ДНЗ (груп) загального розвитку </a:t>
            </a:r>
            <a:r>
              <a:rPr lang="uk-UA" dirty="0" smtClean="0"/>
              <a:t>використовуються комплексні (як одна так і кілька) та парціальні програми</a:t>
            </a:r>
          </a:p>
          <a:p>
            <a:r>
              <a:rPr lang="uk-UA" b="1" dirty="0" smtClean="0"/>
              <a:t>Для ДНЗ (груп) компенсуючого типу  </a:t>
            </a:r>
            <a:r>
              <a:rPr lang="uk-UA" dirty="0"/>
              <a:t>використовуються комплексні </a:t>
            </a:r>
            <a:r>
              <a:rPr lang="uk-UA" dirty="0" smtClean="0"/>
              <a:t>та (або) спеціальні програми  (у залежності від нозологій), за можливості – парціальні</a:t>
            </a:r>
          </a:p>
          <a:p>
            <a:r>
              <a:rPr lang="uk-UA" b="1" dirty="0" smtClean="0"/>
              <a:t>Для ДНЗ з інклюзивними групами </a:t>
            </a:r>
            <a:r>
              <a:rPr lang="uk-UA" dirty="0" smtClean="0"/>
              <a:t>використовуються  </a:t>
            </a:r>
            <a:r>
              <a:rPr lang="uk-UA" dirty="0"/>
              <a:t>комплексні та </a:t>
            </a:r>
            <a:r>
              <a:rPr lang="uk-UA" dirty="0" smtClean="0"/>
              <a:t>за необхідності спеціальні </a:t>
            </a:r>
            <a:r>
              <a:rPr lang="uk-UA" dirty="0"/>
              <a:t>програми (у залежності від нозологій), за можливості – парціальні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3612598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13" y="260350"/>
            <a:ext cx="8229600" cy="2808610"/>
          </a:xfrm>
        </p:spPr>
        <p:txBody>
          <a:bodyPr rtlCol="0">
            <a:noAutofit/>
          </a:bodyPr>
          <a:lstStyle/>
          <a:p>
            <a:pPr>
              <a:defRPr/>
            </a:pPr>
            <a:r>
              <a:rPr lang="uk-UA" sz="3200" b="1" dirty="0"/>
              <a:t>Програми і посібники для роботи </a:t>
            </a:r>
            <a:r>
              <a:rPr lang="uk-UA" sz="3200" b="1" dirty="0" smtClean="0"/>
              <a:t>                    з </a:t>
            </a:r>
            <a:r>
              <a:rPr lang="uk-UA" sz="3200" b="1" dirty="0"/>
              <a:t>дітьми, </a:t>
            </a:r>
            <a:r>
              <a:rPr lang="uk-UA" sz="3200" b="1" dirty="0" smtClean="0"/>
              <a:t>які </a:t>
            </a:r>
            <a:r>
              <a:rPr lang="uk-UA" sz="3200" b="1" dirty="0"/>
              <a:t>мають особливі освітні </a:t>
            </a:r>
            <a:r>
              <a:rPr lang="uk-UA" sz="3200" b="1" dirty="0" smtClean="0"/>
              <a:t>потреби </a:t>
            </a:r>
            <a:br>
              <a:rPr lang="uk-UA" sz="3200" b="1" dirty="0" smtClean="0"/>
            </a:b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uk-UA" altLang="ru-RU" sz="2400" dirty="0">
                <a:latin typeface="Times New Roman" pitchFamily="18" charset="0"/>
                <a:cs typeface="Times New Roman" pitchFamily="18" charset="0"/>
              </a:rPr>
              <a:t>Перелік навчальної літератури, рекомендованої Міністерством освіти і науки України для використання у дошкільних навчальних закладах у 2017/2018 навчальному році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)</a:t>
            </a:r>
          </a:p>
        </p:txBody>
      </p:sp>
      <p:sp>
        <p:nvSpPr>
          <p:cNvPr id="11267" name="Объект 2"/>
          <p:cNvSpPr>
            <a:spLocks noGrp="1"/>
          </p:cNvSpPr>
          <p:nvPr>
            <p:ph idx="1"/>
          </p:nvPr>
        </p:nvSpPr>
        <p:spPr>
          <a:xfrm>
            <a:off x="395536" y="2924944"/>
            <a:ext cx="8280920" cy="3528392"/>
          </a:xfrm>
          <a:solidFill>
            <a:schemeClr val="bg1"/>
          </a:solidFill>
        </p:spPr>
        <p:txBody>
          <a:bodyPr>
            <a:normAutofit/>
          </a:bodyPr>
          <a:lstStyle/>
          <a:p>
            <a:endParaRPr lang="uk-UA" sz="2400" dirty="0">
              <a:latin typeface="Times New Roman" pitchFamily="18" charset="0"/>
              <a:ea typeface="+mj-ea"/>
              <a:cs typeface="Times New Roman" pitchFamily="18" charset="0"/>
            </a:endParaRPr>
          </a:p>
          <a:p>
            <a:pPr marL="0" indent="0" algn="ctr">
              <a:buNone/>
            </a:pPr>
            <a:r>
              <a:rPr lang="uk-UA" b="1" dirty="0">
                <a:solidFill>
                  <a:srgbClr val="00B0F0"/>
                </a:solidFill>
                <a:hlinkClick r:id="rId3"/>
              </a:rPr>
              <a:t>https://</a:t>
            </a:r>
            <a:r>
              <a:rPr lang="uk-UA" b="1" dirty="0" smtClean="0">
                <a:solidFill>
                  <a:srgbClr val="00B0F0"/>
                </a:solidFill>
                <a:hlinkClick r:id="rId3"/>
              </a:rPr>
              <a:t>docs.google.com/spreadsheets/d/1-6Qn3PRPqSpDreBZkBFwaPO_ZVWwhAkO-FGGutGpmC8/edit#gid=1947501369</a:t>
            </a:r>
            <a:endParaRPr lang="uk-UA" b="1" dirty="0" smtClean="0">
              <a:solidFill>
                <a:srgbClr val="00B0F0"/>
              </a:solidFill>
            </a:endParaRPr>
          </a:p>
          <a:p>
            <a:pPr marL="0" indent="0" algn="ctr">
              <a:buNone/>
            </a:pPr>
            <a:r>
              <a:rPr lang="uk-UA" altLang="ru-RU" sz="3600" b="1" dirty="0" smtClean="0">
                <a:hlinkClick r:id="rId4" action="ppaction://hlinkfile"/>
              </a:rPr>
              <a:t>Дошкільні заклади </a:t>
            </a:r>
            <a:r>
              <a:rPr lang="uk-UA" altLang="ru-RU" sz="3600" b="1" dirty="0">
                <a:hlinkClick r:id="rId4" action="ppaction://hlinkfile"/>
              </a:rPr>
              <a:t>-</a:t>
            </a:r>
            <a:r>
              <a:rPr lang="uk-UA" altLang="ru-RU" sz="3600" b="1" dirty="0" smtClean="0">
                <a:hlinkClick r:id="rId4" action="ppaction://hlinkfile"/>
              </a:rPr>
              <a:t> Особливі  освітні потреби</a:t>
            </a:r>
            <a:endParaRPr lang="uk-UA" altLang="ru-RU" sz="3600" b="1" dirty="0" smtClean="0"/>
          </a:p>
          <a:p>
            <a:pPr eaLnBrk="1" hangingPunct="1"/>
            <a:endParaRPr lang="uk-UA" altLang="ru-RU" sz="3600" b="1" dirty="0" smtClean="0"/>
          </a:p>
          <a:p>
            <a:pPr eaLnBrk="1" hangingPunct="1"/>
            <a:endParaRPr lang="uk-UA" altLang="ru-RU" sz="2400" dirty="0" smtClean="0"/>
          </a:p>
          <a:p>
            <a:pPr eaLnBrk="1" hangingPunct="1"/>
            <a:endParaRPr lang="uk-UA" altLang="ru-RU" sz="1400" dirty="0" smtClean="0"/>
          </a:p>
        </p:txBody>
      </p:sp>
    </p:spTree>
    <p:extLst>
      <p:ext uri="{BB962C8B-B14F-4D97-AF65-F5344CB8AC3E}">
        <p14:creationId xmlns:p14="http://schemas.microsoft.com/office/powerpoint/2010/main" val="2626152351"/>
      </p:ext>
    </p:extLst>
  </p:cSld>
  <p:clrMapOvr>
    <a:masterClrMapping/>
  </p:clrMapOvr>
  <p:transition spd="slow">
    <p:cover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</TotalTime>
  <Words>607</Words>
  <Application>Microsoft Office PowerPoint</Application>
  <PresentationFormat>Экран (4:3)</PresentationFormat>
  <Paragraphs>73</Paragraphs>
  <Slides>14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Особливості організації  освітнього процесу  в інклюзивних групах дошкільних навчальних закладів</vt:lpstr>
      <vt:lpstr>Основна мета дошкільної освіти − «забезпечення гармонійного розвитку  особистості дитини, її фізичного і психічного здоров’я, виховання ціннісного ставлення до природного й соціального довкілля, до самої себе, формування механізмів соціальної адаптації  до творчого втілення в умовах життя в товаристві незнайомих  дітей і дорослих». Базовий компонент дошкільної освіти </vt:lpstr>
      <vt:lpstr>Зміст освіти визначається</vt:lpstr>
      <vt:lpstr>Нормативне забезпечення організації освітнього процесу в ДНЗ у 2017/2018 н.р.</vt:lpstr>
      <vt:lpstr>Типи програм для ДНЗ</vt:lpstr>
      <vt:lpstr>Типи програм для ДНЗ</vt:lpstr>
      <vt:lpstr>Варіативність програм</vt:lpstr>
      <vt:lpstr>Програмове забезпечення</vt:lpstr>
      <vt:lpstr>Програми і посібники для роботи                     з дітьми, які мають особливі освітні потреби  (Перелік навчальної літератури, рекомендованої Міністерством освіти і науки України для використання у дошкільних навчальних закладах у 2017/2018 навчальному році)</vt:lpstr>
      <vt:lpstr>Інклюзивні групи</vt:lpstr>
      <vt:lpstr>Реалізація завдань варіативної складової Базового компонента дошкільної освіти</vt:lpstr>
      <vt:lpstr>Розподіл занять на тиждень та розклад занять</vt:lpstr>
      <vt:lpstr>Кількість і тривалість занять </vt:lpstr>
      <vt:lpstr>Дякую за увагу!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Особливості організації  освітнього процесу  в інклюзивних групах дошкільних навчальних закладів</dc:title>
  <dc:creator>Алла Остапенко</dc:creator>
  <cp:lastModifiedBy>Алла Остапенко</cp:lastModifiedBy>
  <cp:revision>10</cp:revision>
  <cp:lastPrinted>2017-08-28T06:00:50Z</cp:lastPrinted>
  <dcterms:created xsi:type="dcterms:W3CDTF">2017-08-23T12:25:50Z</dcterms:created>
  <dcterms:modified xsi:type="dcterms:W3CDTF">2017-08-28T06:31:53Z</dcterms:modified>
</cp:coreProperties>
</file>