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1" r:id="rId4"/>
    <p:sldId id="268" r:id="rId5"/>
    <p:sldId id="273" r:id="rId6"/>
    <p:sldId id="275" r:id="rId7"/>
    <p:sldId id="280" r:id="rId8"/>
  </p:sldIdLst>
  <p:sldSz cx="9144000" cy="6858000" type="screen4x3"/>
  <p:notesSz cx="9947275" cy="6858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241CC8"/>
    <a:srgbClr val="F4E0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-1200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3" d="100"/>
          <a:sy n="73" d="100"/>
        </p:scale>
        <p:origin x="-1704" y="-96"/>
      </p:cViewPr>
      <p:guideLst>
        <p:guide orient="horz" pos="2160"/>
        <p:guide pos="313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rikova\Desktop\&#1087;&#1088;&#1086;&#1075;&#1085;&#1086;&#1079;%20&#1085;&#1072;%2001.08.2017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за роками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3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4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</c:spPr>
          </c:dPt>
          <c:dLbls>
            <c:dLbl>
              <c:idx val="0"/>
              <c:layout>
                <c:manualLayout>
                  <c:x val="2.4834437086092714E-2"/>
                  <c:y val="-5.60224089635854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8211920529801324E-2"/>
                  <c:y val="5.60224089635854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2258064516129032E-3"/>
                  <c:y val="-1.08695652173913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4834437086092714E-2"/>
                  <c:y val="-5.60224089635854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6556291390728478E-2"/>
                  <c:y val="-5.60224089635854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Лист2!$A$4:$A$8</c:f>
              <c:strCache>
                <c:ptCount val="5"/>
                <c:pt idx="0">
                  <c:v>2017/2018</c:v>
                </c:pt>
                <c:pt idx="1">
                  <c:v>2016/2017</c:v>
                </c:pt>
                <c:pt idx="2">
                  <c:v>2015/2016</c:v>
                </c:pt>
                <c:pt idx="3">
                  <c:v>2014/2015</c:v>
                </c:pt>
                <c:pt idx="4">
                  <c:v>2013/2014</c:v>
                </c:pt>
              </c:strCache>
            </c:strRef>
          </c:cat>
          <c:val>
            <c:numRef>
              <c:f>Лист2!$B$4:$B$8</c:f>
              <c:numCache>
                <c:formatCode>General</c:formatCode>
                <c:ptCount val="5"/>
                <c:pt idx="0">
                  <c:v>24500</c:v>
                </c:pt>
                <c:pt idx="1">
                  <c:v>24621</c:v>
                </c:pt>
                <c:pt idx="2">
                  <c:v>26457</c:v>
                </c:pt>
                <c:pt idx="3">
                  <c:v>24779</c:v>
                </c:pt>
                <c:pt idx="4">
                  <c:v>22657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187241984"/>
        <c:axId val="187243520"/>
        <c:axId val="0"/>
      </c:bar3DChart>
      <c:catAx>
        <c:axId val="187241984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2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87243520"/>
        <c:crosses val="autoZero"/>
        <c:auto val="1"/>
        <c:lblAlgn val="ctr"/>
        <c:lblOffset val="100"/>
        <c:noMultiLvlLbl val="0"/>
      </c:catAx>
      <c:valAx>
        <c:axId val="18724352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872419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10063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34038" y="0"/>
            <a:ext cx="431165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1C68462-B286-4346-B353-1685985666AE}" type="datetimeFigureOut">
              <a:rPr lang="ru-RU"/>
              <a:pPr>
                <a:defRPr/>
              </a:pPr>
              <a:t>28.08.2017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4310063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34038" y="6513513"/>
            <a:ext cx="431165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D6AF374-11BD-4C26-96D7-9ADEDC8E40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04877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10063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34038" y="0"/>
            <a:ext cx="431165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8A88B5-FB23-4852-89B2-534BA3999836}" type="datetimeFigureOut">
              <a:rPr lang="ru-RU" smtClean="0"/>
              <a:t>28.08.2017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59138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5363" y="3257550"/>
            <a:ext cx="795655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4310063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34038" y="6513513"/>
            <a:ext cx="431165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5314D3-4975-46D7-B725-645C795D61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8849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5314D3-4975-46D7-B725-645C795D61BF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3353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579E6-D8B0-4232-8557-C3C33114453E}" type="datetimeFigureOut">
              <a:rPr lang="ru-RU"/>
              <a:pPr>
                <a:defRPr/>
              </a:pPr>
              <a:t>28.08.2017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D0898-6625-4F24-AEEE-A20EBCE1C1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C7FF3-E33D-4C22-9315-05FF03815EF8}" type="datetimeFigureOut">
              <a:rPr lang="ru-RU"/>
              <a:pPr>
                <a:defRPr/>
              </a:pPr>
              <a:t>28.08.2017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EADAE-6999-4F87-8127-5A129CBC59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271B18-E482-44DD-A162-FD3A75176330}" type="datetimeFigureOut">
              <a:rPr lang="ru-RU"/>
              <a:pPr>
                <a:defRPr/>
              </a:pPr>
              <a:t>28.08.2017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021B4A-811C-4A9B-8563-0CBC8900A5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7397E-D3D3-4063-AF74-48FCAC1B9B51}" type="datetimeFigureOut">
              <a:rPr lang="ru-RU"/>
              <a:pPr>
                <a:defRPr/>
              </a:pPr>
              <a:t>28.08.2017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98381-F61C-4974-B638-D1096703CE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59259-7AB0-4DC0-B8BA-06BB0147DAF6}" type="datetimeFigureOut">
              <a:rPr lang="ru-RU"/>
              <a:pPr>
                <a:defRPr/>
              </a:pPr>
              <a:t>28.08.2017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56675A-AAB1-4328-BC65-66CBA766CD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DDEAB3-52B3-4666-A5C1-EFD84D702802}" type="datetimeFigureOut">
              <a:rPr lang="ru-RU"/>
              <a:pPr>
                <a:defRPr/>
              </a:pPr>
              <a:t>28.08.2017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BBE266-13A4-4EDA-9B64-612599224F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931645-E70A-431E-A06A-41B5B0B6FF04}" type="datetimeFigureOut">
              <a:rPr lang="ru-RU"/>
              <a:pPr>
                <a:defRPr/>
              </a:pPr>
              <a:t>28.08.2017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A1E37-1AB4-4E2B-94AC-F13583F04A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0F916-A4F2-452F-B24A-4438969B7B1B}" type="datetimeFigureOut">
              <a:rPr lang="ru-RU"/>
              <a:pPr>
                <a:defRPr/>
              </a:pPr>
              <a:t>28.08.2017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AAD23-58D1-42BC-B6D8-32E11BFED8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B26C4-43AA-48ED-B1AF-344B4F309406}" type="datetimeFigureOut">
              <a:rPr lang="ru-RU"/>
              <a:pPr>
                <a:defRPr/>
              </a:pPr>
              <a:t>28.08.2017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870D4-0CFD-488E-98D6-506F3E7BAE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7975C-9E91-4195-97EF-9064908FCE7C}" type="datetimeFigureOut">
              <a:rPr lang="ru-RU"/>
              <a:pPr>
                <a:defRPr/>
              </a:pPr>
              <a:t>28.08.2017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04AA3-23D6-4821-914D-1C70E2C6C2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672197-6FFD-4DB2-8572-CB77F2408DBA}" type="datetimeFigureOut">
              <a:rPr lang="ru-RU"/>
              <a:pPr>
                <a:defRPr/>
              </a:pPr>
              <a:t>28.08.2017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6A4C31-C0E5-4B08-9D3A-493370EB98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46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7B1054E-AA7E-44D8-9528-C8B201DB53F0}" type="datetimeFigureOut">
              <a:rPr lang="ru-RU"/>
              <a:pPr>
                <a:defRPr/>
              </a:pPr>
              <a:t>28.08.2017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2A1FDDE-56DA-499A-BB5C-1FD435E09E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19473" name="Рисунок 10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4602163" y="0"/>
            <a:ext cx="4541837" cy="340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 userDrawn="1"/>
        </p:nvSpPr>
        <p:spPr>
          <a:xfrm>
            <a:off x="7659688" y="1646238"/>
            <a:ext cx="1484312" cy="175895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74000">
                <a:schemeClr val="bg1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7" r:id="rId2"/>
    <p:sldLayoutId id="2147483709" r:id="rId3"/>
    <p:sldLayoutId id="2147483706" r:id="rId4"/>
    <p:sldLayoutId id="2147483705" r:id="rId5"/>
    <p:sldLayoutId id="2147483704" r:id="rId6"/>
    <p:sldLayoutId id="2147483703" r:id="rId7"/>
    <p:sldLayoutId id="2147483702" r:id="rId8"/>
    <p:sldLayoutId id="2147483710" r:id="rId9"/>
    <p:sldLayoutId id="2147483701" r:id="rId10"/>
    <p:sldLayoutId id="2147483700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19900" y="5998464"/>
            <a:ext cx="2324100" cy="491236"/>
          </a:xfrm>
        </p:spPr>
        <p:txBody>
          <a:bodyPr/>
          <a:lstStyle/>
          <a:p>
            <a:r>
              <a:rPr lang="uk-UA" alt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</a:rPr>
              <a:t>Сєрікова Л.М.</a:t>
            </a:r>
            <a:endParaRPr lang="ru-RU" altLang="ru-RU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</a:endParaRPr>
          </a:p>
          <a:p>
            <a:endParaRPr lang="ru-RU" dirty="0" smtClean="0"/>
          </a:p>
        </p:txBody>
      </p:sp>
      <p:sp>
        <p:nvSpPr>
          <p:cNvPr id="14339" name="Прямоугольник 7"/>
          <p:cNvSpPr>
            <a:spLocks noChangeArrowheads="1"/>
          </p:cNvSpPr>
          <p:nvPr/>
        </p:nvSpPr>
        <p:spPr bwMode="auto">
          <a:xfrm>
            <a:off x="495300" y="1651000"/>
            <a:ext cx="8267700" cy="2693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uk-UA" altLang="ru-RU" sz="900" b="1" dirty="0">
              <a:solidFill>
                <a:srgbClr val="FF0000"/>
              </a:solidFill>
              <a:latin typeface="Times New Roman" pitchFamily="18" charset="0"/>
            </a:endParaRPr>
          </a:p>
          <a:p>
            <a:pPr algn="ctr"/>
            <a:r>
              <a:rPr lang="uk-UA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 </a:t>
            </a:r>
            <a:r>
              <a:rPr lang="uk-UA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організований початок </a:t>
            </a:r>
          </a:p>
          <a:p>
            <a:pPr algn="ctr"/>
            <a:r>
              <a:rPr lang="uk-UA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2017/2018 навчального </a:t>
            </a:r>
            <a:r>
              <a:rPr lang="uk-UA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року </a:t>
            </a:r>
            <a:endParaRPr lang="uk-UA" sz="40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uk-UA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загальноосвітніх навчальних закладах Харківської області</a:t>
            </a:r>
            <a:endParaRPr lang="ru-RU" sz="40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anose="02020603050405020304" pitchFamily="18" charset="0"/>
            </a:endParaRPr>
          </a:p>
        </p:txBody>
      </p:sp>
      <p:pic>
        <p:nvPicPr>
          <p:cNvPr id="19458" name="Picture 2" descr="C:\Users\serikova\Desktop\зв  _2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6267" y="176134"/>
            <a:ext cx="2866733" cy="2033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27000" y="88900"/>
            <a:ext cx="9017000" cy="1143000"/>
          </a:xfrm>
        </p:spPr>
        <p:txBody>
          <a:bodyPr>
            <a:normAutofit lnSpcReduction="10000"/>
          </a:bodyPr>
          <a:lstStyle/>
          <a:p>
            <a:pPr algn="ctr"/>
            <a:r>
              <a:rPr lang="uk-UA" altLang="ru-RU" sz="3600" b="1" smtClean="0">
                <a:latin typeface="Times New Roman" pitchFamily="18" charset="0"/>
              </a:rPr>
              <a:t>Порівняльна діаграма кількості першокласників</a:t>
            </a:r>
            <a:endParaRPr lang="ru-RU" sz="360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1131660"/>
              </p:ext>
            </p:extLst>
          </p:nvPr>
        </p:nvGraphicFramePr>
        <p:xfrm>
          <a:off x="571500" y="1346200"/>
          <a:ext cx="7874000" cy="467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8300" y="0"/>
            <a:ext cx="8559800" cy="1536700"/>
          </a:xfrm>
        </p:spPr>
        <p:txBody>
          <a:bodyPr>
            <a:normAutofit/>
          </a:bodyPr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altLang="ru-RU" sz="4000" dirty="0" smtClean="0">
                <a:solidFill>
                  <a:schemeClr val="tx1"/>
                </a:solidFill>
                <a:latin typeface="Times New Roman" pitchFamily="18" charset="0"/>
              </a:rPr>
              <a:t>План набору учнів до </a:t>
            </a:r>
            <a:r>
              <a:rPr lang="uk-UA" altLang="ru-RU" sz="4000" dirty="0" smtClean="0">
                <a:solidFill>
                  <a:srgbClr val="FF0000"/>
                </a:solidFill>
                <a:latin typeface="Times New Roman" pitchFamily="18" charset="0"/>
              </a:rPr>
              <a:t>1-го</a:t>
            </a:r>
            <a:r>
              <a:rPr lang="uk-UA" altLang="ru-RU" sz="40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uk-UA" altLang="ru-RU" sz="4000" dirty="0" smtClean="0">
                <a:solidFill>
                  <a:srgbClr val="FF0000"/>
                </a:solidFill>
                <a:latin typeface="Times New Roman" pitchFamily="18" charset="0"/>
              </a:rPr>
              <a:t>класу</a:t>
            </a:r>
            <a:r>
              <a:rPr lang="uk-UA" altLang="ru-RU" sz="4000" dirty="0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uk-UA" altLang="ru-RU" sz="4000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uk-UA" altLang="ru-RU" sz="4000" dirty="0" smtClean="0">
                <a:solidFill>
                  <a:schemeClr val="tx1"/>
                </a:solidFill>
                <a:latin typeface="Times New Roman" pitchFamily="18" charset="0"/>
              </a:rPr>
              <a:t> у 2017/2018 навчальному році</a:t>
            </a:r>
            <a:endParaRPr lang="ru-RU" sz="4000" dirty="0">
              <a:ln w="0"/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quarter" idx="13"/>
          </p:nvPr>
        </p:nvSpPr>
        <p:spPr>
          <a:xfrm>
            <a:off x="5054600" y="5194300"/>
            <a:ext cx="3695700" cy="1206500"/>
          </a:xfrm>
        </p:spPr>
        <p:txBody>
          <a:bodyPr rtlCol="0">
            <a:normAutofit/>
          </a:bodyPr>
          <a:lstStyle/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sz="2800" b="1" u="sng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Станом на 01.08.2017</a:t>
            </a:r>
            <a:endParaRPr lang="ru-RU" sz="2800" b="1" u="sng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Oval 5"/>
          <p:cNvSpPr>
            <a:spLocks noChangeArrowheads="1"/>
          </p:cNvSpPr>
          <p:nvPr/>
        </p:nvSpPr>
        <p:spPr bwMode="auto">
          <a:xfrm>
            <a:off x="825500" y="1958975"/>
            <a:ext cx="3327400" cy="2701925"/>
          </a:xfrm>
          <a:prstGeom prst="ellipse">
            <a:avLst/>
          </a:prstGeom>
          <a:gradFill rotWithShape="1">
            <a:gsLst>
              <a:gs pos="0">
                <a:srgbClr val="CCFFCC"/>
              </a:gs>
              <a:gs pos="100000">
                <a:schemeClr val="accent1">
                  <a:lumMod val="60000"/>
                  <a:lumOff val="40000"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2060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b="1" dirty="0"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24,5</a:t>
            </a:r>
            <a:endParaRPr lang="ru-RU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Oval 8"/>
          <p:cNvSpPr>
            <a:spLocks noChangeArrowheads="1"/>
          </p:cNvSpPr>
          <p:nvPr/>
        </p:nvSpPr>
        <p:spPr bwMode="auto">
          <a:xfrm>
            <a:off x="4711700" y="2014538"/>
            <a:ext cx="3019425" cy="2646362"/>
          </a:xfrm>
          <a:prstGeom prst="ellipse">
            <a:avLst/>
          </a:prstGeom>
          <a:gradFill rotWithShape="1">
            <a:gsLst>
              <a:gs pos="0">
                <a:srgbClr val="CCFFCC"/>
              </a:gs>
              <a:gs pos="100000">
                <a:schemeClr val="accent1">
                  <a:lumMod val="60000"/>
                  <a:lumOff val="40000"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2060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НАБІР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400" b="1" dirty="0">
              <a:solidFill>
                <a:schemeClr val="hlink"/>
              </a:solidFill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23709</a:t>
            </a:r>
            <a:endParaRPr lang="ru-RU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3" name="AutoShape 7"/>
          <p:cNvSpPr>
            <a:spLocks noChangeArrowheads="1"/>
          </p:cNvSpPr>
          <p:nvPr/>
        </p:nvSpPr>
        <p:spPr bwMode="auto">
          <a:xfrm rot="16200000" flipH="1">
            <a:off x="6642100" y="2743200"/>
            <a:ext cx="1978025" cy="79057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0000"/>
          </a:solidFill>
          <a:ln w="12700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3794" y="3784601"/>
            <a:ext cx="7111405" cy="215006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Станом на </a:t>
            </a:r>
            <a:r>
              <a:rPr lang="ru-RU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01.08.2017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   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11400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тому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числ</a:t>
            </a:r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 у сільській місцевості - 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1797</a:t>
            </a:r>
            <a:endParaRPr lang="ru-RU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1" name="Rectangle 2"/>
          <p:cNvSpPr>
            <a:spLocks noGrp="1"/>
          </p:cNvSpPr>
          <p:nvPr>
            <p:ph type="ctrTitle"/>
          </p:nvPr>
        </p:nvSpPr>
        <p:spPr>
          <a:xfrm>
            <a:off x="817581" y="203201"/>
            <a:ext cx="7175351" cy="1206500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sz="3200" dirty="0" smtClean="0">
                <a:solidFill>
                  <a:srgbClr val="FF0000"/>
                </a:solidFill>
                <a:latin typeface="Times New Roman" pitchFamily="18" charset="0"/>
              </a:rPr>
              <a:t>Набір учнів до 10-х класів</a:t>
            </a:r>
            <a:br>
              <a:rPr lang="uk-UA" sz="3200" dirty="0" smtClean="0">
                <a:solidFill>
                  <a:srgbClr val="FF0000"/>
                </a:solidFill>
                <a:latin typeface="Times New Roman" pitchFamily="18" charset="0"/>
              </a:rPr>
            </a:br>
            <a:endParaRPr lang="ru-RU" sz="3200" dirty="0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8" name="Oval 4"/>
          <p:cNvSpPr txBox="1">
            <a:spLocks noChangeArrowheads="1"/>
          </p:cNvSpPr>
          <p:nvPr/>
        </p:nvSpPr>
        <p:spPr>
          <a:xfrm>
            <a:off x="773113" y="1249362"/>
            <a:ext cx="3138487" cy="1912937"/>
          </a:xfrm>
          <a:prstGeom prst="ellipse">
            <a:avLst/>
          </a:prstGeom>
          <a:gradFill rotWithShape="1">
            <a:gsLst>
              <a:gs pos="0">
                <a:srgbClr val="00B0F0"/>
              </a:gs>
              <a:gs pos="100000">
                <a:srgbClr val="CCFFCC"/>
              </a:gs>
            </a:gsLst>
            <a:path path="shape">
              <a:fillToRect l="50000" t="50000" r="50000" b="50000"/>
            </a:path>
          </a:gradFill>
          <a:ln w="57150">
            <a:solidFill>
              <a:schemeClr val="accent1">
                <a:lumMod val="75000"/>
              </a:schemeClr>
            </a:solidFill>
            <a:round/>
          </a:ln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  <a:buFont typeface="Arial" charset="0"/>
              <a:buNone/>
              <a:defRPr/>
            </a:pP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</a:t>
            </a:r>
          </a:p>
          <a:p>
            <a:pPr algn="ctr" fontAlgn="auto">
              <a:spcAft>
                <a:spcPts val="0"/>
              </a:spcAft>
              <a:buFont typeface="Arial" charset="0"/>
              <a:buNone/>
              <a:defRPr/>
            </a:pPr>
            <a:r>
              <a:rPr lang="uk-UA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11,8</a:t>
            </a:r>
            <a:endParaRPr lang="ru-RU" sz="3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390900" y="2974975"/>
            <a:ext cx="4762500" cy="2282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 idx="4294967295"/>
          </p:nvPr>
        </p:nvSpPr>
        <p:spPr>
          <a:xfrm>
            <a:off x="1789114" y="254000"/>
            <a:ext cx="6530922" cy="762000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sz="3600" dirty="0" smtClean="0">
                <a:solidFill>
                  <a:srgbClr val="FF0000"/>
                </a:solidFill>
                <a:latin typeface="Times New Roman" pitchFamily="18" charset="0"/>
              </a:rPr>
              <a:t>Нагадування:</a:t>
            </a:r>
            <a:endParaRPr lang="ru-RU" sz="3600" dirty="0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8434" name="Rectangle 3"/>
          <p:cNvSpPr>
            <a:spLocks noGrp="1"/>
          </p:cNvSpPr>
          <p:nvPr>
            <p:ph type="body" idx="4294967295"/>
          </p:nvPr>
        </p:nvSpPr>
        <p:spPr>
          <a:xfrm>
            <a:off x="609600" y="1219200"/>
            <a:ext cx="8534400" cy="5118101"/>
          </a:xfrm>
        </p:spPr>
        <p:txBody>
          <a:bodyPr rtlCol="0">
            <a:normAutofit/>
          </a:bodyPr>
          <a:lstStyle/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sz="2800" b="1" u="sng" dirty="0" smtClean="0">
                <a:solidFill>
                  <a:srgbClr val="FF0000"/>
                </a:solidFill>
                <a:latin typeface="Times New Roman" pitchFamily="18" charset="0"/>
              </a:rPr>
              <a:t>Щосереди</a:t>
            </a:r>
            <a:r>
              <a:rPr lang="uk-UA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</a:rPr>
              <a:t> </a:t>
            </a:r>
            <a:r>
              <a:rPr lang="uk-UA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</a:rPr>
              <a:t>на порталі </a:t>
            </a:r>
            <a:r>
              <a:rPr lang="uk-UA" sz="2800" b="1" dirty="0" smtClean="0">
                <a:solidFill>
                  <a:srgbClr val="FF0000"/>
                </a:solidFill>
                <a:latin typeface="Times New Roman" pitchFamily="18" charset="0"/>
              </a:rPr>
              <a:t>ІСУО</a:t>
            </a:r>
            <a:r>
              <a:rPr lang="uk-UA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</a:rPr>
              <a:t> Харківської області</a:t>
            </a:r>
            <a:r>
              <a:rPr lang="uk-UA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</a:rPr>
              <a:t> до</a:t>
            </a:r>
            <a:r>
              <a:rPr lang="uk-UA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</a:rPr>
              <a:t> </a:t>
            </a:r>
            <a:r>
              <a:rPr lang="uk-UA" sz="2800" b="1" dirty="0" smtClean="0">
                <a:solidFill>
                  <a:srgbClr val="FF0000"/>
                </a:solidFill>
                <a:latin typeface="Times New Roman" pitchFamily="18" charset="0"/>
              </a:rPr>
              <a:t>11.00 години</a:t>
            </a:r>
            <a:r>
              <a:rPr lang="uk-UA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</a:rPr>
              <a:t> </a:t>
            </a:r>
            <a:r>
              <a:rPr lang="uk-UA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</a:rPr>
              <a:t>заповнюються дані районів та міст обласного підпорядкування щодо відвідування учнями навчальних занять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buFont typeface="Arial" charset="0"/>
              <a:buNone/>
              <a:defRPr/>
            </a:pPr>
            <a:endParaRPr lang="ru-RU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</a:endParaRP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</a:rPr>
              <a:t>Інформацію про учнів, які не відвідують навчальний заклад без поважної причини, надавати до відділу дошкільної, загальної середньої, корекційної та позашкільної освіти з усіма підтверджуючими документами</a:t>
            </a:r>
            <a:endParaRPr lang="ru-RU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</a:endParaRPr>
          </a:p>
        </p:txBody>
      </p:sp>
      <p:pic>
        <p:nvPicPr>
          <p:cNvPr id="34819" name="Picture 4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6325" y="5589588"/>
            <a:ext cx="2835275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 idx="4294967295"/>
          </p:nvPr>
        </p:nvSpPr>
        <p:spPr>
          <a:xfrm>
            <a:off x="502417" y="152400"/>
            <a:ext cx="7244861" cy="1044575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sz="3200" dirty="0" smtClean="0">
                <a:solidFill>
                  <a:srgbClr val="FF0000"/>
                </a:solidFill>
                <a:latin typeface="Times New Roman" pitchFamily="18" charset="0"/>
              </a:rPr>
              <a:t>Охоплення дітей шкільного віку навчанням</a:t>
            </a:r>
            <a:endParaRPr lang="ru-RU" sz="3200" dirty="0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5842" name="Rectangle 3"/>
          <p:cNvSpPr>
            <a:spLocks noGrp="1"/>
          </p:cNvSpPr>
          <p:nvPr>
            <p:ph type="body" sz="half" idx="4294967295"/>
          </p:nvPr>
        </p:nvSpPr>
        <p:spPr>
          <a:xfrm>
            <a:off x="0" y="1600200"/>
            <a:ext cx="4038600" cy="4525963"/>
          </a:xfrm>
        </p:spPr>
        <p:txBody>
          <a:bodyPr/>
          <a:lstStyle/>
          <a:p>
            <a:pPr>
              <a:buFont typeface="Arial" charset="0"/>
              <a:buNone/>
            </a:pPr>
            <a:endParaRPr lang="uk-UA" sz="2800" smtClean="0"/>
          </a:p>
          <a:p>
            <a:pPr>
              <a:buFont typeface="Arial" charset="0"/>
              <a:buNone/>
            </a:pPr>
            <a:endParaRPr lang="uk-UA" sz="2800" smtClean="0"/>
          </a:p>
          <a:p>
            <a:pPr>
              <a:buFont typeface="Arial" charset="0"/>
              <a:buNone/>
            </a:pPr>
            <a:endParaRPr lang="uk-UA" sz="2800" smtClean="0"/>
          </a:p>
          <a:p>
            <a:pPr>
              <a:buFont typeface="Arial" charset="0"/>
              <a:buNone/>
            </a:pPr>
            <a:endParaRPr lang="uk-UA" sz="2800" smtClean="0"/>
          </a:p>
          <a:p>
            <a:pPr>
              <a:buFont typeface="Arial" charset="0"/>
              <a:buNone/>
            </a:pPr>
            <a:endParaRPr lang="uk-UA" sz="2800" smtClean="0"/>
          </a:p>
          <a:p>
            <a:pPr>
              <a:buFont typeface="Arial" charset="0"/>
              <a:buNone/>
            </a:pPr>
            <a:endParaRPr lang="uk-UA" sz="2800" smtClean="0"/>
          </a:p>
          <a:p>
            <a:pPr>
              <a:buFont typeface="Arial" charset="0"/>
              <a:buNone/>
            </a:pPr>
            <a:endParaRPr lang="ru-RU" sz="2800" smtClean="0"/>
          </a:p>
        </p:txBody>
      </p:sp>
      <p:sp>
        <p:nvSpPr>
          <p:cNvPr id="19459" name="Rectangle 5"/>
          <p:cNvSpPr>
            <a:spLocks noGrp="1"/>
          </p:cNvSpPr>
          <p:nvPr>
            <p:ph type="body" sz="half" idx="4294967295"/>
          </p:nvPr>
        </p:nvSpPr>
        <p:spPr>
          <a:xfrm>
            <a:off x="311150" y="1647825"/>
            <a:ext cx="8450263" cy="4683125"/>
          </a:xfrm>
        </p:spPr>
        <p:txBody>
          <a:bodyPr rtlCol="0">
            <a:normAutofit lnSpcReduction="10000"/>
          </a:bodyPr>
          <a:lstStyle/>
          <a:p>
            <a:pPr indent="-182880" fontAlgn="auto">
              <a:buClr>
                <a:schemeClr val="accent6">
                  <a:lumMod val="75000"/>
                </a:schemeClr>
              </a:buClr>
              <a:buFont typeface="Arial" charset="0"/>
              <a:buNone/>
              <a:defRPr/>
            </a:pPr>
            <a:r>
              <a:rPr lang="uk-UA" sz="2400" b="1" dirty="0" smtClean="0">
                <a:solidFill>
                  <a:srgbClr val="003300"/>
                </a:solidFill>
                <a:latin typeface="Times New Roman" pitchFamily="18" charset="0"/>
              </a:rPr>
              <a:t>        Звіт  надається  до   Департаменту науки і освіти Харківської обласної державної адміністрації  до   </a:t>
            </a:r>
            <a:r>
              <a:rPr lang="uk-UA" sz="2400" b="1" dirty="0" smtClean="0">
                <a:solidFill>
                  <a:srgbClr val="FF0000"/>
                </a:solidFill>
                <a:latin typeface="Times New Roman" pitchFamily="18" charset="0"/>
              </a:rPr>
              <a:t>30.09.2017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buFont typeface="Arial" charset="0"/>
              <a:buNone/>
              <a:defRPr/>
            </a:pPr>
            <a:endParaRPr lang="uk-UA" sz="2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buFont typeface="Arial" charset="0"/>
              <a:buNone/>
              <a:defRPr/>
            </a:pPr>
            <a:r>
              <a:rPr lang="uk-UA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</a:rPr>
              <a:t>    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buFont typeface="Arial" charset="0"/>
              <a:buNone/>
              <a:defRPr/>
            </a:pPr>
            <a:endParaRPr lang="uk-UA" sz="2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buFont typeface="Arial" charset="0"/>
              <a:buNone/>
              <a:defRPr/>
            </a:pPr>
            <a:endParaRPr lang="uk-UA" sz="2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buFont typeface="Arial" charset="0"/>
              <a:buNone/>
              <a:defRPr/>
            </a:pPr>
            <a:r>
              <a:rPr lang="uk-UA" sz="2400" b="1" dirty="0" smtClean="0">
                <a:solidFill>
                  <a:schemeClr val="hlink"/>
                </a:solidFill>
                <a:latin typeface="Times New Roman" pitchFamily="18" charset="0"/>
              </a:rPr>
              <a:t>    </a:t>
            </a:r>
            <a:endParaRPr lang="uk-UA" sz="2400" b="1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buFont typeface="Arial" charset="0"/>
              <a:buNone/>
              <a:defRPr/>
            </a:pPr>
            <a:r>
              <a:rPr lang="uk-UA" sz="2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   У звітах не враховуються учні, які прибули із Луганської та Донецької областей</a:t>
            </a:r>
            <a:endParaRPr lang="ru-RU" sz="2400" b="1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19461" name="Rectangle 6"/>
          <p:cNvSpPr>
            <a:spLocks noChangeArrowheads="1"/>
          </p:cNvSpPr>
          <p:nvPr/>
        </p:nvSpPr>
        <p:spPr bwMode="auto">
          <a:xfrm>
            <a:off x="2609850" y="3048000"/>
            <a:ext cx="3695700" cy="13335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88900">
            <a:solidFill>
              <a:srgbClr val="00206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ЗВІТ: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77-РВК</a:t>
            </a:r>
            <a:endParaRPr lang="ru-RU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Стрелка вниз 1"/>
          <p:cNvSpPr/>
          <p:nvPr/>
        </p:nvSpPr>
        <p:spPr>
          <a:xfrm>
            <a:off x="4278313" y="2311400"/>
            <a:ext cx="279400" cy="6096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1385888"/>
            <a:ext cx="5940425" cy="2820987"/>
          </a:xfrm>
        </p:spPr>
        <p:txBody>
          <a:bodyPr rtlCol="0">
            <a:normAutofit/>
          </a:bodyPr>
          <a:lstStyle/>
          <a:p>
            <a:pPr marL="0" indent="0" algn="ctr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uk-UA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ctr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uk-UA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ctr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uk-UA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Дякую за увагу! </a:t>
            </a:r>
            <a:endParaRPr 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2646</TotalTime>
  <Words>156</Words>
  <Application>Microsoft Office PowerPoint</Application>
  <PresentationFormat>Экран (4:3)</PresentationFormat>
  <Paragraphs>48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Воздушный поток</vt:lpstr>
      <vt:lpstr>Презентация PowerPoint</vt:lpstr>
      <vt:lpstr>Презентация PowerPoint</vt:lpstr>
      <vt:lpstr>План набору учнів до 1-го класу  у 2017/2018 навчальному році</vt:lpstr>
      <vt:lpstr>Набір учнів до 10-х класів </vt:lpstr>
      <vt:lpstr>Нагадування:</vt:lpstr>
      <vt:lpstr>Охоплення дітей шкільного віку навчанням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 presentation</dc:title>
  <dc:creator>Павел</dc:creator>
  <cp:lastModifiedBy>serikova</cp:lastModifiedBy>
  <cp:revision>140</cp:revision>
  <cp:lastPrinted>2016-09-06T09:14:31Z</cp:lastPrinted>
  <dcterms:created xsi:type="dcterms:W3CDTF">2014-09-29T12:30:26Z</dcterms:created>
  <dcterms:modified xsi:type="dcterms:W3CDTF">2017-08-28T05:36:05Z</dcterms:modified>
</cp:coreProperties>
</file>