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86582" autoAdjust="0"/>
  </p:normalViewPr>
  <p:slideViewPr>
    <p:cSldViewPr>
      <p:cViewPr>
        <p:scale>
          <a:sx n="50" d="100"/>
          <a:sy n="50" d="100"/>
        </p:scale>
        <p:origin x="-100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0" d="100"/>
          <a:sy n="60" d="100"/>
        </p:scale>
        <p:origin x="-1638" y="164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9ADC5-A4F2-443D-9475-DC968465DDC5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2014112-BEBB-46FB-AC3D-DB7566B5A62B}">
      <dgm:prSet phldrT="[Текст]"/>
      <dgm:spPr/>
      <dgm:t>
        <a:bodyPr/>
        <a:lstStyle/>
        <a:p>
          <a:r>
            <a:rPr lang="uk-UA" dirty="0" smtClean="0"/>
            <a:t>кор2</a:t>
          </a:r>
          <a:endParaRPr lang="uk-UA" dirty="0"/>
        </a:p>
      </dgm:t>
    </dgm:pt>
    <dgm:pt modelId="{24306EFE-76D3-4767-A847-1AB449069A6E}" type="parTrans" cxnId="{9D8725AF-8E77-4ABD-933B-40179D3C083A}">
      <dgm:prSet/>
      <dgm:spPr/>
      <dgm:t>
        <a:bodyPr/>
        <a:lstStyle/>
        <a:p>
          <a:endParaRPr lang="uk-UA"/>
        </a:p>
      </dgm:t>
    </dgm:pt>
    <dgm:pt modelId="{591B6AD4-07D0-44B2-9677-229E7A47DB5E}" type="sibTrans" cxnId="{9D8725AF-8E77-4ABD-933B-40179D3C083A}">
      <dgm:prSet/>
      <dgm:spPr/>
      <dgm:t>
        <a:bodyPr/>
        <a:lstStyle/>
        <a:p>
          <a:endParaRPr lang="uk-UA"/>
        </a:p>
      </dgm:t>
    </dgm:pt>
    <dgm:pt modelId="{15AC0F93-F044-4567-A20F-ED7B3C985A98}">
      <dgm:prSet phldrT="[Текст]"/>
      <dgm:spPr/>
      <dgm:t>
        <a:bodyPr/>
        <a:lstStyle/>
        <a:p>
          <a:r>
            <a:rPr lang="uk-UA" dirty="0" smtClean="0"/>
            <a:t>кор1</a:t>
          </a:r>
          <a:endParaRPr lang="uk-UA" dirty="0"/>
        </a:p>
      </dgm:t>
    </dgm:pt>
    <dgm:pt modelId="{7AFC1274-781B-455D-AD61-FABB1D7D70D3}" type="parTrans" cxnId="{B4C03714-C87D-4D97-A769-032C68653240}">
      <dgm:prSet/>
      <dgm:spPr/>
      <dgm:t>
        <a:bodyPr/>
        <a:lstStyle/>
        <a:p>
          <a:endParaRPr lang="uk-UA"/>
        </a:p>
      </dgm:t>
    </dgm:pt>
    <dgm:pt modelId="{625BC599-6B09-4082-AA8A-10E723E47D4A}" type="sibTrans" cxnId="{B4C03714-C87D-4D97-A769-032C68653240}">
      <dgm:prSet/>
      <dgm:spPr/>
      <dgm:t>
        <a:bodyPr/>
        <a:lstStyle/>
        <a:p>
          <a:endParaRPr lang="uk-UA"/>
        </a:p>
      </dgm:t>
    </dgm:pt>
    <dgm:pt modelId="{01B449C7-C4DF-43B5-88A6-B431BE86AB72}">
      <dgm:prSet phldrT="[Текст]"/>
      <dgm:spPr/>
      <dgm:t>
        <a:bodyPr/>
        <a:lstStyle/>
        <a:p>
          <a:r>
            <a:rPr lang="uk-UA" dirty="0" err="1" smtClean="0"/>
            <a:t>кор</a:t>
          </a:r>
          <a:r>
            <a:rPr lang="en-US" dirty="0" smtClean="0"/>
            <a:t>N</a:t>
          </a:r>
          <a:endParaRPr lang="uk-UA" dirty="0"/>
        </a:p>
      </dgm:t>
    </dgm:pt>
    <dgm:pt modelId="{2937DCFC-01A2-42AC-AB0D-5D603E40390D}" type="parTrans" cxnId="{049C5874-B2FA-46AE-97F7-FB1CDCF2BB99}">
      <dgm:prSet/>
      <dgm:spPr/>
      <dgm:t>
        <a:bodyPr/>
        <a:lstStyle/>
        <a:p>
          <a:endParaRPr lang="uk-UA"/>
        </a:p>
      </dgm:t>
    </dgm:pt>
    <dgm:pt modelId="{BAB8C18F-60BB-4879-A316-2C3432310240}" type="sibTrans" cxnId="{049C5874-B2FA-46AE-97F7-FB1CDCF2BB99}">
      <dgm:prSet/>
      <dgm:spPr/>
      <dgm:t>
        <a:bodyPr/>
        <a:lstStyle/>
        <a:p>
          <a:endParaRPr lang="uk-UA"/>
        </a:p>
      </dgm:t>
    </dgm:pt>
    <dgm:pt modelId="{23B27630-6622-4556-87FB-A80B3316D889}">
      <dgm:prSet phldrT="[Текст]" custT="1"/>
      <dgm:spPr/>
      <dgm:t>
        <a:bodyPr/>
        <a:lstStyle/>
        <a:p>
          <a:r>
            <a:rPr lang="uk-UA" sz="3600" dirty="0" smtClean="0">
              <a:solidFill>
                <a:srgbClr val="0070C0"/>
              </a:solidFill>
            </a:rPr>
            <a:t>ДОРИ для 1-го класу</a:t>
          </a:r>
          <a:endParaRPr lang="uk-UA" sz="3600" b="1" dirty="0">
            <a:solidFill>
              <a:srgbClr val="0070C0"/>
            </a:solidFill>
          </a:endParaRPr>
        </a:p>
      </dgm:t>
    </dgm:pt>
    <dgm:pt modelId="{1971CD16-E8F1-4768-9E09-474AE8BE1B6D}" type="parTrans" cxnId="{1D4F0F98-93A8-4988-99FE-64CC9B5A562A}">
      <dgm:prSet/>
      <dgm:spPr/>
      <dgm:t>
        <a:bodyPr/>
        <a:lstStyle/>
        <a:p>
          <a:endParaRPr lang="uk-UA"/>
        </a:p>
      </dgm:t>
    </dgm:pt>
    <dgm:pt modelId="{D2FBC7C8-3BB1-4C53-8A21-BE727EB40176}" type="sibTrans" cxnId="{1D4F0F98-93A8-4988-99FE-64CC9B5A562A}">
      <dgm:prSet/>
      <dgm:spPr/>
      <dgm:t>
        <a:bodyPr/>
        <a:lstStyle/>
        <a:p>
          <a:endParaRPr lang="uk-UA"/>
        </a:p>
      </dgm:t>
    </dgm:pt>
    <dgm:pt modelId="{81C6345F-9ED1-4242-8135-B5F512D69C95}">
      <dgm:prSet phldrT="[Текст]" custT="1"/>
      <dgm:spPr/>
      <dgm:t>
        <a:bodyPr/>
        <a:lstStyle/>
        <a:p>
          <a:endParaRPr lang="uk-UA"/>
        </a:p>
      </dgm:t>
    </dgm:pt>
    <dgm:pt modelId="{F809A6E6-E03F-4164-A5FC-B4869A0B9AA3}" type="parTrans" cxnId="{795080B7-4F49-4284-A969-2C2023B35A17}">
      <dgm:prSet/>
      <dgm:spPr/>
      <dgm:t>
        <a:bodyPr/>
        <a:lstStyle/>
        <a:p>
          <a:endParaRPr lang="uk-UA"/>
        </a:p>
      </dgm:t>
    </dgm:pt>
    <dgm:pt modelId="{B3964A76-C66F-4C2B-80B4-63A7B1AA2369}" type="sibTrans" cxnId="{795080B7-4F49-4284-A969-2C2023B35A17}">
      <dgm:prSet/>
      <dgm:spPr/>
      <dgm:t>
        <a:bodyPr/>
        <a:lstStyle/>
        <a:p>
          <a:endParaRPr lang="uk-UA"/>
        </a:p>
      </dgm:t>
    </dgm:pt>
    <dgm:pt modelId="{143FDD3A-C76C-4105-B6E9-7E550AC55D52}" type="pres">
      <dgm:prSet presAssocID="{5039ADC5-A4F2-443D-9475-DC968465DDC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22845DF-64A6-4BFD-8DCE-F8299D72E082}" type="pres">
      <dgm:prSet presAssocID="{5039ADC5-A4F2-443D-9475-DC968465DDC5}" presName="ellipse" presStyleLbl="trBgShp" presStyleIdx="0" presStyleCnt="1"/>
      <dgm:spPr/>
    </dgm:pt>
    <dgm:pt modelId="{59AEA6FB-E0FC-422C-AE90-C2BDF2C3EA4D}" type="pres">
      <dgm:prSet presAssocID="{5039ADC5-A4F2-443D-9475-DC968465DDC5}" presName="arrow1" presStyleLbl="fgShp" presStyleIdx="0" presStyleCnt="1" custLinFactNeighborX="-19385" custLinFactNeighborY="32452"/>
      <dgm:spPr/>
    </dgm:pt>
    <dgm:pt modelId="{B15DFB64-B31A-4214-9E18-86DFAB9199D2}" type="pres">
      <dgm:prSet presAssocID="{5039ADC5-A4F2-443D-9475-DC968465DDC5}" presName="rectangle" presStyleLbl="revTx" presStyleIdx="0" presStyleCnt="1" custScaleX="201404" custScaleY="63889" custLinFactNeighborX="-288" custLinFactNeighborY="92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2AD02A-6A21-47EF-90EA-255302052791}" type="pres">
      <dgm:prSet presAssocID="{15AC0F93-F044-4567-A20F-ED7B3C985A9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303ABD-E6E4-4C64-9687-ED5EB2635760}" type="pres">
      <dgm:prSet presAssocID="{01B449C7-C4DF-43B5-88A6-B431BE86AB7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AE4507-106E-482B-BE5A-424187CF0C1E}" type="pres">
      <dgm:prSet presAssocID="{23B27630-6622-4556-87FB-A80B3316D88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DB326D-5030-479C-BBB0-44692B229FFB}" type="pres">
      <dgm:prSet presAssocID="{5039ADC5-A4F2-443D-9475-DC968465DDC5}" presName="funnel" presStyleLbl="trAlignAcc1" presStyleIdx="0" presStyleCnt="1" custScaleX="100960" custScaleY="142857" custLinFactNeighborX="-3150" custLinFactNeighborY="-9428"/>
      <dgm:spPr/>
    </dgm:pt>
  </dgm:ptLst>
  <dgm:cxnLst>
    <dgm:cxn modelId="{049C5874-B2FA-46AE-97F7-FB1CDCF2BB99}" srcId="{5039ADC5-A4F2-443D-9475-DC968465DDC5}" destId="{01B449C7-C4DF-43B5-88A6-B431BE86AB72}" srcOrd="2" destOrd="0" parTransId="{2937DCFC-01A2-42AC-AB0D-5D603E40390D}" sibTransId="{BAB8C18F-60BB-4879-A316-2C3432310240}"/>
    <dgm:cxn modelId="{9D8725AF-8E77-4ABD-933B-40179D3C083A}" srcId="{5039ADC5-A4F2-443D-9475-DC968465DDC5}" destId="{12014112-BEBB-46FB-AC3D-DB7566B5A62B}" srcOrd="0" destOrd="0" parTransId="{24306EFE-76D3-4767-A847-1AB449069A6E}" sibTransId="{591B6AD4-07D0-44B2-9677-229E7A47DB5E}"/>
    <dgm:cxn modelId="{7962F294-7FEB-477A-855D-A670897E3DBD}" type="presOf" srcId="{5039ADC5-A4F2-443D-9475-DC968465DDC5}" destId="{143FDD3A-C76C-4105-B6E9-7E550AC55D52}" srcOrd="0" destOrd="0" presId="urn:microsoft.com/office/officeart/2005/8/layout/funnel1"/>
    <dgm:cxn modelId="{0EFCBA2B-3D09-4860-869A-4CFFE10E3EA9}" type="presOf" srcId="{15AC0F93-F044-4567-A20F-ED7B3C985A98}" destId="{5F303ABD-E6E4-4C64-9687-ED5EB2635760}" srcOrd="0" destOrd="0" presId="urn:microsoft.com/office/officeart/2005/8/layout/funnel1"/>
    <dgm:cxn modelId="{A0454876-E5AF-4B4F-9DD3-9792E89FB8C4}" type="presOf" srcId="{01B449C7-C4DF-43B5-88A6-B431BE86AB72}" destId="{7E2AD02A-6A21-47EF-90EA-255302052791}" srcOrd="0" destOrd="0" presId="urn:microsoft.com/office/officeart/2005/8/layout/funnel1"/>
    <dgm:cxn modelId="{795080B7-4F49-4284-A969-2C2023B35A17}" srcId="{5039ADC5-A4F2-443D-9475-DC968465DDC5}" destId="{81C6345F-9ED1-4242-8135-B5F512D69C95}" srcOrd="4" destOrd="0" parTransId="{F809A6E6-E03F-4164-A5FC-B4869A0B9AA3}" sibTransId="{B3964A76-C66F-4C2B-80B4-63A7B1AA2369}"/>
    <dgm:cxn modelId="{624410B5-FFC2-40F9-BF2B-8AF8610193E3}" type="presOf" srcId="{23B27630-6622-4556-87FB-A80B3316D889}" destId="{B15DFB64-B31A-4214-9E18-86DFAB9199D2}" srcOrd="0" destOrd="0" presId="urn:microsoft.com/office/officeart/2005/8/layout/funnel1"/>
    <dgm:cxn modelId="{1D4F0F98-93A8-4988-99FE-64CC9B5A562A}" srcId="{5039ADC5-A4F2-443D-9475-DC968465DDC5}" destId="{23B27630-6622-4556-87FB-A80B3316D889}" srcOrd="3" destOrd="0" parTransId="{1971CD16-E8F1-4768-9E09-474AE8BE1B6D}" sibTransId="{D2FBC7C8-3BB1-4C53-8A21-BE727EB40176}"/>
    <dgm:cxn modelId="{CB07C517-571D-4405-AD63-E5E24E1CD186}" type="presOf" srcId="{12014112-BEBB-46FB-AC3D-DB7566B5A62B}" destId="{95AE4507-106E-482B-BE5A-424187CF0C1E}" srcOrd="0" destOrd="0" presId="urn:microsoft.com/office/officeart/2005/8/layout/funnel1"/>
    <dgm:cxn modelId="{B4C03714-C87D-4D97-A769-032C68653240}" srcId="{5039ADC5-A4F2-443D-9475-DC968465DDC5}" destId="{15AC0F93-F044-4567-A20F-ED7B3C985A98}" srcOrd="1" destOrd="0" parTransId="{7AFC1274-781B-455D-AD61-FABB1D7D70D3}" sibTransId="{625BC599-6B09-4082-AA8A-10E723E47D4A}"/>
    <dgm:cxn modelId="{69628F28-96C2-4CEE-8F4D-E2C024705F19}" type="presParOf" srcId="{143FDD3A-C76C-4105-B6E9-7E550AC55D52}" destId="{022845DF-64A6-4BFD-8DCE-F8299D72E082}" srcOrd="0" destOrd="0" presId="urn:microsoft.com/office/officeart/2005/8/layout/funnel1"/>
    <dgm:cxn modelId="{B65B1A0F-08F3-4731-8095-EC41423E6C39}" type="presParOf" srcId="{143FDD3A-C76C-4105-B6E9-7E550AC55D52}" destId="{59AEA6FB-E0FC-422C-AE90-C2BDF2C3EA4D}" srcOrd="1" destOrd="0" presId="urn:microsoft.com/office/officeart/2005/8/layout/funnel1"/>
    <dgm:cxn modelId="{42299AA0-3F52-47D3-8008-F8A9FAAC314F}" type="presParOf" srcId="{143FDD3A-C76C-4105-B6E9-7E550AC55D52}" destId="{B15DFB64-B31A-4214-9E18-86DFAB9199D2}" srcOrd="2" destOrd="0" presId="urn:microsoft.com/office/officeart/2005/8/layout/funnel1"/>
    <dgm:cxn modelId="{1EF80124-CE2C-4893-A498-5AB61680E1DD}" type="presParOf" srcId="{143FDD3A-C76C-4105-B6E9-7E550AC55D52}" destId="{7E2AD02A-6A21-47EF-90EA-255302052791}" srcOrd="3" destOrd="0" presId="urn:microsoft.com/office/officeart/2005/8/layout/funnel1"/>
    <dgm:cxn modelId="{E3C8836B-82C5-425A-97E0-F58B68EAF860}" type="presParOf" srcId="{143FDD3A-C76C-4105-B6E9-7E550AC55D52}" destId="{5F303ABD-E6E4-4C64-9687-ED5EB2635760}" srcOrd="4" destOrd="0" presId="urn:microsoft.com/office/officeart/2005/8/layout/funnel1"/>
    <dgm:cxn modelId="{7F258BEC-D1BB-4621-B355-1637F30DC681}" type="presParOf" srcId="{143FDD3A-C76C-4105-B6E9-7E550AC55D52}" destId="{95AE4507-106E-482B-BE5A-424187CF0C1E}" srcOrd="5" destOrd="0" presId="urn:microsoft.com/office/officeart/2005/8/layout/funnel1"/>
    <dgm:cxn modelId="{0B03AA68-DB05-4311-8305-93706ABCCF56}" type="presParOf" srcId="{143FDD3A-C76C-4105-B6E9-7E550AC55D52}" destId="{93DB326D-5030-479C-BBB0-44692B229FF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AE08F-CC81-4E5A-A497-05F4DB8626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042C39C-5E5C-4D13-A038-6794D7DC6AF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Мета</a:t>
          </a:r>
          <a:endParaRPr lang="uk-UA" sz="1800" b="1" dirty="0"/>
        </a:p>
      </dgm:t>
    </dgm:pt>
    <dgm:pt modelId="{66DE95B0-A2AA-4E9C-88D0-CC503D2B20AA}" type="parTrans" cxnId="{2008C2CB-AB99-43A2-AB0A-5FECA0226494}">
      <dgm:prSet/>
      <dgm:spPr/>
      <dgm:t>
        <a:bodyPr/>
        <a:lstStyle/>
        <a:p>
          <a:endParaRPr lang="uk-UA"/>
        </a:p>
      </dgm:t>
    </dgm:pt>
    <dgm:pt modelId="{300BF7E8-DE7F-4509-90C6-4F86537184E3}" type="sibTrans" cxnId="{2008C2CB-AB99-43A2-AB0A-5FECA0226494}">
      <dgm:prSet/>
      <dgm:spPr/>
      <dgm:t>
        <a:bodyPr/>
        <a:lstStyle/>
        <a:p>
          <a:endParaRPr lang="uk-UA"/>
        </a:p>
      </dgm:t>
    </dgm:pt>
    <dgm:pt modelId="{614115DD-E7C7-46AF-BDB1-56ADD92E9006}">
      <dgm:prSet phldrT="[Текст]"/>
      <dgm:spPr/>
      <dgm:t>
        <a:bodyPr/>
        <a:lstStyle/>
        <a:p>
          <a:endParaRPr lang="uk-UA" dirty="0"/>
        </a:p>
      </dgm:t>
    </dgm:pt>
    <dgm:pt modelId="{9D901389-ED54-4939-8BFF-E4FA9E9A4F0E}" type="parTrans" cxnId="{98E2568C-7DBF-47ED-A0F9-4BF5EF5585C3}">
      <dgm:prSet/>
      <dgm:spPr/>
      <dgm:t>
        <a:bodyPr/>
        <a:lstStyle/>
        <a:p>
          <a:endParaRPr lang="uk-UA"/>
        </a:p>
      </dgm:t>
    </dgm:pt>
    <dgm:pt modelId="{ACA5FC76-ADCD-4196-B1E0-FEF89A2EB569}" type="sibTrans" cxnId="{98E2568C-7DBF-47ED-A0F9-4BF5EF5585C3}">
      <dgm:prSet/>
      <dgm:spPr/>
      <dgm:t>
        <a:bodyPr/>
        <a:lstStyle/>
        <a:p>
          <a:endParaRPr lang="uk-UA"/>
        </a:p>
      </dgm:t>
    </dgm:pt>
    <dgm:pt modelId="{EE12748B-42FF-4A3C-9BBB-371A547CE54B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/>
              </a:solidFill>
            </a:rPr>
            <a:t>Загальні цілі</a:t>
          </a:r>
          <a:endParaRPr lang="uk-UA" b="1" dirty="0">
            <a:solidFill>
              <a:schemeClr val="accent2"/>
            </a:solidFill>
          </a:endParaRPr>
        </a:p>
      </dgm:t>
    </dgm:pt>
    <dgm:pt modelId="{F5EC4446-FE34-497E-973B-F2EB53ADC409}" type="parTrans" cxnId="{8669643B-6AEB-4D19-AD79-17933C668AA9}">
      <dgm:prSet/>
      <dgm:spPr/>
      <dgm:t>
        <a:bodyPr/>
        <a:lstStyle/>
        <a:p>
          <a:endParaRPr lang="uk-UA"/>
        </a:p>
      </dgm:t>
    </dgm:pt>
    <dgm:pt modelId="{ACD8BB54-DBA8-4E61-AB0E-4478BF14FBC4}" type="sibTrans" cxnId="{8669643B-6AEB-4D19-AD79-17933C668AA9}">
      <dgm:prSet/>
      <dgm:spPr/>
      <dgm:t>
        <a:bodyPr/>
        <a:lstStyle/>
        <a:p>
          <a:endParaRPr lang="uk-UA"/>
        </a:p>
      </dgm:t>
    </dgm:pt>
    <dgm:pt modelId="{B4397DD4-8E67-4B4B-B3FA-C65BDF43347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dirty="0" smtClean="0"/>
            <a:t>Вміння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/>
        </a:p>
      </dgm:t>
    </dgm:pt>
    <dgm:pt modelId="{48B2E9A1-A72A-4D94-AAE4-C0C4433DA004}" type="parTrans" cxnId="{AC8AD7DE-1F36-406A-A4F9-D9FE64BBEAFD}">
      <dgm:prSet/>
      <dgm:spPr/>
      <dgm:t>
        <a:bodyPr/>
        <a:lstStyle/>
        <a:p>
          <a:endParaRPr lang="uk-UA"/>
        </a:p>
      </dgm:t>
    </dgm:pt>
    <dgm:pt modelId="{3C7D3E82-C691-438C-A13D-511F4E229058}" type="sibTrans" cxnId="{AC8AD7DE-1F36-406A-A4F9-D9FE64BBEAFD}">
      <dgm:prSet/>
      <dgm:spPr/>
      <dgm:t>
        <a:bodyPr/>
        <a:lstStyle/>
        <a:p>
          <a:endParaRPr lang="uk-UA"/>
        </a:p>
      </dgm:t>
    </dgm:pt>
    <dgm:pt modelId="{61CD79E6-7B55-4631-9127-FD74F839F1F8}">
      <dgm:prSet phldrT="[Текст]"/>
      <dgm:spPr/>
      <dgm:t>
        <a:bodyPr/>
        <a:lstStyle/>
        <a:p>
          <a:endParaRPr lang="uk-UA" dirty="0"/>
        </a:p>
      </dgm:t>
    </dgm:pt>
    <dgm:pt modelId="{E5A4EF9A-8F3B-4BF0-8E7C-5A30A064C804}" type="parTrans" cxnId="{B5C253C1-C9C5-46B9-93CC-728C706A7E60}">
      <dgm:prSet/>
      <dgm:spPr/>
      <dgm:t>
        <a:bodyPr/>
        <a:lstStyle/>
        <a:p>
          <a:endParaRPr lang="uk-UA"/>
        </a:p>
      </dgm:t>
    </dgm:pt>
    <dgm:pt modelId="{83ECAFEF-8D61-4A83-980B-3079D7415DA1}" type="sibTrans" cxnId="{B5C253C1-C9C5-46B9-93CC-728C706A7E60}">
      <dgm:prSet/>
      <dgm:spPr/>
      <dgm:t>
        <a:bodyPr/>
        <a:lstStyle/>
        <a:p>
          <a:endParaRPr lang="uk-UA"/>
        </a:p>
      </dgm:t>
    </dgm:pt>
    <dgm:pt modelId="{F415DCC1-D025-432F-AA70-93AF84075511}">
      <dgm:prSet phldrT="[Текст]"/>
      <dgm:spPr/>
      <dgm:t>
        <a:bodyPr/>
        <a:lstStyle/>
        <a:p>
          <a:r>
            <a:rPr lang="uk-UA" b="1" i="1" dirty="0" smtClean="0">
              <a:solidFill>
                <a:schemeClr val="accent2"/>
              </a:solidFill>
            </a:rPr>
            <a:t>Загальні очікувані результати (ЗОР)</a:t>
          </a:r>
          <a:endParaRPr lang="uk-UA" b="1" i="1" dirty="0">
            <a:solidFill>
              <a:schemeClr val="accent2"/>
            </a:solidFill>
          </a:endParaRPr>
        </a:p>
      </dgm:t>
    </dgm:pt>
    <dgm:pt modelId="{6592F1C4-49B3-42CF-BC20-6203773145E5}" type="parTrans" cxnId="{01D13175-C1A7-4F66-9CFF-7BACEADE2C1D}">
      <dgm:prSet/>
      <dgm:spPr/>
      <dgm:t>
        <a:bodyPr/>
        <a:lstStyle/>
        <a:p>
          <a:endParaRPr lang="uk-UA"/>
        </a:p>
      </dgm:t>
    </dgm:pt>
    <dgm:pt modelId="{CA9F5313-7077-4478-820A-94D8AB822FF5}" type="sibTrans" cxnId="{01D13175-C1A7-4F66-9CFF-7BACEADE2C1D}">
      <dgm:prSet/>
      <dgm:spPr/>
      <dgm:t>
        <a:bodyPr/>
        <a:lstStyle/>
        <a:p>
          <a:endParaRPr lang="uk-UA"/>
        </a:p>
      </dgm:t>
    </dgm:pt>
    <dgm:pt modelId="{BF5B7B8E-AA69-4B84-82F8-C1261261F94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Змістові лінії 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/>
        </a:p>
      </dgm:t>
    </dgm:pt>
    <dgm:pt modelId="{746A07A3-307F-4994-B57F-40E47720A5CB}" type="parTrans" cxnId="{0E0887F4-27EB-4726-9BF5-B278C0E1C41B}">
      <dgm:prSet/>
      <dgm:spPr/>
      <dgm:t>
        <a:bodyPr/>
        <a:lstStyle/>
        <a:p>
          <a:endParaRPr lang="uk-UA"/>
        </a:p>
      </dgm:t>
    </dgm:pt>
    <dgm:pt modelId="{3E365B38-40F3-4654-B042-C258746596EC}" type="sibTrans" cxnId="{0E0887F4-27EB-4726-9BF5-B278C0E1C41B}">
      <dgm:prSet/>
      <dgm:spPr/>
      <dgm:t>
        <a:bodyPr/>
        <a:lstStyle/>
        <a:p>
          <a:endParaRPr lang="uk-UA"/>
        </a:p>
      </dgm:t>
    </dgm:pt>
    <dgm:pt modelId="{D3CA5A5D-0C15-4D12-A2A6-4F01115AD679}">
      <dgm:prSet phldrT="[Текст]"/>
      <dgm:spPr/>
      <dgm:t>
        <a:bodyPr/>
        <a:lstStyle/>
        <a:p>
          <a:endParaRPr lang="uk-UA" dirty="0"/>
        </a:p>
      </dgm:t>
    </dgm:pt>
    <dgm:pt modelId="{E27CCBD3-7098-4A5D-B2A5-7AEC8D145323}" type="parTrans" cxnId="{07AC764B-7846-48CF-8689-27DAD6A8DAE4}">
      <dgm:prSet/>
      <dgm:spPr/>
      <dgm:t>
        <a:bodyPr/>
        <a:lstStyle/>
        <a:p>
          <a:endParaRPr lang="uk-UA"/>
        </a:p>
      </dgm:t>
    </dgm:pt>
    <dgm:pt modelId="{0133919E-560E-455E-98FB-D5ECB3BD8B5C}" type="sibTrans" cxnId="{07AC764B-7846-48CF-8689-27DAD6A8DAE4}">
      <dgm:prSet/>
      <dgm:spPr/>
      <dgm:t>
        <a:bodyPr/>
        <a:lstStyle/>
        <a:p>
          <a:endParaRPr lang="uk-UA"/>
        </a:p>
      </dgm:t>
    </dgm:pt>
    <dgm:pt modelId="{624D6D71-FE99-4FFF-860C-CB332CF2DA0B}">
      <dgm:prSet phldrT="[Текст]"/>
      <dgm:spPr/>
      <dgm:t>
        <a:bodyPr/>
        <a:lstStyle/>
        <a:p>
          <a:r>
            <a:rPr lang="uk-UA" b="1" i="1" dirty="0" smtClean="0">
              <a:solidFill>
                <a:schemeClr val="accent2"/>
              </a:solidFill>
            </a:rPr>
            <a:t>Конкретні очікувані результати (КОР)</a:t>
          </a:r>
          <a:endParaRPr lang="uk-UA" b="1" i="1" dirty="0">
            <a:solidFill>
              <a:schemeClr val="accent2"/>
            </a:solidFill>
          </a:endParaRPr>
        </a:p>
      </dgm:t>
    </dgm:pt>
    <dgm:pt modelId="{3F646620-0E0D-41B0-BA76-E688AB6BE97D}" type="parTrans" cxnId="{83CA1E6D-BAFB-4DDE-B02F-8C15679E2ADB}">
      <dgm:prSet/>
      <dgm:spPr/>
      <dgm:t>
        <a:bodyPr/>
        <a:lstStyle/>
        <a:p>
          <a:endParaRPr lang="uk-UA"/>
        </a:p>
      </dgm:t>
    </dgm:pt>
    <dgm:pt modelId="{D0AD2B03-FB08-499C-9D55-E5CD2D8A1482}" type="sibTrans" cxnId="{83CA1E6D-BAFB-4DDE-B02F-8C15679E2ADB}">
      <dgm:prSet/>
      <dgm:spPr/>
      <dgm:t>
        <a:bodyPr/>
        <a:lstStyle/>
        <a:p>
          <a:endParaRPr lang="uk-UA"/>
        </a:p>
      </dgm:t>
    </dgm:pt>
    <dgm:pt modelId="{2960553E-1297-4ACF-B954-B7960FA7DFF6}" type="pres">
      <dgm:prSet presAssocID="{65DAE08F-CC81-4E5A-A497-05F4DB8626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FD880B-7C68-4C28-AD97-6AB8237BE7FD}" type="pres">
      <dgm:prSet presAssocID="{0042C39C-5E5C-4D13-A038-6794D7DC6AF8}" presName="composite" presStyleCnt="0"/>
      <dgm:spPr/>
    </dgm:pt>
    <dgm:pt modelId="{6DF85E09-E7F1-4760-8734-0012EEDFB690}" type="pres">
      <dgm:prSet presAssocID="{0042C39C-5E5C-4D13-A038-6794D7DC6AF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56BB54-9473-4363-95E5-E1DE0DE8DB4E}" type="pres">
      <dgm:prSet presAssocID="{0042C39C-5E5C-4D13-A038-6794D7DC6AF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E9B08F-EE04-453D-8249-320311E236A5}" type="pres">
      <dgm:prSet presAssocID="{300BF7E8-DE7F-4509-90C6-4F86537184E3}" presName="sp" presStyleCnt="0"/>
      <dgm:spPr/>
    </dgm:pt>
    <dgm:pt modelId="{B8C39882-DA97-49C4-B270-43594FBEF79D}" type="pres">
      <dgm:prSet presAssocID="{B4397DD4-8E67-4B4B-B3FA-C65BDF43347F}" presName="composite" presStyleCnt="0"/>
      <dgm:spPr/>
    </dgm:pt>
    <dgm:pt modelId="{6830CC4D-9C50-4A16-8E97-1F2936799C2C}" type="pres">
      <dgm:prSet presAssocID="{B4397DD4-8E67-4B4B-B3FA-C65BDF4334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241CCF-C33B-42D9-B655-78A969D87994}" type="pres">
      <dgm:prSet presAssocID="{B4397DD4-8E67-4B4B-B3FA-C65BDF4334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8DAC9F-308A-4978-97D9-C77D0B0C03CD}" type="pres">
      <dgm:prSet presAssocID="{3C7D3E82-C691-438C-A13D-511F4E229058}" presName="sp" presStyleCnt="0"/>
      <dgm:spPr/>
    </dgm:pt>
    <dgm:pt modelId="{A69E9FBE-23B0-4AF0-8DE4-B14D26F39455}" type="pres">
      <dgm:prSet presAssocID="{BF5B7B8E-AA69-4B84-82F8-C1261261F940}" presName="composite" presStyleCnt="0"/>
      <dgm:spPr/>
    </dgm:pt>
    <dgm:pt modelId="{5E7DD930-B26D-4441-BA0F-DE5097866022}" type="pres">
      <dgm:prSet presAssocID="{BF5B7B8E-AA69-4B84-82F8-C1261261F9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81DF5C-DAA5-44DE-8C4C-4DC545B4EF8A}" type="pres">
      <dgm:prSet presAssocID="{BF5B7B8E-AA69-4B84-82F8-C1261261F940}" presName="descendantText" presStyleLbl="alignAcc1" presStyleIdx="2" presStyleCnt="3" custScaleY="1657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C8AD7DE-1F36-406A-A4F9-D9FE64BBEAFD}" srcId="{65DAE08F-CC81-4E5A-A497-05F4DB862689}" destId="{B4397DD4-8E67-4B4B-B3FA-C65BDF43347F}" srcOrd="1" destOrd="0" parTransId="{48B2E9A1-A72A-4D94-AAE4-C0C4433DA004}" sibTransId="{3C7D3E82-C691-438C-A13D-511F4E229058}"/>
    <dgm:cxn modelId="{98E2568C-7DBF-47ED-A0F9-4BF5EF5585C3}" srcId="{0042C39C-5E5C-4D13-A038-6794D7DC6AF8}" destId="{614115DD-E7C7-46AF-BDB1-56ADD92E9006}" srcOrd="0" destOrd="0" parTransId="{9D901389-ED54-4939-8BFF-E4FA9E9A4F0E}" sibTransId="{ACA5FC76-ADCD-4196-B1E0-FEF89A2EB569}"/>
    <dgm:cxn modelId="{B5C253C1-C9C5-46B9-93CC-728C706A7E60}" srcId="{B4397DD4-8E67-4B4B-B3FA-C65BDF43347F}" destId="{61CD79E6-7B55-4631-9127-FD74F839F1F8}" srcOrd="0" destOrd="0" parTransId="{E5A4EF9A-8F3B-4BF0-8E7C-5A30A064C804}" sibTransId="{83ECAFEF-8D61-4A83-980B-3079D7415DA1}"/>
    <dgm:cxn modelId="{09DDCC1B-377C-4C87-94D9-2F4C61DD4144}" type="presOf" srcId="{624D6D71-FE99-4FFF-860C-CB332CF2DA0B}" destId="{D081DF5C-DAA5-44DE-8C4C-4DC545B4EF8A}" srcOrd="0" destOrd="1" presId="urn:microsoft.com/office/officeart/2005/8/layout/chevron2"/>
    <dgm:cxn modelId="{832C392A-5CA7-45FB-A038-A7A33411F437}" type="presOf" srcId="{61CD79E6-7B55-4631-9127-FD74F839F1F8}" destId="{23241CCF-C33B-42D9-B655-78A969D87994}" srcOrd="0" destOrd="0" presId="urn:microsoft.com/office/officeart/2005/8/layout/chevron2"/>
    <dgm:cxn modelId="{EEA8119D-D80B-448E-A731-DB29D363D665}" type="presOf" srcId="{614115DD-E7C7-46AF-BDB1-56ADD92E9006}" destId="{6056BB54-9473-4363-95E5-E1DE0DE8DB4E}" srcOrd="0" destOrd="0" presId="urn:microsoft.com/office/officeart/2005/8/layout/chevron2"/>
    <dgm:cxn modelId="{A2699416-4077-4CF2-A82B-6C1B707B16D8}" type="presOf" srcId="{B4397DD4-8E67-4B4B-B3FA-C65BDF43347F}" destId="{6830CC4D-9C50-4A16-8E97-1F2936799C2C}" srcOrd="0" destOrd="0" presId="urn:microsoft.com/office/officeart/2005/8/layout/chevron2"/>
    <dgm:cxn modelId="{A3DF812A-2B77-40FA-AF54-4877ECCD9D65}" type="presOf" srcId="{F415DCC1-D025-432F-AA70-93AF84075511}" destId="{23241CCF-C33B-42D9-B655-78A969D87994}" srcOrd="0" destOrd="1" presId="urn:microsoft.com/office/officeart/2005/8/layout/chevron2"/>
    <dgm:cxn modelId="{2008C2CB-AB99-43A2-AB0A-5FECA0226494}" srcId="{65DAE08F-CC81-4E5A-A497-05F4DB862689}" destId="{0042C39C-5E5C-4D13-A038-6794D7DC6AF8}" srcOrd="0" destOrd="0" parTransId="{66DE95B0-A2AA-4E9C-88D0-CC503D2B20AA}" sibTransId="{300BF7E8-DE7F-4509-90C6-4F86537184E3}"/>
    <dgm:cxn modelId="{90E94AAF-41A5-4FEB-AA88-1F9D5C12EC7F}" type="presOf" srcId="{D3CA5A5D-0C15-4D12-A2A6-4F01115AD679}" destId="{D081DF5C-DAA5-44DE-8C4C-4DC545B4EF8A}" srcOrd="0" destOrd="0" presId="urn:microsoft.com/office/officeart/2005/8/layout/chevron2"/>
    <dgm:cxn modelId="{0E0887F4-27EB-4726-9BF5-B278C0E1C41B}" srcId="{65DAE08F-CC81-4E5A-A497-05F4DB862689}" destId="{BF5B7B8E-AA69-4B84-82F8-C1261261F940}" srcOrd="2" destOrd="0" parTransId="{746A07A3-307F-4994-B57F-40E47720A5CB}" sibTransId="{3E365B38-40F3-4654-B042-C258746596EC}"/>
    <dgm:cxn modelId="{83CA1E6D-BAFB-4DDE-B02F-8C15679E2ADB}" srcId="{BF5B7B8E-AA69-4B84-82F8-C1261261F940}" destId="{624D6D71-FE99-4FFF-860C-CB332CF2DA0B}" srcOrd="1" destOrd="0" parTransId="{3F646620-0E0D-41B0-BA76-E688AB6BE97D}" sibTransId="{D0AD2B03-FB08-499C-9D55-E5CD2D8A1482}"/>
    <dgm:cxn modelId="{8669643B-6AEB-4D19-AD79-17933C668AA9}" srcId="{0042C39C-5E5C-4D13-A038-6794D7DC6AF8}" destId="{EE12748B-42FF-4A3C-9BBB-371A547CE54B}" srcOrd="1" destOrd="0" parTransId="{F5EC4446-FE34-497E-973B-F2EB53ADC409}" sibTransId="{ACD8BB54-DBA8-4E61-AB0E-4478BF14FBC4}"/>
    <dgm:cxn modelId="{3A1508FD-59D8-4E48-9830-8039525005EB}" type="presOf" srcId="{BF5B7B8E-AA69-4B84-82F8-C1261261F940}" destId="{5E7DD930-B26D-4441-BA0F-DE5097866022}" srcOrd="0" destOrd="0" presId="urn:microsoft.com/office/officeart/2005/8/layout/chevron2"/>
    <dgm:cxn modelId="{01D13175-C1A7-4F66-9CFF-7BACEADE2C1D}" srcId="{B4397DD4-8E67-4B4B-B3FA-C65BDF43347F}" destId="{F415DCC1-D025-432F-AA70-93AF84075511}" srcOrd="1" destOrd="0" parTransId="{6592F1C4-49B3-42CF-BC20-6203773145E5}" sibTransId="{CA9F5313-7077-4478-820A-94D8AB822FF5}"/>
    <dgm:cxn modelId="{A97D7D3C-7DA8-4A56-B798-EDE7C07CE0AF}" type="presOf" srcId="{0042C39C-5E5C-4D13-A038-6794D7DC6AF8}" destId="{6DF85E09-E7F1-4760-8734-0012EEDFB690}" srcOrd="0" destOrd="0" presId="urn:microsoft.com/office/officeart/2005/8/layout/chevron2"/>
    <dgm:cxn modelId="{4DF7C1B5-1576-4553-8215-9512E08BD49C}" type="presOf" srcId="{65DAE08F-CC81-4E5A-A497-05F4DB862689}" destId="{2960553E-1297-4ACF-B954-B7960FA7DFF6}" srcOrd="0" destOrd="0" presId="urn:microsoft.com/office/officeart/2005/8/layout/chevron2"/>
    <dgm:cxn modelId="{07AC764B-7846-48CF-8689-27DAD6A8DAE4}" srcId="{BF5B7B8E-AA69-4B84-82F8-C1261261F940}" destId="{D3CA5A5D-0C15-4D12-A2A6-4F01115AD679}" srcOrd="0" destOrd="0" parTransId="{E27CCBD3-7098-4A5D-B2A5-7AEC8D145323}" sibTransId="{0133919E-560E-455E-98FB-D5ECB3BD8B5C}"/>
    <dgm:cxn modelId="{949FA4E5-7FAA-4A3F-AB28-B1815CB14285}" type="presOf" srcId="{EE12748B-42FF-4A3C-9BBB-371A547CE54B}" destId="{6056BB54-9473-4363-95E5-E1DE0DE8DB4E}" srcOrd="0" destOrd="1" presId="urn:microsoft.com/office/officeart/2005/8/layout/chevron2"/>
    <dgm:cxn modelId="{ADDFE50B-5342-408F-B279-C82074AA1241}" type="presParOf" srcId="{2960553E-1297-4ACF-B954-B7960FA7DFF6}" destId="{3BFD880B-7C68-4C28-AD97-6AB8237BE7FD}" srcOrd="0" destOrd="0" presId="urn:microsoft.com/office/officeart/2005/8/layout/chevron2"/>
    <dgm:cxn modelId="{834701C1-F0A6-46D9-BCC6-1AB45BBEF15B}" type="presParOf" srcId="{3BFD880B-7C68-4C28-AD97-6AB8237BE7FD}" destId="{6DF85E09-E7F1-4760-8734-0012EEDFB690}" srcOrd="0" destOrd="0" presId="urn:microsoft.com/office/officeart/2005/8/layout/chevron2"/>
    <dgm:cxn modelId="{58C59F84-AF14-44BB-8F18-F95BFEEA25FB}" type="presParOf" srcId="{3BFD880B-7C68-4C28-AD97-6AB8237BE7FD}" destId="{6056BB54-9473-4363-95E5-E1DE0DE8DB4E}" srcOrd="1" destOrd="0" presId="urn:microsoft.com/office/officeart/2005/8/layout/chevron2"/>
    <dgm:cxn modelId="{E5368E9D-7DF5-46AC-B394-7A93E3A9AD8A}" type="presParOf" srcId="{2960553E-1297-4ACF-B954-B7960FA7DFF6}" destId="{B6E9B08F-EE04-453D-8249-320311E236A5}" srcOrd="1" destOrd="0" presId="urn:microsoft.com/office/officeart/2005/8/layout/chevron2"/>
    <dgm:cxn modelId="{4DCD6701-E8D1-4CF7-94C6-74C16304F532}" type="presParOf" srcId="{2960553E-1297-4ACF-B954-B7960FA7DFF6}" destId="{B8C39882-DA97-49C4-B270-43594FBEF79D}" srcOrd="2" destOrd="0" presId="urn:microsoft.com/office/officeart/2005/8/layout/chevron2"/>
    <dgm:cxn modelId="{E2B7BAB6-8E9E-47F9-9D26-F5DF93A6479B}" type="presParOf" srcId="{B8C39882-DA97-49C4-B270-43594FBEF79D}" destId="{6830CC4D-9C50-4A16-8E97-1F2936799C2C}" srcOrd="0" destOrd="0" presId="urn:microsoft.com/office/officeart/2005/8/layout/chevron2"/>
    <dgm:cxn modelId="{93198CE4-E9E1-42B1-B2A2-251B8C01C354}" type="presParOf" srcId="{B8C39882-DA97-49C4-B270-43594FBEF79D}" destId="{23241CCF-C33B-42D9-B655-78A969D87994}" srcOrd="1" destOrd="0" presId="urn:microsoft.com/office/officeart/2005/8/layout/chevron2"/>
    <dgm:cxn modelId="{4B40630A-0941-44F5-847C-789D59404977}" type="presParOf" srcId="{2960553E-1297-4ACF-B954-B7960FA7DFF6}" destId="{BD8DAC9F-308A-4978-97D9-C77D0B0C03CD}" srcOrd="3" destOrd="0" presId="urn:microsoft.com/office/officeart/2005/8/layout/chevron2"/>
    <dgm:cxn modelId="{A8598064-206A-462F-AA91-5F06C6DC1C18}" type="presParOf" srcId="{2960553E-1297-4ACF-B954-B7960FA7DFF6}" destId="{A69E9FBE-23B0-4AF0-8DE4-B14D26F39455}" srcOrd="4" destOrd="0" presId="urn:microsoft.com/office/officeart/2005/8/layout/chevron2"/>
    <dgm:cxn modelId="{BB019AC2-91DB-4709-8889-51AC68DDCEEC}" type="presParOf" srcId="{A69E9FBE-23B0-4AF0-8DE4-B14D26F39455}" destId="{5E7DD930-B26D-4441-BA0F-DE5097866022}" srcOrd="0" destOrd="0" presId="urn:microsoft.com/office/officeart/2005/8/layout/chevron2"/>
    <dgm:cxn modelId="{C6991664-8D08-4050-974B-BFFDD1582CC9}" type="presParOf" srcId="{A69E9FBE-23B0-4AF0-8DE4-B14D26F39455}" destId="{D081DF5C-DAA5-44DE-8C4C-4DC545B4EF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845DF-64A6-4BFD-8DCE-F8299D72E082}">
      <dsp:nvSpPr>
        <dsp:cNvPr id="0" name=""/>
        <dsp:cNvSpPr/>
      </dsp:nvSpPr>
      <dsp:spPr>
        <a:xfrm>
          <a:off x="934674" y="1112316"/>
          <a:ext cx="3415667" cy="118621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EA6FB-E0FC-422C-AE90-C2BDF2C3EA4D}">
      <dsp:nvSpPr>
        <dsp:cNvPr id="0" name=""/>
        <dsp:cNvSpPr/>
      </dsp:nvSpPr>
      <dsp:spPr>
        <a:xfrm>
          <a:off x="2188509" y="4154439"/>
          <a:ext cx="661951" cy="42364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DFB64-B31A-4214-9E18-86DFAB9199D2}">
      <dsp:nvSpPr>
        <dsp:cNvPr id="0" name=""/>
        <dsp:cNvSpPr/>
      </dsp:nvSpPr>
      <dsp:spPr>
        <a:xfrm>
          <a:off x="-551865" y="4572623"/>
          <a:ext cx="6399339" cy="5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rgbClr val="0070C0"/>
              </a:solidFill>
            </a:rPr>
            <a:t>ДОРИ для 1-го класу</a:t>
          </a:r>
          <a:endParaRPr lang="uk-UA" sz="3600" b="1" kern="1200" dirty="0">
            <a:solidFill>
              <a:srgbClr val="0070C0"/>
            </a:solidFill>
          </a:endParaRPr>
        </a:p>
      </dsp:txBody>
      <dsp:txXfrm>
        <a:off x="-551865" y="4572623"/>
        <a:ext cx="6399339" cy="507496"/>
      </dsp:txXfrm>
    </dsp:sp>
    <dsp:sp modelId="{7E2AD02A-6A21-47EF-90EA-255302052791}">
      <dsp:nvSpPr>
        <dsp:cNvPr id="0" name=""/>
        <dsp:cNvSpPr/>
      </dsp:nvSpPr>
      <dsp:spPr>
        <a:xfrm>
          <a:off x="2176494" y="2390146"/>
          <a:ext cx="1191511" cy="1191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/>
            <a:t>кор</a:t>
          </a:r>
          <a:r>
            <a:rPr lang="en-US" sz="2800" kern="1200" dirty="0" smtClean="0"/>
            <a:t>N</a:t>
          </a:r>
          <a:endParaRPr lang="uk-UA" sz="2800" kern="1200" dirty="0"/>
        </a:p>
      </dsp:txBody>
      <dsp:txXfrm>
        <a:off x="2350987" y="2564639"/>
        <a:ext cx="842525" cy="842525"/>
      </dsp:txXfrm>
    </dsp:sp>
    <dsp:sp modelId="{5F303ABD-E6E4-4C64-9687-ED5EB2635760}">
      <dsp:nvSpPr>
        <dsp:cNvPr id="0" name=""/>
        <dsp:cNvSpPr/>
      </dsp:nvSpPr>
      <dsp:spPr>
        <a:xfrm>
          <a:off x="1323901" y="1496247"/>
          <a:ext cx="1191511" cy="1191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кор1</a:t>
          </a:r>
          <a:endParaRPr lang="uk-UA" sz="2800" kern="1200" dirty="0"/>
        </a:p>
      </dsp:txBody>
      <dsp:txXfrm>
        <a:off x="1498394" y="1670740"/>
        <a:ext cx="842525" cy="842525"/>
      </dsp:txXfrm>
    </dsp:sp>
    <dsp:sp modelId="{95AE4507-106E-482B-BE5A-424187CF0C1E}">
      <dsp:nvSpPr>
        <dsp:cNvPr id="0" name=""/>
        <dsp:cNvSpPr/>
      </dsp:nvSpPr>
      <dsp:spPr>
        <a:xfrm>
          <a:off x="2541891" y="1208166"/>
          <a:ext cx="1191511" cy="1191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кор2</a:t>
          </a:r>
          <a:endParaRPr lang="uk-UA" sz="2800" kern="1200" dirty="0"/>
        </a:p>
      </dsp:txBody>
      <dsp:txXfrm>
        <a:off x="2716384" y="1382659"/>
        <a:ext cx="842525" cy="842525"/>
      </dsp:txXfrm>
    </dsp:sp>
    <dsp:sp modelId="{93DB326D-5030-479C-BBB0-44692B229FFB}">
      <dsp:nvSpPr>
        <dsp:cNvPr id="0" name=""/>
        <dsp:cNvSpPr/>
      </dsp:nvSpPr>
      <dsp:spPr>
        <a:xfrm>
          <a:off x="659779" y="51624"/>
          <a:ext cx="3742512" cy="423648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85E09-E7F1-4760-8734-0012EEDFB690}">
      <dsp:nvSpPr>
        <dsp:cNvPr id="0" name=""/>
        <dsp:cNvSpPr/>
      </dsp:nvSpPr>
      <dsp:spPr>
        <a:xfrm rot="5400000">
          <a:off x="-256863" y="403323"/>
          <a:ext cx="1712423" cy="1198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Мета</a:t>
          </a:r>
          <a:endParaRPr lang="uk-UA" sz="1800" b="1" kern="1200" dirty="0"/>
        </a:p>
      </dsp:txBody>
      <dsp:txXfrm rot="-5400000">
        <a:off x="1" y="745807"/>
        <a:ext cx="1198696" cy="513727"/>
      </dsp:txXfrm>
    </dsp:sp>
    <dsp:sp modelId="{6056BB54-9473-4363-95E5-E1DE0DE8DB4E}">
      <dsp:nvSpPr>
        <dsp:cNvPr id="0" name=""/>
        <dsp:cNvSpPr/>
      </dsp:nvSpPr>
      <dsp:spPr>
        <a:xfrm rot="5400000">
          <a:off x="1722141" y="-376984"/>
          <a:ext cx="1113075" cy="2159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chemeClr val="accent2"/>
              </a:solidFill>
            </a:rPr>
            <a:t>Загальні цілі</a:t>
          </a:r>
          <a:endParaRPr lang="uk-UA" sz="1600" b="1" kern="1200" dirty="0">
            <a:solidFill>
              <a:schemeClr val="accent2"/>
            </a:solidFill>
          </a:endParaRPr>
        </a:p>
      </dsp:txBody>
      <dsp:txXfrm rot="-5400000">
        <a:off x="1198697" y="200796"/>
        <a:ext cx="2105628" cy="1004403"/>
      </dsp:txXfrm>
    </dsp:sp>
    <dsp:sp modelId="{6830CC4D-9C50-4A16-8E97-1F2936799C2C}">
      <dsp:nvSpPr>
        <dsp:cNvPr id="0" name=""/>
        <dsp:cNvSpPr/>
      </dsp:nvSpPr>
      <dsp:spPr>
        <a:xfrm rot="5400000">
          <a:off x="-256863" y="1888148"/>
          <a:ext cx="1712423" cy="1198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kern="1200" dirty="0" smtClean="0"/>
            <a:t>Вміння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 rot="-5400000">
        <a:off x="1" y="2230632"/>
        <a:ext cx="1198696" cy="513727"/>
      </dsp:txXfrm>
    </dsp:sp>
    <dsp:sp modelId="{23241CCF-C33B-42D9-B655-78A969D87994}">
      <dsp:nvSpPr>
        <dsp:cNvPr id="0" name=""/>
        <dsp:cNvSpPr/>
      </dsp:nvSpPr>
      <dsp:spPr>
        <a:xfrm rot="5400000">
          <a:off x="1721848" y="1108133"/>
          <a:ext cx="1113660" cy="2159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i="1" kern="1200" dirty="0" smtClean="0">
              <a:solidFill>
                <a:schemeClr val="accent2"/>
              </a:solidFill>
            </a:rPr>
            <a:t>Загальні очікувані результати (ЗОР)</a:t>
          </a:r>
          <a:endParaRPr lang="uk-UA" sz="1600" b="1" i="1" kern="1200" dirty="0">
            <a:solidFill>
              <a:schemeClr val="accent2"/>
            </a:solidFill>
          </a:endParaRPr>
        </a:p>
      </dsp:txBody>
      <dsp:txXfrm rot="-5400000">
        <a:off x="1198696" y="1685649"/>
        <a:ext cx="2105600" cy="1004932"/>
      </dsp:txXfrm>
    </dsp:sp>
    <dsp:sp modelId="{5E7DD930-B26D-4441-BA0F-DE5097866022}">
      <dsp:nvSpPr>
        <dsp:cNvPr id="0" name=""/>
        <dsp:cNvSpPr/>
      </dsp:nvSpPr>
      <dsp:spPr>
        <a:xfrm rot="5400000">
          <a:off x="-256863" y="3739142"/>
          <a:ext cx="1712423" cy="1198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Змістові лінії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 rot="-5400000">
        <a:off x="1" y="4081626"/>
        <a:ext cx="1198696" cy="513727"/>
      </dsp:txXfrm>
    </dsp:sp>
    <dsp:sp modelId="{D081DF5C-DAA5-44DE-8C4C-4DC545B4EF8A}">
      <dsp:nvSpPr>
        <dsp:cNvPr id="0" name=""/>
        <dsp:cNvSpPr/>
      </dsp:nvSpPr>
      <dsp:spPr>
        <a:xfrm rot="5400000">
          <a:off x="1355972" y="2958834"/>
          <a:ext cx="1845412" cy="21599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i="1" kern="1200" dirty="0" smtClean="0">
              <a:solidFill>
                <a:schemeClr val="accent2"/>
              </a:solidFill>
            </a:rPr>
            <a:t>Конкретні очікувані результати (КОР)</a:t>
          </a:r>
          <a:endParaRPr lang="uk-UA" sz="1600" b="1" i="1" kern="1200" dirty="0">
            <a:solidFill>
              <a:schemeClr val="accent2"/>
            </a:solidFill>
          </a:endParaRPr>
        </a:p>
      </dsp:txBody>
      <dsp:txXfrm rot="-5400000">
        <a:off x="1198696" y="3206196"/>
        <a:ext cx="2069878" cy="166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E0851-2B95-48C6-8D43-0B75EC8D651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EB2D7-EEA3-473B-A97B-A04736BF8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6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600" dirty="0" smtClean="0"/>
              <a:t>Концепція Нової</a:t>
            </a:r>
            <a:r>
              <a:rPr lang="uk-UA" sz="1600" baseline="0" dirty="0" smtClean="0"/>
              <a:t> української школи поставила перед педагогічною спільнотою ряд задач, які допоможуть досягти головної мети української освіти – випустити з лав школи цілісну всебічну розвинену особистість, патріота з активною позицією та </a:t>
            </a:r>
            <a:r>
              <a:rPr lang="uk-UA" sz="1600" baseline="0" dirty="0" err="1" smtClean="0"/>
              <a:t>інноватора</a:t>
            </a:r>
            <a:r>
              <a:rPr lang="uk-UA" sz="1600" baseline="0" dirty="0" smtClean="0"/>
              <a:t>, яка здатна змінювати навколишній світ та вчитися упродовж життя. Вирішення цих задач треба розпочинати з перших днів перебування учнів у школі і тому початкова школа розпочинає рух вітчизняної школи до цих цілей.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11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Допомога вчителю</a:t>
            </a:r>
            <a:r>
              <a:rPr lang="uk-UA" sz="1600" baseline="0" dirty="0" smtClean="0"/>
              <a:t> повинна йти і вже йде на різних рівнях.</a:t>
            </a:r>
          </a:p>
          <a:p>
            <a:r>
              <a:rPr lang="uk-UA" sz="1600" baseline="0" dirty="0" smtClean="0"/>
              <a:t>Так, на рівні Міністерства освіти і науки України вже проводяться такі заходи через он-лайн супровід  вчителів пілотних шкіл, а матеріали на них у вільному  доступі і ними може скористатися будь-який педагог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03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Таким чином,</a:t>
            </a:r>
            <a:r>
              <a:rPr lang="uk-UA" sz="1600" baseline="0" dirty="0" smtClean="0"/>
              <a:t> максимальну увагу в організації методичної роботи з учителями початкових класів пропонуємо приділяти питанням опрацювання вимог Державного стандарту початкової загальної освіти.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4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400" dirty="0" smtClean="0"/>
              <a:t>У першу чергу хочу</a:t>
            </a:r>
            <a:r>
              <a:rPr lang="uk-UA" sz="1400" baseline="0" dirty="0" smtClean="0"/>
              <a:t> нагадати Вам слова Міністра освіти і науки України  Лілії </a:t>
            </a:r>
            <a:r>
              <a:rPr lang="uk-UA" sz="1600" baseline="0" dirty="0" smtClean="0"/>
              <a:t>Гриневич, яка говорить про те, що ……</a:t>
            </a:r>
          </a:p>
          <a:p>
            <a:r>
              <a:rPr lang="uk-UA" sz="1600" dirty="0" smtClean="0"/>
              <a:t>Усі ми розуміємо, що поставлені задачі можна реалізувати тільки завдяки докорінним змінам у роботі  вчителів, їх ставленню,</a:t>
            </a:r>
            <a:r>
              <a:rPr lang="uk-UA" sz="1600" baseline="0" dirty="0" smtClean="0"/>
              <a:t> </a:t>
            </a:r>
            <a:r>
              <a:rPr lang="uk-UA" sz="1600" dirty="0" smtClean="0"/>
              <a:t>сприйняттю цих змін і готовності до них. </a:t>
            </a:r>
            <a:endParaRPr lang="uk-UA" sz="1600" baseline="0" dirty="0" smtClean="0"/>
          </a:p>
          <a:p>
            <a:r>
              <a:rPr lang="uk-UA" sz="1600" baseline="0" dirty="0" smtClean="0"/>
              <a:t>Коротко розглянемо шляхи досягнення озвучених цілей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Звернемося</a:t>
            </a:r>
            <a:r>
              <a:rPr lang="uk-UA" sz="1600" baseline="0" dirty="0" smtClean="0"/>
              <a:t> до …… , який за основу прийнятий Колегією Міністерства освіти і науки України. Він ще буде доопрацьовуватися, але головні позиції в ньому вже означені й ми можемо взяти їх за орієнтири.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81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9013" y="746125"/>
            <a:ext cx="3817937" cy="2863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3720298"/>
            <a:ext cx="6480720" cy="5480931"/>
          </a:xfrm>
        </p:spPr>
        <p:txBody>
          <a:bodyPr/>
          <a:lstStyle/>
          <a:p>
            <a:r>
              <a:rPr lang="uk-UA" sz="1600" dirty="0" smtClean="0"/>
              <a:t>До них можна віднести принципи, на яких ґрунтується</a:t>
            </a:r>
            <a:r>
              <a:rPr lang="uk-UA" sz="1600" baseline="0" dirty="0" smtClean="0"/>
              <a:t> Стандарт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…. Забезпечення рівного доступу до освіти, заборона будь-яких форм дискримінації, Не допускається відокремлення дітей на підставі попереднього відбору.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 Відповідність освітніх вимог віковим особливостям дитини, визнання прав дитини на навчання через діяльність, зокрема, гру.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 Організація пізнавального процесу, яка приноситиме радість дитині, обмеження обсягу домашніх завдань для збільшення часу на рухову активність і творчість дитини. Широке використання в освітньому процесі дослідницької та проектної діяльності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 Замість «навченої безпорадності» - плекання самостійності і незалежного мислення. Підтримка з боку вчителя розвиватиме у дітей самоповагу та впевненість у собі.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…. Формування здорового способу життя і створення умов для фізичного й психоемоційного розвитку, що надзвичайно важливо для дітей молодшого шкільного віку.</a:t>
            </a:r>
          </a:p>
          <a:p>
            <a:pPr marL="228600" indent="-228600">
              <a:buAutoNum type="arabicPeriod"/>
            </a:pPr>
            <a:r>
              <a:rPr lang="uk-UA" sz="1600" baseline="0" dirty="0" smtClean="0"/>
              <a:t>… створення атмосфери довіри і взаємоповаги. Перетворення школи на безпечне місце, де немає насильства і цькування.</a:t>
            </a:r>
          </a:p>
          <a:p>
            <a:pPr marL="0" indent="0">
              <a:buNone/>
            </a:pPr>
            <a:endParaRPr lang="uk-UA" sz="1600" baseline="0" dirty="0" smtClean="0"/>
          </a:p>
          <a:p>
            <a:pPr marL="0" indent="0">
              <a:buNone/>
            </a:pPr>
            <a:r>
              <a:rPr lang="uk-UA" sz="1600" baseline="0" dirty="0" smtClean="0"/>
              <a:t>Таким чином, дані принципи допомагають зрозуміти нам загальні підходи до організації навчально-виховного процесу в початковій школі, які закладені в Стандарті та побачити зміни, які вони вимагають, а саме. </a:t>
            </a:r>
          </a:p>
          <a:p>
            <a:pPr marL="228600" indent="-228600">
              <a:buAutoNum type="arabicPeriod"/>
            </a:pPr>
            <a:endParaRPr lang="uk-UA" baseline="0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4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79600" y="430213"/>
            <a:ext cx="2720975" cy="2041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2545293"/>
            <a:ext cx="6480720" cy="4476274"/>
          </a:xfrm>
        </p:spPr>
        <p:txBody>
          <a:bodyPr/>
          <a:lstStyle/>
          <a:p>
            <a:r>
              <a:rPr lang="uk-UA" sz="1600" dirty="0" smtClean="0"/>
              <a:t>Стандарт вносить</a:t>
            </a:r>
            <a:r>
              <a:rPr lang="uk-UA" sz="1600" baseline="0" dirty="0" smtClean="0"/>
              <a:t> зміни у …..</a:t>
            </a:r>
          </a:p>
          <a:p>
            <a:r>
              <a:rPr lang="uk-UA" sz="1600" baseline="0" dirty="0" smtClean="0"/>
              <a:t>1. …. У Стандарті відбувається поєднання ядра знань, умінь застосовувати ці знання та цінностей, через які у дітей формується ставлення до  свого оточення, інформації, відношень тощо.  </a:t>
            </a:r>
          </a:p>
          <a:p>
            <a:r>
              <a:rPr lang="ru-RU" sz="1600" dirty="0" err="1" smtClean="0"/>
              <a:t>Тобто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знань</a:t>
            </a:r>
            <a:r>
              <a:rPr lang="ru-RU" sz="1600" dirty="0" smtClean="0"/>
              <a:t> – а </a:t>
            </a:r>
            <a:r>
              <a:rPr lang="ru-RU" sz="1600" dirty="0" err="1" smtClean="0"/>
              <a:t>вміння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застосовувати</a:t>
            </a:r>
            <a:r>
              <a:rPr lang="ru-RU" sz="1600" dirty="0" smtClean="0"/>
              <a:t> в реальному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стисліше</a:t>
            </a:r>
            <a:r>
              <a:rPr lang="ru-RU" sz="1600" dirty="0" smtClean="0"/>
              <a:t>: не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знаєш</a:t>
            </a:r>
            <a:r>
              <a:rPr lang="ru-RU" sz="1600" dirty="0" smtClean="0"/>
              <a:t> – а як </a:t>
            </a:r>
            <a:r>
              <a:rPr lang="ru-RU" sz="1600" dirty="0" err="1" smtClean="0"/>
              <a:t>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вмієш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користуватися</a:t>
            </a:r>
            <a:r>
              <a:rPr lang="ru-RU" sz="1600" dirty="0" smtClean="0"/>
              <a:t>.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тому в </a:t>
            </a:r>
            <a:r>
              <a:rPr lang="ru-RU" sz="1600" dirty="0" err="1" smtClean="0"/>
              <a:t>Стандарті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прив’язки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досвіду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можливостей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практиці</a:t>
            </a:r>
            <a:r>
              <a:rPr lang="ru-RU" sz="1600" dirty="0" smtClean="0"/>
              <a:t>.</a:t>
            </a:r>
          </a:p>
          <a:p>
            <a:endParaRPr lang="uk-UA" sz="1600" dirty="0" smtClean="0"/>
          </a:p>
          <a:p>
            <a:r>
              <a:rPr lang="uk-UA" sz="1600" dirty="0" smtClean="0"/>
              <a:t>2. …. </a:t>
            </a:r>
            <a:r>
              <a:rPr lang="ru-RU" sz="1600" dirty="0" err="1" smtClean="0"/>
              <a:t>Дитина</a:t>
            </a:r>
            <a:r>
              <a:rPr lang="ru-RU" sz="1600" dirty="0" smtClean="0"/>
              <a:t> в </a:t>
            </a:r>
            <a:r>
              <a:rPr lang="ru-RU" sz="1600" dirty="0" err="1" smtClean="0"/>
              <a:t>ранньому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 </a:t>
            </a:r>
            <a:r>
              <a:rPr lang="ru-RU" sz="1600" dirty="0" err="1" smtClean="0"/>
              <a:t>цілісно</a:t>
            </a:r>
            <a:r>
              <a:rPr lang="ru-RU" sz="1600" dirty="0" smtClean="0"/>
              <a:t>, а не </a:t>
            </a:r>
            <a:r>
              <a:rPr lang="ru-RU" sz="1600" dirty="0" err="1" smtClean="0"/>
              <a:t>по-предметно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початковій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школі</a:t>
            </a:r>
            <a:r>
              <a:rPr lang="ru-RU" sz="1600" dirty="0" smtClean="0"/>
              <a:t> буде </a:t>
            </a:r>
            <a:r>
              <a:rPr lang="ru-RU" sz="1600" dirty="0" err="1" smtClean="0"/>
              <a:t>інтегрованим</a:t>
            </a:r>
            <a:r>
              <a:rPr lang="ru-RU" sz="1600" dirty="0" smtClean="0"/>
              <a:t> – </a:t>
            </a:r>
            <a:r>
              <a:rPr lang="ru-RU" sz="1600" dirty="0" err="1" smtClean="0"/>
              <a:t>предмети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об’єднуватись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довкола</a:t>
            </a:r>
            <a:r>
              <a:rPr lang="ru-RU" sz="1600" dirty="0" smtClean="0"/>
              <a:t> </a:t>
            </a:r>
            <a:r>
              <a:rPr lang="ru-RU" sz="1600" dirty="0" err="1" smtClean="0"/>
              <a:t>цікавих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дитини</a:t>
            </a:r>
            <a:r>
              <a:rPr lang="ru-RU" sz="1600" dirty="0" smtClean="0"/>
              <a:t> тем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проблем.</a:t>
            </a:r>
          </a:p>
          <a:p>
            <a:r>
              <a:rPr lang="ru-RU" sz="1600" dirty="0" smtClean="0"/>
              <a:t>Проект Стандарту вводить </a:t>
            </a:r>
            <a:r>
              <a:rPr lang="ru-RU" sz="1600" dirty="0" err="1" smtClean="0"/>
              <a:t>інтегрований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підхід</a:t>
            </a:r>
            <a:r>
              <a:rPr lang="ru-RU" sz="1600" dirty="0" smtClean="0"/>
              <a:t> у </a:t>
            </a:r>
            <a:r>
              <a:rPr lang="ru-RU" sz="1600" dirty="0" err="1" smtClean="0"/>
              <a:t>навчанні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варто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розуміти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інтеграція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давно не є </a:t>
            </a:r>
            <a:r>
              <a:rPr lang="ru-RU" sz="1600" dirty="0" err="1" smtClean="0"/>
              <a:t>чимось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експериментальним</a:t>
            </a:r>
            <a:r>
              <a:rPr lang="ru-RU" sz="1600" dirty="0" smtClean="0"/>
              <a:t> – </a:t>
            </a:r>
            <a:r>
              <a:rPr lang="ru-RU" sz="1600" dirty="0" err="1" smtClean="0"/>
              <a:t>тож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школах </a:t>
            </a:r>
            <a:r>
              <a:rPr lang="ru-RU" sz="1600" dirty="0" err="1" smtClean="0"/>
              <a:t>впроваджується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абсолютно </a:t>
            </a:r>
            <a:r>
              <a:rPr lang="ru-RU" sz="1600" dirty="0" err="1" smtClean="0"/>
              <a:t>нове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неперевірене</a:t>
            </a:r>
            <a:r>
              <a:rPr lang="ru-RU" sz="1600" dirty="0" smtClean="0"/>
              <a:t>.</a:t>
            </a:r>
          </a:p>
          <a:p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Пропонується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інтегрувати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сім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освітніх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галузей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у курс “Я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досліджую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світ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”.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</a:endParaRPr>
          </a:p>
          <a:p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Окремими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навчальними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предметами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залишаються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іноземна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мова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фізкультура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та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мистецтво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.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</a:endParaRPr>
          </a:p>
          <a:p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Звичні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для нас “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українська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i="0" u="none" strike="noStrike" kern="1200" dirty="0" err="1" smtClean="0">
                <a:solidFill>
                  <a:schemeClr val="tx1"/>
                </a:solidFill>
                <a:effectLst/>
              </a:rPr>
              <a:t>мова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” 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та </a:t>
            </a:r>
            <a:r>
              <a:rPr lang="ru-RU" sz="1600" b="1" i="0" u="none" strike="noStrike" kern="1200" dirty="0" smtClean="0">
                <a:solidFill>
                  <a:schemeClr val="tx1"/>
                </a:solidFill>
                <a:effectLst/>
              </a:rPr>
              <a:t>“математика” 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пропонується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теж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інтегрувати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, але не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повністю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. 3 4-х годин на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тиждень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вивчення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математики один урок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викладатиметься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в рамках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інтегрованого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курсу, а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інші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три – як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окремі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навчальні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u="none" strike="noStrike" kern="1200" dirty="0" err="1" smtClean="0">
                <a:solidFill>
                  <a:schemeClr val="tx1"/>
                </a:solidFill>
                <a:effectLst/>
              </a:rPr>
              <a:t>предмети</a:t>
            </a:r>
            <a:r>
              <a:rPr lang="ru-RU" sz="1600" b="0" i="0" u="none" strike="noStrike" kern="12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uk-UA" sz="1600" b="0" i="0" u="none" strike="noStrike" kern="1200" dirty="0" smtClean="0">
                <a:solidFill>
                  <a:schemeClr val="tx1"/>
                </a:solidFill>
                <a:effectLst/>
              </a:rPr>
              <a:t>3. По новому повинно бути створено й освітнє середовище. Воно включає в собі і мобільні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 меблі, які можна буде розташовувати відповідно до навчально-виховних потреб, і організацію в класних кімнатах цільових центрів, </a:t>
            </a:r>
            <a:r>
              <a:rPr lang="uk-UA" sz="1600" b="0" i="0" u="none" strike="noStrike" kern="1200" baseline="0" dirty="0" err="1" smtClean="0">
                <a:solidFill>
                  <a:schemeClr val="tx1"/>
                </a:solidFill>
                <a:effectLst/>
              </a:rPr>
              <a:t>накшталт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: ігровий, бібліотечний,  творчий  тощо.  Повертається до класної кімнати і килим для організації та проведення ранкових зустрічей. </a:t>
            </a:r>
          </a:p>
          <a:p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Окрім того,  </a:t>
            </a:r>
            <a:r>
              <a:rPr lang="uk-UA" sz="1600" b="0" i="0" u="none" strike="noStrike" kern="1200" baseline="0" dirty="0" err="1" smtClean="0">
                <a:solidFill>
                  <a:schemeClr val="tx1"/>
                </a:solidFill>
                <a:effectLst/>
              </a:rPr>
              <a:t>змінються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 й оснащення робочого місця вчителя. Його робота повинна бути оперативною і сучасною. </a:t>
            </a:r>
            <a:r>
              <a:rPr lang="uk-UA" sz="1600" b="0" i="0" u="none" strike="noStrike" kern="1200" baseline="0" dirty="0" err="1" smtClean="0">
                <a:solidFill>
                  <a:schemeClr val="tx1"/>
                </a:solidFill>
                <a:effectLst/>
              </a:rPr>
              <a:t>Компьютер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, багатофункціональний прилад, </a:t>
            </a:r>
            <a:r>
              <a:rPr lang="uk-UA" sz="1600" b="0" i="0" u="none" strike="noStrike" kern="1200" baseline="0" dirty="0" err="1" smtClean="0">
                <a:solidFill>
                  <a:schemeClr val="tx1"/>
                </a:solidFill>
                <a:effectLst/>
              </a:rPr>
              <a:t>мультімедійна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 установка, підключення до Інтернету стають </a:t>
            </a:r>
            <a:r>
              <a:rPr lang="uk-UA" sz="1600" b="0" i="0" u="none" strike="noStrike" kern="1200" baseline="0" dirty="0" err="1" smtClean="0">
                <a:solidFill>
                  <a:schemeClr val="tx1"/>
                </a:solidFill>
                <a:effectLst/>
              </a:rPr>
              <a:t>невідмінною</a:t>
            </a:r>
            <a:r>
              <a:rPr lang="uk-UA" sz="1600" b="0" i="0" u="none" strike="noStrike" kern="1200" baseline="0" dirty="0" smtClean="0">
                <a:solidFill>
                  <a:schemeClr val="tx1"/>
                </a:solidFill>
                <a:effectLst/>
              </a:rPr>
              <a:t> умовою роботи вчителя як на уроці так і в позаурочний час.</a:t>
            </a:r>
            <a:endParaRPr lang="ru-RU" sz="1600" b="0" i="0" u="none" strike="noStrike" kern="1200" dirty="0" smtClean="0">
              <a:solidFill>
                <a:schemeClr val="tx1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2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У своєму виступі я не буду зупинятися на освітніх галузях, які закладені у Стандарті початкової освіти, на загальних та конкретних результатах навчання, вони достатньо чітко прописані в документі,</a:t>
            </a:r>
            <a:r>
              <a:rPr lang="uk-UA" sz="1600" baseline="0" dirty="0" smtClean="0"/>
              <a:t> але прошу звернути увагу на те, що всі вони створені з позиції дитини, дотримуючись принципу </a:t>
            </a:r>
            <a:r>
              <a:rPr lang="uk-UA" sz="1600" baseline="0" dirty="0" err="1" smtClean="0"/>
              <a:t>дитиноцентризму</a:t>
            </a:r>
            <a:r>
              <a:rPr lang="uk-UA" sz="1600" baseline="0" dirty="0" smtClean="0"/>
              <a:t>.</a:t>
            </a:r>
          </a:p>
          <a:p>
            <a:r>
              <a:rPr lang="uk-UA" sz="1600" baseline="0" dirty="0" smtClean="0"/>
              <a:t>До досягнення навчальних результатів вчитель може прийти власною дорогою створюючи власні модельні програми.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124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На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основі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цього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Стандарту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вчителі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самостійно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чи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об’єднавшись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у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групи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можуть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створювати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навчальні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програми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Така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навчальна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програма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предмету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або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ж курсу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описує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його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зміст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відповідно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до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конкретних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очікуваних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результатів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підходи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до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інтегрування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засоби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оцінювання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учнів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тощо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uk-UA" sz="1600" dirty="0" smtClean="0"/>
              <a:t>Здійснювати календарне планування у довільній формі,</a:t>
            </a:r>
            <a:r>
              <a:rPr lang="uk-UA" sz="1600" baseline="0" dirty="0" smtClean="0"/>
              <a:t> орієнтуючись на </a:t>
            </a:r>
            <a:r>
              <a:rPr lang="uk-UA" sz="1600" baseline="0" dirty="0" err="1" smtClean="0"/>
              <a:t>швидість</a:t>
            </a:r>
            <a:r>
              <a:rPr lang="uk-UA" sz="1600" baseline="0" dirty="0" smtClean="0"/>
              <a:t> опанування навчального матеріалу своїм класом. </a:t>
            </a:r>
          </a:p>
          <a:p>
            <a:r>
              <a:rPr lang="uk-UA" sz="1600" baseline="0" dirty="0" smtClean="0"/>
              <a:t>Окрім того, у навчальних програмах з усіх предметів і курсів передбачено 20% резервного часу, який учитель може використати на свій розсуд.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6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Таким чином перед нами постає питання. Яким повинен бути</a:t>
            </a:r>
            <a:r>
              <a:rPr lang="uk-UA" sz="1600" baseline="0" dirty="0" smtClean="0"/>
              <a:t> вчитель, що він повинен знати і вміти роботи, щоб якісно реалізувати вимоги Стандарту з 1 вересня 2018 року?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143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 smtClean="0"/>
              <a:t>Узагальнемо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</a:t>
            </a:r>
            <a:r>
              <a:rPr lang="uk-UA" sz="1600" dirty="0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виклики</a:t>
            </a:r>
            <a:r>
              <a:rPr lang="ru-RU" sz="1600" dirty="0" smtClean="0"/>
              <a:t> Стандарту. </a:t>
            </a:r>
          </a:p>
          <a:p>
            <a:r>
              <a:rPr lang="ru-RU" sz="1600" dirty="0"/>
              <a:t>У</a:t>
            </a:r>
            <a:r>
              <a:rPr lang="ru-RU" sz="1600" dirty="0" smtClean="0"/>
              <a:t>читель повинен: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EB2D7-EEA3-473B-A97B-A04736BF89D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6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5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6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1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8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4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4F1F-9032-48AD-9CA4-A02928A81A5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91AC-DCE5-4989-B43B-A4B6E8334D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9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us.org.u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-era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стандарт як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початкової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підготувати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педагога? 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8496944" cy="1104528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 smtClean="0"/>
              <a:t>Ротфорт</a:t>
            </a:r>
            <a:r>
              <a:rPr lang="uk-UA" dirty="0" smtClean="0"/>
              <a:t> Д.В., методист Центру громадянського виховання КВНЗ «Харківська академія неперервної освіти», к. пед. </a:t>
            </a:r>
            <a:r>
              <a:rPr lang="uk-UA" dirty="0"/>
              <a:t>н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85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Шляхи підготовки вчителів до реалізації Стандарту </a:t>
            </a:r>
            <a:b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1 вересня 2018 року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рівні Міністерства освіти і науки України: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он-лайн супровід вчителів, які працюють у пілотних школах, на сайтах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http://nus.org.ua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www.ed-era.com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плануються дистанційні та очні курси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3800" b="1" dirty="0" smtClean="0">
                <a:latin typeface="Times New Roman" pitchFamily="18" charset="0"/>
                <a:cs typeface="Times New Roman" pitchFamily="18" charset="0"/>
              </a:rPr>
              <a:t>На рівні КВНЗ «Харківська академія неперервної освіти»: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районних тренерів для роботи з учителями початкових класів;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Включення у навчальні програми курсів перепідготовки вчителів початкових класів питань щодо роботи за новим Стандартом;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Організація та робота Тимчасового творчого колективу з вчителів 1-х класів (по одному з району, міста, громади області) з питань опанування вимог  Стандарту;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Проведення навчально-методичних семінарів,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вебінарів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тощо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Шляхи підготовки вчителів до реалізації Стандарту </a:t>
            </a:r>
            <a:b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1 вересня 2018 року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900" b="1" dirty="0" smtClean="0">
                <a:latin typeface="Times New Roman" pitchFamily="18" charset="0"/>
                <a:cs typeface="Times New Roman" pitchFamily="18" charset="0"/>
              </a:rPr>
              <a:t>На рівні загальноосвітнього навчального закладу: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Організація роботи вчителів початкових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(4-х) класів щодо опрацювання вимог і положень нового Державного стандарту початкової загальної освіти;</a:t>
            </a:r>
          </a:p>
          <a:p>
            <a:pPr>
              <a:buFontTx/>
              <a:buChar char="-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Опанування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методик розробки навчальних програм, тематичних інтегрованих днів і тижнів; створення і використання комфортного освітнього середовища тощо.</a:t>
            </a:r>
          </a:p>
          <a:p>
            <a:pPr marL="0" indent="0">
              <a:buNone/>
            </a:pP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Шляхи підготовки вчителів до реалізації Стандарту </a:t>
            </a:r>
            <a:b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1 вересня 2018 року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«Нова українська школа стане можливою лише тоді, коли ми змінимо саму сутність освітнього процесу – від  багаторічних розмов про </a:t>
            </a:r>
            <a:r>
              <a:rPr lang="uk-UA" sz="3600" i="1" dirty="0" err="1" smtClean="0"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 підхід перейдемо до щоденного пошуку таких видів навчальної діяльності, які сприяли б невпинному поступові кожного учня і кожної учениці»</a:t>
            </a:r>
          </a:p>
          <a:p>
            <a:pPr marL="4478338" indent="-4478338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Лілія Гриневич,                       </a:t>
            </a: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Міністр освіти і науки </a:t>
            </a:r>
            <a:r>
              <a:rPr lang="uk-UA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Уркаїни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5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marL="0" indent="0" algn="ctr">
              <a:buNone/>
            </a:pPr>
            <a:r>
              <a:rPr lang="uk-UA" sz="44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Державного стандарту початкової загальної освіти</a:t>
            </a: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9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Принципи Стандарту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Презумпція талановитості дитини.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Цінність дитинства.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Радість пізнання.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Розвиток особистості.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Здоров'я.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Безпека.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92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 вносить зміни у: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 Зміст і результати навчання</a:t>
            </a:r>
          </a:p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Методики</a:t>
            </a:r>
            <a:r>
              <a:rPr lang="uk-UA" sz="3600" baseline="0" dirty="0" smtClean="0">
                <a:latin typeface="Times New Roman" pitchFamily="18" charset="0"/>
                <a:cs typeface="Times New Roman" pitchFamily="18" charset="0"/>
              </a:rPr>
              <a:t> викладання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Освітнє середовище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9974283"/>
              </p:ext>
            </p:extLst>
          </p:nvPr>
        </p:nvGraphicFramePr>
        <p:xfrm>
          <a:off x="3635896" y="836712"/>
          <a:ext cx="5295608" cy="533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24421368"/>
              </p:ext>
            </p:extLst>
          </p:nvPr>
        </p:nvGraphicFramePr>
        <p:xfrm>
          <a:off x="251520" y="980728"/>
          <a:ext cx="3358661" cy="534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Модельна навчальна програма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Стандартом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календарне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20% резервного часу;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Вибір форм і методів організації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навчально-пізнавальної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0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повинен вміти роботи вчитель, щоб якісно організувати навчально-виховний процес за новим Державним стандартом початкової загальної освіти?</a:t>
            </a:r>
            <a:endParaRPr lang="ru-RU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Знати і розуміти вимоги Державного стандарту початкової загальної освіти.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Опрацювати і використовувати на практиці методики, які дозволяють реалізувати  інтегрований,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діяльнісний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підходи.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Уміти складати власну навчальну програму, якісно заповнювати резервні години типових навчальних програм.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Створювати комфортне освітнє середовище для учнів класу  та ефективно його застосовувати </a:t>
            </a:r>
            <a:endParaRPr lang="uk-UA" dirty="0" smtClean="0"/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9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1091</Words>
  <Application>Microsoft Office PowerPoint</Application>
  <PresentationFormat>Экран (4:3)</PresentationFormat>
  <Paragraphs>100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Новий Державний стандарт як інструмент якості початкової загальної освіти:  як підготувати педагога? </vt:lpstr>
      <vt:lpstr>Презентация PowerPoint</vt:lpstr>
      <vt:lpstr>Презентация PowerPoint</vt:lpstr>
      <vt:lpstr>Принципи Стандарту</vt:lpstr>
      <vt:lpstr>Стандарт вносить зміни у:</vt:lpstr>
      <vt:lpstr>Модельна навчальна програма</vt:lpstr>
      <vt:lpstr>Свобода вчителя  за новим Стандартом</vt:lpstr>
      <vt:lpstr>Що повинен вміти роботи вчитель, щоб якісно організувати навчально-виховний процес за новим Державним стандартом початкової загальної освіти?</vt:lpstr>
      <vt:lpstr>Презентация PowerPoint</vt:lpstr>
      <vt:lpstr>Шляхи підготовки вчителів до реалізації Стандарту  з 1 вересня 2018 року</vt:lpstr>
      <vt:lpstr>Шляхи підготовки вчителів до реалізації Стандарту  з 1 вересня 2018 року</vt:lpstr>
      <vt:lpstr>Шляхи підготовки вчителів до реалізації Стандарту  з 1 вересня 2018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Новий Державний стандарт як інструмент якості початкової загальної освіти: як підготувати педагога?</dc:title>
  <dc:creator>Diana</dc:creator>
  <cp:lastModifiedBy>Diana</cp:lastModifiedBy>
  <cp:revision>30</cp:revision>
  <cp:lastPrinted>2017-08-23T11:09:22Z</cp:lastPrinted>
  <dcterms:created xsi:type="dcterms:W3CDTF">2017-08-19T07:21:44Z</dcterms:created>
  <dcterms:modified xsi:type="dcterms:W3CDTF">2017-08-23T11:18:17Z</dcterms:modified>
</cp:coreProperties>
</file>