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3333"/>
    <p:restoredTop sz="50000"/>
  </p:normalViewPr>
  <p:slideViewPr>
    <p:cSldViewPr snapToGrid="0" snapToObjects="1">
      <p:cViewPr>
        <p:scale>
          <a:sx n="75" d="100"/>
          <a:sy n="75" d="100"/>
        </p:scale>
        <p:origin x="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109-616B-4A1A-83BC-5A5CC8D887F7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02DF-4864-4CAE-ACBC-594269CB1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8C54-5638-42D2-B443-AF5A8DF7C772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6C1D-5C4F-4993-AC6B-C7C64965A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AC38-DEF6-4FF3-B25F-2BA145B3A2D6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B463-8CD6-4366-9058-463D2508C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A4A6-7951-4894-85DB-42AFE33103F9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67E4-1EC4-4F4E-9D47-5455E64E1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20D7C-3B49-4731-801A-CBAA71CBE9E9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26697-642A-4B3C-BB25-65D2F8C9D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79A9-908B-4CFA-8678-397837642088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543D-8267-4D8B-9B62-EB7298B55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4F32-56E1-4C42-B03D-8F737DAA9611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B724-A0D0-479A-91B4-462E6BE03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EA91-8566-41A7-BC6A-4E4190433C16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0823-74F0-4EF1-9DFD-48A10F662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4348-680C-4A0E-A81F-3EFBF5926759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F2F0-29B1-4031-90F2-A4E859F36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37E8-72D3-4661-9BC2-BE666B1D28D7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0DEA7-9842-4BAE-A136-56A51D0D0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463B-7EB6-448F-9954-48E6C6C094B2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D7AE-A683-47C1-9ADB-C6A58E8E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6BEE54-AAAD-4D3A-81C4-798EA9056867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6BE98F-376C-42F6-89C5-E4CE567D0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7176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FF"/>
                </a:solidFill>
                <a:latin typeface="Times New Roman" pitchFamily="18" charset="0"/>
              </a:rPr>
              <a:t>Противоречия современного образования</a:t>
            </a:r>
            <a:r>
              <a:rPr lang="ru-RU" sz="4400" smtClean="0"/>
              <a:t> </a:t>
            </a:r>
            <a:endParaRPr lang="en-US" sz="4400" smtClean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932613" y="5473700"/>
            <a:ext cx="4992687" cy="1117600"/>
          </a:xfrm>
        </p:spPr>
        <p:txBody>
          <a:bodyPr/>
          <a:lstStyle/>
          <a:p>
            <a:pPr eaLnBrk="1" hangingPunct="1"/>
            <a:r>
              <a:rPr lang="uk-UA" sz="2000" b="1" smtClean="0">
                <a:latin typeface="Times New Roman" pitchFamily="18" charset="0"/>
              </a:rPr>
              <a:t>Сіліна Г.О., завідувач кафедри виховання й розвитку особистості КВНЗ “Харківська академія неперервної освіти”, канд. пед. наук</a:t>
            </a:r>
            <a:endParaRPr lang="en-US" sz="2000" b="1" smtClean="0">
              <a:latin typeface="Times New Roman" pitchFamily="18" charset="0"/>
            </a:endParaRPr>
          </a:p>
        </p:txBody>
      </p:sp>
      <p:pic>
        <p:nvPicPr>
          <p:cNvPr id="13315" name="Picture 5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22625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7300" y="180975"/>
            <a:ext cx="30480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Картинки по запросу образование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652963"/>
            <a:ext cx="29083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Картинки по запросу образование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7100" y="3222625"/>
            <a:ext cx="303371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Картинки по запросу нова українська школа картин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2350" y="180975"/>
            <a:ext cx="3594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Противоречие 1</a:t>
            </a: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>
                <a:solidFill>
                  <a:srgbClr val="0000FF"/>
                </a:solidFill>
              </a:rPr>
              <a:t>Мы должны научить детей жить в мире, которого не знаем сами</a:t>
            </a:r>
            <a:r>
              <a:rPr lang="ru-RU" sz="4000" smtClean="0"/>
              <a:t> </a:t>
            </a:r>
            <a:endParaRPr lang="en-US" sz="4000" smtClean="0"/>
          </a:p>
        </p:txBody>
      </p:sp>
      <p:pic>
        <p:nvPicPr>
          <p:cNvPr id="14338" name="Picture 4" descr="Картинки по запросу нова українська школа картинки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46275" y="1825625"/>
            <a:ext cx="8297863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5720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15362" name="Picture 4" descr="pict protivorechia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3138" y="736600"/>
            <a:ext cx="2928937" cy="4365625"/>
          </a:xfrm>
        </p:spPr>
      </p:pic>
      <p:pic>
        <p:nvPicPr>
          <p:cNvPr id="15363" name="Picture 5" descr="Картинки по запросу образование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7700" y="152400"/>
            <a:ext cx="6230938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Картинки по запросу образование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2100" y="4191000"/>
            <a:ext cx="35179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Противоречие 2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30200" y="1117600"/>
            <a:ext cx="11645900" cy="505936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Образование должно быть узкоспециальным, ибо «нельзя объять необъятное». Но «узкий» специалист плохо переучивается, трудно ориентируется в межпредметных знаниях, тяжело находит общий язык со специалистами других профилей при решении общей задачи</a:t>
            </a:r>
            <a:endParaRPr lang="en-US" sz="4000" b="1" smtClean="0">
              <a:solidFill>
                <a:srgbClr val="0000FF"/>
              </a:solidFill>
              <a:latin typeface="Calibri Light"/>
            </a:endParaRPr>
          </a:p>
        </p:txBody>
      </p:sp>
      <p:pic>
        <p:nvPicPr>
          <p:cNvPr id="16387" name="Picture 4" descr="Картинки по запросу школьное образование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9838" y="3568700"/>
            <a:ext cx="4386262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Картинки по запросу школьное образование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92513"/>
            <a:ext cx="490220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049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Противоречие 3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en-US" sz="400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68300" y="863600"/>
            <a:ext cx="11595100" cy="576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Обучение должно быть </a:t>
            </a:r>
            <a:r>
              <a:rPr lang="ru-RU" sz="3600" b="1" smtClean="0">
                <a:solidFill>
                  <a:srgbClr val="FF0000"/>
                </a:solidFill>
                <a:latin typeface="Calibri Light"/>
              </a:rPr>
              <a:t>предметным</a:t>
            </a: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, так как оно копирует, повторяет организационную структуру науки. </a:t>
            </a:r>
            <a:endParaRPr lang="en-US" sz="3600" b="1" smtClean="0">
              <a:solidFill>
                <a:srgbClr val="0000FF"/>
              </a:solidFill>
              <a:latin typeface="Calibri Light"/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Но предметное</a:t>
            </a:r>
            <a:endParaRPr lang="en-US" sz="3600" b="1" smtClean="0">
              <a:solidFill>
                <a:srgbClr val="0000FF"/>
              </a:solidFill>
              <a:latin typeface="Calibri Light"/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 обучение мешает </a:t>
            </a:r>
            <a:endParaRPr lang="en-US" sz="3600" b="1" smtClean="0">
              <a:solidFill>
                <a:srgbClr val="0000FF"/>
              </a:solidFill>
              <a:latin typeface="Calibri Light"/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FF0000"/>
                </a:solidFill>
                <a:latin typeface="Calibri Light"/>
              </a:rPr>
              <a:t>цельности</a:t>
            </a:r>
            <a:endParaRPr lang="en-US" sz="3600" b="1" smtClean="0">
              <a:solidFill>
                <a:srgbClr val="FF0000"/>
              </a:solidFill>
              <a:latin typeface="Calibri Light"/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 восприятия</a:t>
            </a:r>
            <a:endParaRPr lang="en-US" sz="3600" b="1" smtClean="0">
              <a:solidFill>
                <a:srgbClr val="0000FF"/>
              </a:solidFill>
              <a:latin typeface="Calibri Light"/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 мира</a:t>
            </a:r>
            <a:endParaRPr lang="en-US" sz="3600" b="1" smtClean="0">
              <a:solidFill>
                <a:srgbClr val="0000FF"/>
              </a:solidFill>
              <a:latin typeface="Calibri Light"/>
            </a:endParaRPr>
          </a:p>
        </p:txBody>
      </p:sp>
      <p:pic>
        <p:nvPicPr>
          <p:cNvPr id="17411" name="Picture 5" descr="Картинки по запросу образование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8400" y="2095500"/>
            <a:ext cx="7747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Противоречие 4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en-US" sz="4000" b="1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66700" y="911225"/>
            <a:ext cx="11684000" cy="57435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Чем больше требований предъявляет образование, тем больше разрыв между </a:t>
            </a:r>
            <a:r>
              <a:rPr lang="ru-RU" sz="3600" b="1" smtClean="0">
                <a:solidFill>
                  <a:srgbClr val="FF0000"/>
                </a:solidFill>
                <a:latin typeface="Calibri Light"/>
              </a:rPr>
              <a:t>сильными</a:t>
            </a: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 и </a:t>
            </a:r>
            <a:r>
              <a:rPr lang="ru-RU" sz="3600" b="1" smtClean="0">
                <a:solidFill>
                  <a:srgbClr val="FF0000"/>
                </a:solidFill>
                <a:latin typeface="Calibri Light"/>
              </a:rPr>
              <a:t>слабыми</a:t>
            </a:r>
            <a:endParaRPr lang="en-US" sz="3600" b="1" smtClean="0">
              <a:solidFill>
                <a:srgbClr val="FF0000"/>
              </a:solidFill>
              <a:latin typeface="Calibri Light"/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 учениками</a:t>
            </a:r>
            <a:r>
              <a:rPr lang="ru-RU" smtClean="0"/>
              <a:t> </a:t>
            </a:r>
            <a:endParaRPr lang="en-US" smtClean="0"/>
          </a:p>
        </p:txBody>
      </p:sp>
      <p:pic>
        <p:nvPicPr>
          <p:cNvPr id="18435" name="Picture 4" descr="Картинки по запросу школьное образование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3109913"/>
            <a:ext cx="434975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4200" y="2513013"/>
            <a:ext cx="6527800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Противоречие 5</a:t>
            </a:r>
            <a:br>
              <a:rPr lang="ru-RU" sz="3600" b="1" smtClean="0">
                <a:solidFill>
                  <a:srgbClr val="FF0000"/>
                </a:solidFill>
              </a:rPr>
            </a:br>
            <a:endParaRPr lang="en-US" sz="3600" b="1" smtClean="0">
              <a:solidFill>
                <a:srgbClr val="FF0000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1300" y="914400"/>
            <a:ext cx="11633200" cy="56261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Образование должно быть </a:t>
            </a:r>
            <a:r>
              <a:rPr lang="ru-RU" sz="3600" b="1" smtClean="0">
                <a:solidFill>
                  <a:srgbClr val="FF0000"/>
                </a:solidFill>
                <a:latin typeface="Calibri Light"/>
              </a:rPr>
              <a:t>дорогим</a:t>
            </a: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, чтобы быть качественным, 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и </a:t>
            </a:r>
            <a:r>
              <a:rPr lang="ru-RU" sz="3600" b="1" smtClean="0">
                <a:solidFill>
                  <a:srgbClr val="FF0000"/>
                </a:solidFill>
                <a:latin typeface="Calibri Light"/>
              </a:rPr>
              <a:t>дешевым</a:t>
            </a: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, 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чтобы быть 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доступным</a:t>
            </a:r>
            <a:r>
              <a:rPr lang="ru-RU" smtClean="0"/>
              <a:t> </a:t>
            </a:r>
            <a:endParaRPr lang="en-US" smtClean="0"/>
          </a:p>
        </p:txBody>
      </p:sp>
      <p:pic>
        <p:nvPicPr>
          <p:cNvPr id="19459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888" y="1765300"/>
            <a:ext cx="6538912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9525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Противоречие 6</a:t>
            </a:r>
            <a:r>
              <a:rPr lang="ru-RU" smtClean="0"/>
              <a:t> </a:t>
            </a:r>
            <a:endParaRPr 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42900" y="876300"/>
            <a:ext cx="11595100" cy="53006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Образование должно быть </a:t>
            </a:r>
            <a:r>
              <a:rPr lang="ru-RU" sz="3600" b="1" smtClean="0">
                <a:solidFill>
                  <a:srgbClr val="FF0000"/>
                </a:solidFill>
                <a:latin typeface="Calibri Light"/>
              </a:rPr>
              <a:t>добровольным</a:t>
            </a: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, ибо в этом случае оно максимально эффективно, и </a:t>
            </a:r>
            <a:r>
              <a:rPr lang="ru-RU" sz="3600" b="1" smtClean="0">
                <a:solidFill>
                  <a:srgbClr val="FF0000"/>
                </a:solidFill>
                <a:latin typeface="Calibri Light"/>
              </a:rPr>
              <a:t>обязательным</a:t>
            </a: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, ибо некомпетентность стала социально </a:t>
            </a:r>
            <a:endParaRPr lang="en-US" sz="3600" b="1" smtClean="0">
              <a:solidFill>
                <a:srgbClr val="0000FF"/>
              </a:solidFill>
              <a:latin typeface="Calibri Light"/>
            </a:endParaRP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опасной</a:t>
            </a:r>
            <a:r>
              <a:rPr lang="ru-RU" smtClean="0"/>
              <a:t> </a:t>
            </a:r>
          </a:p>
        </p:txBody>
      </p:sp>
      <p:pic>
        <p:nvPicPr>
          <p:cNvPr id="20483" name="Picture 4" descr="Картинки по запросу школьное образование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48150"/>
            <a:ext cx="350996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Картинки по запросу образование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25" y="2946400"/>
            <a:ext cx="446563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Картинки по запросу образование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7075" y="4248150"/>
            <a:ext cx="38449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8509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Противоречие 7</a:t>
            </a:r>
            <a:r>
              <a:rPr lang="ru-RU" smtClean="0"/>
              <a:t>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52400" y="1028700"/>
            <a:ext cx="11201400" cy="5638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Жить хорошо хочется сейчас, </a:t>
            </a:r>
            <a:r>
              <a:rPr lang="ru-RU" sz="3600" b="1" smtClean="0">
                <a:solidFill>
                  <a:srgbClr val="FF0000"/>
                </a:solidFill>
                <a:latin typeface="Calibri Light"/>
              </a:rPr>
              <a:t>сегодня</a:t>
            </a: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. А вложение в </a:t>
            </a:r>
            <a:r>
              <a:rPr lang="ru-RU" sz="3600" b="1" smtClean="0">
                <a:solidFill>
                  <a:srgbClr val="FF0000"/>
                </a:solidFill>
                <a:latin typeface="Calibri Light"/>
              </a:rPr>
              <a:t>будущее</a:t>
            </a:r>
            <a:r>
              <a:rPr lang="ru-RU" sz="3600" b="1" smtClean="0">
                <a:solidFill>
                  <a:srgbClr val="0000FF"/>
                </a:solidFill>
                <a:latin typeface="Calibri Light"/>
              </a:rPr>
              <a:t> требует ограничений в настоящем </a:t>
            </a:r>
          </a:p>
        </p:txBody>
      </p:sp>
      <p:pic>
        <p:nvPicPr>
          <p:cNvPr id="21507" name="Picture 4" descr="Картинки по запросу нова українська школа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700" y="2667000"/>
            <a:ext cx="46005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Картинки по запросу нова українська школ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844800"/>
            <a:ext cx="3854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149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Calibri</vt:lpstr>
      <vt:lpstr>Times New Roman</vt:lpstr>
      <vt:lpstr>Office Theme</vt:lpstr>
      <vt:lpstr>Противоречия современного образования </vt:lpstr>
      <vt:lpstr>Противоречие 1 Мы должны научить детей жить в мире, которого не знаем сами </vt:lpstr>
      <vt:lpstr>Слайд 3</vt:lpstr>
      <vt:lpstr>Противоречие 2</vt:lpstr>
      <vt:lpstr>Противоречие 3 </vt:lpstr>
      <vt:lpstr>Противоречие 4 </vt:lpstr>
      <vt:lpstr>Противоречие 5 </vt:lpstr>
      <vt:lpstr>Противоречие 6 </vt:lpstr>
      <vt:lpstr>Противоречие 7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как  Метод Сотрудничества</dc:title>
  <dc:creator>Anastasia Kokina</dc:creator>
  <cp:lastModifiedBy>SIL</cp:lastModifiedBy>
  <cp:revision>11</cp:revision>
  <dcterms:created xsi:type="dcterms:W3CDTF">2017-07-03T14:15:54Z</dcterms:created>
  <dcterms:modified xsi:type="dcterms:W3CDTF">2017-08-21T14:23:42Z</dcterms:modified>
</cp:coreProperties>
</file>