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Default Extension="pptx" ContentType="application/vnd.openxmlformats-officedocument.presentationml.presentation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85" r:id="rId3"/>
    <p:sldId id="287" r:id="rId4"/>
    <p:sldId id="264" r:id="rId5"/>
    <p:sldId id="286" r:id="rId6"/>
    <p:sldId id="256" r:id="rId7"/>
    <p:sldId id="258" r:id="rId8"/>
    <p:sldId id="259" r:id="rId9"/>
    <p:sldId id="260" r:id="rId10"/>
    <p:sldId id="289" r:id="rId11"/>
    <p:sldId id="288" r:id="rId12"/>
    <p:sldId id="298" r:id="rId13"/>
    <p:sldId id="290" r:id="rId14"/>
    <p:sldId id="257" r:id="rId15"/>
    <p:sldId id="262" r:id="rId16"/>
    <p:sldId id="263" r:id="rId17"/>
    <p:sldId id="29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3" r:id="rId26"/>
    <p:sldId id="278" r:id="rId27"/>
    <p:sldId id="279" r:id="rId28"/>
    <p:sldId id="281" r:id="rId29"/>
    <p:sldId id="284" r:id="rId30"/>
    <p:sldId id="296" r:id="rId31"/>
    <p:sldId id="299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83165" autoAdjust="0"/>
  </p:normalViewPr>
  <p:slideViewPr>
    <p:cSldViewPr>
      <p:cViewPr varScale="1">
        <p:scale>
          <a:sx n="93" d="100"/>
          <a:sy n="93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фахівців</c:v>
                </c:pt>
              </c:strCache>
            </c:strRef>
          </c:tx>
          <c:dLbls>
            <c:dLbl>
              <c:idx val="0"/>
              <c:layout>
                <c:manualLayout>
                  <c:x val="-2.98277325503803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599"/>
                      <a:t>З</a:t>
                    </a:r>
                    <a:r>
                      <a:rPr lang="ru-RU"/>
                      <a:t>авідувач, практичний психолог; 1ф.</a:t>
                    </a:r>
                  </a:p>
                </c:rich>
              </c:tx>
              <c:dLblPos val="bestFit"/>
              <c:showLegendKey val="1"/>
            </c:dLbl>
            <c:dLbl>
              <c:idx val="1"/>
              <c:layout/>
              <c:tx>
                <c:rich>
                  <a:bodyPr/>
                  <a:lstStyle/>
                  <a:p>
                    <a:pPr algn="just">
                      <a:defRPr sz="15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599" dirty="0" err="1"/>
                      <a:t>П</a:t>
                    </a:r>
                    <a:r>
                      <a:rPr lang="ru-RU" dirty="0" err="1"/>
                      <a:t>рактичн</a:t>
                    </a:r>
                    <a:r>
                      <a:rPr lang="uk-UA" dirty="0"/>
                      <a:t>і</a:t>
                    </a:r>
                    <a:r>
                      <a:rPr lang="ru-RU" dirty="0"/>
                      <a:t> психологи </a:t>
                    </a:r>
                    <a:r>
                      <a:rPr lang="ru-RU" dirty="0" err="1"/>
                      <a:t>з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питань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інтелектуального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розвитку</a:t>
                    </a:r>
                    <a:r>
                      <a:rPr lang="ru-RU" dirty="0"/>
                      <a:t>; 2 ф.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2"/>
              <c:layout>
                <c:manualLayout>
                  <c:x val="-0.13694915254237322"/>
                  <c:y val="-0.17912776257908838"/>
                </c:manualLayout>
              </c:layout>
              <c:tx>
                <c:rich>
                  <a:bodyPr/>
                  <a:lstStyle/>
                  <a:p>
                    <a:r>
                      <a:rPr lang="ru-RU" sz="1599" dirty="0" err="1"/>
                      <a:t>П</a:t>
                    </a:r>
                    <a:r>
                      <a:rPr lang="ru-RU" dirty="0" err="1"/>
                      <a:t>рактичні</a:t>
                    </a:r>
                    <a:r>
                      <a:rPr lang="ru-RU" dirty="0"/>
                      <a:t> психологи з </a:t>
                    </a:r>
                    <a:r>
                      <a:rPr lang="ru-RU" dirty="0" err="1"/>
                      <a:t>питань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девіантної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поведінки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ф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  <c:showLegendKey val="1"/>
            </c:dLbl>
            <c:dLbl>
              <c:idx val="3"/>
              <c:layout>
                <c:manualLayout>
                  <c:x val="-2.1275872928719856E-2"/>
                  <c:y val="-4.0561520438570564E-3"/>
                </c:manualLayout>
              </c:layout>
              <c:tx>
                <c:rich>
                  <a:bodyPr/>
                  <a:lstStyle/>
                  <a:p>
                    <a:r>
                      <a:rPr lang="ru-RU" sz="1599"/>
                      <a:t>П</a:t>
                    </a:r>
                    <a:r>
                      <a:rPr lang="ru-RU"/>
                      <a:t>сихіатр; 1 ф.</a:t>
                    </a:r>
                  </a:p>
                </c:rich>
              </c:tx>
              <c:dLblPos val="bestFit"/>
              <c:showLegendKey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599"/>
                      <a:t>Н</a:t>
                    </a:r>
                    <a:r>
                      <a:rPr lang="ru-RU"/>
                      <a:t>евролог; 1 ф.</a:t>
                    </a:r>
                  </a:p>
                </c:rich>
              </c:tx>
              <c:dLblPos val="bestFit"/>
              <c:showLegendKey val="1"/>
            </c:dLbl>
            <c:dLbl>
              <c:idx val="5"/>
              <c:delete val="1"/>
            </c:dLbl>
            <c:dLbl>
              <c:idx val="6"/>
              <c:layout>
                <c:manualLayout>
                  <c:x val="4.0671100823508118E-2"/>
                  <c:y val="3.8386296945019452E-3"/>
                </c:manualLayout>
              </c:layout>
              <c:tx>
                <c:rich>
                  <a:bodyPr/>
                  <a:lstStyle/>
                  <a:p>
                    <a:pPr>
                      <a:defRPr sz="1398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99" dirty="0" err="1"/>
                      <a:t>Олігофренопедагог</a:t>
                    </a:r>
                    <a:r>
                      <a:rPr lang="ru-RU" sz="1399" dirty="0"/>
                      <a:t>; </a:t>
                    </a:r>
                  </a:p>
                  <a:p>
                    <a:pPr>
                      <a:defRPr sz="1398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99" dirty="0"/>
                      <a:t>1</a:t>
                    </a:r>
                    <a:r>
                      <a:rPr lang="ru-RU" sz="1399" dirty="0" smtClean="0"/>
                      <a:t> </a:t>
                    </a:r>
                    <a:r>
                      <a:rPr lang="ru-RU" sz="1399" dirty="0"/>
                      <a:t>ф.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7"/>
              <c:layout>
                <c:manualLayout>
                  <c:x val="2.3922789570672131E-2"/>
                  <c:y val="-0.1376612579900367"/>
                </c:manualLayout>
              </c:layout>
              <c:tx>
                <c:rich>
                  <a:bodyPr/>
                  <a:lstStyle/>
                  <a:p>
                    <a:r>
                      <a:rPr lang="ru-RU" sz="1599"/>
                      <a:t>С</a:t>
                    </a:r>
                    <a:r>
                      <a:rPr lang="ru-RU"/>
                      <a:t>уропедагог; 1 ф.</a:t>
                    </a:r>
                  </a:p>
                </c:rich>
              </c:tx>
              <c:dLblPos val="bestFit"/>
              <c:showLegendKey val="1"/>
            </c:dLbl>
            <c:dLbl>
              <c:idx val="8"/>
              <c:layout>
                <c:manualLayout>
                  <c:x val="4.9771221425385016E-2"/>
                  <c:y val="4.3238735427913923E-3"/>
                </c:manualLayout>
              </c:layout>
              <c:tx>
                <c:rich>
                  <a:bodyPr/>
                  <a:lstStyle/>
                  <a:p>
                    <a:r>
                      <a:rPr lang="ru-RU" sz="1599" dirty="0" err="1" smtClean="0"/>
                      <a:t>Вчитель</a:t>
                    </a:r>
                    <a:r>
                      <a:rPr lang="ru-RU" sz="1599" dirty="0" smtClean="0"/>
                      <a:t>-л</a:t>
                    </a:r>
                    <a:r>
                      <a:rPr lang="ru-RU" dirty="0" smtClean="0"/>
                      <a:t>огопед; </a:t>
                    </a:r>
                  </a:p>
                  <a:p>
                    <a:r>
                      <a:rPr lang="ru-RU" baseline="0" dirty="0" smtClean="0"/>
                      <a:t>2 </a:t>
                    </a:r>
                    <a:r>
                      <a:rPr lang="ru-RU" dirty="0" smtClean="0"/>
                      <a:t>ф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  <c:showLegendKey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599"/>
                      <a:t>О</a:t>
                    </a:r>
                    <a:r>
                      <a:rPr lang="ru-RU"/>
                      <a:t>ператор ЄОМ; 1ф.</a:t>
                    </a:r>
                  </a:p>
                </c:rich>
              </c:tx>
              <c:dLblPos val="bestFit"/>
              <c:showLegendKey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1599"/>
                      <a:t>Г</a:t>
                    </a:r>
                    <a:r>
                      <a:rPr lang="ru-RU"/>
                      <a:t>оловний бухгалтер; 1 ф.</a:t>
                    </a:r>
                  </a:p>
                </c:rich>
              </c:tx>
              <c:dLblPos val="bestFit"/>
              <c:showLegendKey val="1"/>
            </c:dLbl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Завідувач, практичний психолог</c:v>
                </c:pt>
                <c:pt idx="1">
                  <c:v>Практичний психолог з питань інтелектуального розвитку</c:v>
                </c:pt>
                <c:pt idx="2">
                  <c:v>Практичний психолог з питань девіантної поведінки</c:v>
                </c:pt>
                <c:pt idx="3">
                  <c:v>Психіатр</c:v>
                </c:pt>
                <c:pt idx="4">
                  <c:v>Невролог</c:v>
                </c:pt>
                <c:pt idx="6">
                  <c:v>Оліговренопедагог</c:v>
                </c:pt>
                <c:pt idx="7">
                  <c:v>Суропедагог</c:v>
                </c:pt>
                <c:pt idx="8">
                  <c:v>Логопед</c:v>
                </c:pt>
                <c:pt idx="9">
                  <c:v>Оператор ЄОМ</c:v>
                </c:pt>
                <c:pt idx="10">
                  <c:v>Головний бухгалтер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  <c:showDLblsOverMax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Стаціонарні засідання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Лист1!$A$2:$A$32</c:f>
              <c:strCache>
                <c:ptCount val="31"/>
                <c:pt idx="0">
                  <c:v>Вовчанський</c:v>
                </c:pt>
                <c:pt idx="1">
                  <c:v>Великобурльцький</c:v>
                </c:pt>
                <c:pt idx="2">
                  <c:v>Балаклійський</c:v>
                </c:pt>
                <c:pt idx="3">
                  <c:v>Барвінківський</c:v>
                </c:pt>
                <c:pt idx="4">
                  <c:v>Близнюківський</c:v>
                </c:pt>
                <c:pt idx="5">
                  <c:v>Богодухівський</c:v>
                </c:pt>
                <c:pt idx="6">
                  <c:v>Борівський</c:v>
                </c:pt>
                <c:pt idx="7">
                  <c:v>Валківський</c:v>
                </c:pt>
                <c:pt idx="8">
                  <c:v>Дергачівський</c:v>
                </c:pt>
                <c:pt idx="9">
                  <c:v>Дворічанський</c:v>
                </c:pt>
                <c:pt idx="10">
                  <c:v>Золочівський</c:v>
                </c:pt>
                <c:pt idx="11">
                  <c:v>Зміївський </c:v>
                </c:pt>
                <c:pt idx="12">
                  <c:v>м.Ізюм</c:v>
                </c:pt>
                <c:pt idx="13">
                  <c:v>Ізюмський</c:v>
                </c:pt>
                <c:pt idx="14">
                  <c:v>Кегечівський</c:v>
                </c:pt>
                <c:pt idx="15">
                  <c:v>Коломацький</c:v>
                </c:pt>
                <c:pt idx="16">
                  <c:v>м.Куп'янськ</c:v>
                </c:pt>
                <c:pt idx="17">
                  <c:v>Куп'янський</c:v>
                </c:pt>
                <c:pt idx="18">
                  <c:v>Красноградський</c:v>
                </c:pt>
                <c:pt idx="19">
                  <c:v>Краснокутський</c:v>
                </c:pt>
                <c:pt idx="20">
                  <c:v>м.Люботин</c:v>
                </c:pt>
                <c:pt idx="21">
                  <c:v>м.Лозова</c:v>
                </c:pt>
                <c:pt idx="22">
                  <c:v>Лозівський</c:v>
                </c:pt>
                <c:pt idx="23">
                  <c:v>Нововодолазький</c:v>
                </c:pt>
                <c:pt idx="24">
                  <c:v>м.Первомайський</c:v>
                </c:pt>
                <c:pt idx="25">
                  <c:v>Первомайський</c:v>
                </c:pt>
                <c:pt idx="26">
                  <c:v>Печенізький</c:v>
                </c:pt>
                <c:pt idx="27">
                  <c:v>м.Чугуїв</c:v>
                </c:pt>
                <c:pt idx="28">
                  <c:v>Чугуївський</c:v>
                </c:pt>
                <c:pt idx="29">
                  <c:v>Харківський</c:v>
                </c:pt>
                <c:pt idx="30">
                  <c:v>Шевченківський</c:v>
                </c:pt>
              </c:strCache>
            </c:strRef>
          </c:cat>
          <c:val>
            <c:numRef>
              <c:f>Лист1!$B$2:$B$32</c:f>
              <c:numCache>
                <c:formatCode>General</c:formatCode>
                <c:ptCount val="3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3</c:v>
                </c:pt>
                <c:pt idx="29">
                  <c:v>3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Виїзне засідання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Лист1!$A$2:$A$32</c:f>
              <c:strCache>
                <c:ptCount val="31"/>
                <c:pt idx="0">
                  <c:v>Вовчанський</c:v>
                </c:pt>
                <c:pt idx="1">
                  <c:v>Великобурльцький</c:v>
                </c:pt>
                <c:pt idx="2">
                  <c:v>Балаклійський</c:v>
                </c:pt>
                <c:pt idx="3">
                  <c:v>Барвінківський</c:v>
                </c:pt>
                <c:pt idx="4">
                  <c:v>Близнюківський</c:v>
                </c:pt>
                <c:pt idx="5">
                  <c:v>Богодухівський</c:v>
                </c:pt>
                <c:pt idx="6">
                  <c:v>Борівський</c:v>
                </c:pt>
                <c:pt idx="7">
                  <c:v>Валківський</c:v>
                </c:pt>
                <c:pt idx="8">
                  <c:v>Дергачівський</c:v>
                </c:pt>
                <c:pt idx="9">
                  <c:v>Дворічанський</c:v>
                </c:pt>
                <c:pt idx="10">
                  <c:v>Золочівський</c:v>
                </c:pt>
                <c:pt idx="11">
                  <c:v>Зміївський </c:v>
                </c:pt>
                <c:pt idx="12">
                  <c:v>м.Ізюм</c:v>
                </c:pt>
                <c:pt idx="13">
                  <c:v>Ізюмський</c:v>
                </c:pt>
                <c:pt idx="14">
                  <c:v>Кегечівський</c:v>
                </c:pt>
                <c:pt idx="15">
                  <c:v>Коломацький</c:v>
                </c:pt>
                <c:pt idx="16">
                  <c:v>м.Куп'янськ</c:v>
                </c:pt>
                <c:pt idx="17">
                  <c:v>Куп'янський</c:v>
                </c:pt>
                <c:pt idx="18">
                  <c:v>Красноградський</c:v>
                </c:pt>
                <c:pt idx="19">
                  <c:v>Краснокутський</c:v>
                </c:pt>
                <c:pt idx="20">
                  <c:v>м.Люботин</c:v>
                </c:pt>
                <c:pt idx="21">
                  <c:v>м.Лозова</c:v>
                </c:pt>
                <c:pt idx="22">
                  <c:v>Лозівський</c:v>
                </c:pt>
                <c:pt idx="23">
                  <c:v>Нововодолазький</c:v>
                </c:pt>
                <c:pt idx="24">
                  <c:v>м.Первомайський</c:v>
                </c:pt>
                <c:pt idx="25">
                  <c:v>Первомайський</c:v>
                </c:pt>
                <c:pt idx="26">
                  <c:v>Печенізький</c:v>
                </c:pt>
                <c:pt idx="27">
                  <c:v>м.Чугуїв</c:v>
                </c:pt>
                <c:pt idx="28">
                  <c:v>Чугуївський</c:v>
                </c:pt>
                <c:pt idx="29">
                  <c:v>Харківський</c:v>
                </c:pt>
                <c:pt idx="30">
                  <c:v>Шевченківський</c:v>
                </c:pt>
              </c:strCache>
            </c:strRef>
          </c:cat>
          <c:val>
            <c:numRef>
              <c:f>Лист1!$C$2:$C$32</c:f>
              <c:numCache>
                <c:formatCode>General</c:formatCode>
                <c:ptCount val="31"/>
                <c:pt idx="0">
                  <c:v>7</c:v>
                </c:pt>
                <c:pt idx="1">
                  <c:v>0</c:v>
                </c:pt>
                <c:pt idx="2">
                  <c:v>2</c:v>
                </c:pt>
                <c:pt idx="3">
                  <c:v>22</c:v>
                </c:pt>
                <c:pt idx="4">
                  <c:v>19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10</c:v>
                </c:pt>
                <c:pt idx="13">
                  <c:v>1</c:v>
                </c:pt>
                <c:pt idx="14">
                  <c:v>8</c:v>
                </c:pt>
                <c:pt idx="15">
                  <c:v>0</c:v>
                </c:pt>
                <c:pt idx="16">
                  <c:v>5</c:v>
                </c:pt>
                <c:pt idx="17">
                  <c:v>10</c:v>
                </c:pt>
                <c:pt idx="18">
                  <c:v>13</c:v>
                </c:pt>
                <c:pt idx="19">
                  <c:v>6</c:v>
                </c:pt>
                <c:pt idx="20">
                  <c:v>0</c:v>
                </c:pt>
                <c:pt idx="21">
                  <c:v>23</c:v>
                </c:pt>
                <c:pt idx="22">
                  <c:v>9</c:v>
                </c:pt>
                <c:pt idx="23">
                  <c:v>12</c:v>
                </c:pt>
                <c:pt idx="24">
                  <c:v>2</c:v>
                </c:pt>
                <c:pt idx="25">
                  <c:v>6</c:v>
                </c:pt>
                <c:pt idx="26">
                  <c:v>0</c:v>
                </c:pt>
                <c:pt idx="27">
                  <c:v>17</c:v>
                </c:pt>
                <c:pt idx="28">
                  <c:v>0</c:v>
                </c:pt>
                <c:pt idx="29">
                  <c:v>4</c:v>
                </c:pt>
                <c:pt idx="30">
                  <c:v>9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00161408"/>
        <c:axId val="100171776"/>
        <c:axId val="0"/>
      </c:bar3DChart>
      <c:catAx>
        <c:axId val="100161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171776"/>
        <c:crosses val="autoZero"/>
        <c:auto val="1"/>
        <c:lblAlgn val="ctr"/>
        <c:lblOffset val="100"/>
      </c:catAx>
      <c:valAx>
        <c:axId val="100171776"/>
        <c:scaling>
          <c:orientation val="minMax"/>
        </c:scaling>
        <c:delete val="1"/>
        <c:axPos val="l"/>
        <c:numFmt formatCode="General" sourceLinked="1"/>
        <c:tickLblPos val="none"/>
        <c:crossAx val="100161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8987092003782959E-2"/>
          <c:y val="0.24280094474166641"/>
          <c:w val="0.95470986417008863"/>
          <c:h val="0.467874384186548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Стаціонарні засідання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Київський</c:v>
                </c:pt>
                <c:pt idx="1">
                  <c:v>Індустріальний</c:v>
                </c:pt>
                <c:pt idx="2">
                  <c:v>Слобідський</c:v>
                </c:pt>
                <c:pt idx="3">
                  <c:v>Немишлянський</c:v>
                </c:pt>
                <c:pt idx="4">
                  <c:v>Новобаварський</c:v>
                </c:pt>
                <c:pt idx="5">
                  <c:v>Шевченківський</c:v>
                </c:pt>
                <c:pt idx="6">
                  <c:v>Московський</c:v>
                </c:pt>
                <c:pt idx="7">
                  <c:v>Холодногірський</c:v>
                </c:pt>
                <c:pt idx="8">
                  <c:v>Основ'янський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Виїзне засідання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Київський</c:v>
                </c:pt>
                <c:pt idx="1">
                  <c:v>Індустріальний</c:v>
                </c:pt>
                <c:pt idx="2">
                  <c:v>Слобідський</c:v>
                </c:pt>
                <c:pt idx="3">
                  <c:v>Немишлянський</c:v>
                </c:pt>
                <c:pt idx="4">
                  <c:v>Новобаварський</c:v>
                </c:pt>
                <c:pt idx="5">
                  <c:v>Шевченківський</c:v>
                </c:pt>
                <c:pt idx="6">
                  <c:v>Московський</c:v>
                </c:pt>
                <c:pt idx="7">
                  <c:v>Холодногірський</c:v>
                </c:pt>
                <c:pt idx="8">
                  <c:v>Основ'янський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02262656"/>
        <c:axId val="102264192"/>
        <c:axId val="0"/>
      </c:bar3DChart>
      <c:catAx>
        <c:axId val="102262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264192"/>
        <c:crosses val="autoZero"/>
        <c:auto val="1"/>
        <c:lblAlgn val="ctr"/>
        <c:lblOffset val="100"/>
      </c:catAx>
      <c:valAx>
        <c:axId val="102264192"/>
        <c:scaling>
          <c:orientation val="minMax"/>
        </c:scaling>
        <c:delete val="1"/>
        <c:axPos val="l"/>
        <c:numFmt formatCode="General" sourceLinked="1"/>
        <c:tickLblPos val="none"/>
        <c:crossAx val="1022626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7545453886766225E-2"/>
          <c:y val="0.28770240806577047"/>
          <c:w val="0.96490909222646848"/>
          <c:h val="0.522664148427951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дітей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  <c:pt idx="4">
                  <c:v>5 кл</c:v>
                </c:pt>
                <c:pt idx="5">
                  <c:v>6 кл</c:v>
                </c:pt>
                <c:pt idx="6">
                  <c:v>7 кл</c:v>
                </c:pt>
                <c:pt idx="7">
                  <c:v>8 кл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27</c:v>
                </c:pt>
                <c:pt idx="2">
                  <c:v>20</c:v>
                </c:pt>
                <c:pt idx="3">
                  <c:v>17</c:v>
                </c:pt>
                <c:pt idx="4">
                  <c:v>19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overlap val="-25"/>
        <c:axId val="104071552"/>
        <c:axId val="104073088"/>
      </c:barChart>
      <c:catAx>
        <c:axId val="104071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073088"/>
        <c:crosses val="autoZero"/>
        <c:auto val="1"/>
        <c:lblAlgn val="ctr"/>
        <c:lblOffset val="100"/>
      </c:catAx>
      <c:valAx>
        <c:axId val="104073088"/>
        <c:scaling>
          <c:orientation val="minMax"/>
        </c:scaling>
        <c:delete val="1"/>
        <c:axPos val="l"/>
        <c:numFmt formatCode="General" sourceLinked="1"/>
        <c:tickLblPos val="none"/>
        <c:crossAx val="10407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відсталістю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4 кл</c:v>
                </c:pt>
                <c:pt idx="4">
                  <c:v>5 кл</c:v>
                </c:pt>
                <c:pt idx="5">
                  <c:v>6 кл</c:v>
                </c:pt>
                <c:pt idx="6">
                  <c:v>7 кл</c:v>
                </c:pt>
                <c:pt idx="7">
                  <c:v>8 кл</c:v>
                </c:pt>
                <c:pt idx="8">
                  <c:v>9 кл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Val val="1"/>
        </c:dLbls>
        <c:overlap val="-25"/>
        <c:axId val="104157568"/>
        <c:axId val="104159104"/>
      </c:barChart>
      <c:catAx>
        <c:axId val="104157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159104"/>
        <c:crosses val="autoZero"/>
        <c:auto val="1"/>
        <c:lblAlgn val="ctr"/>
        <c:lblOffset val="100"/>
      </c:catAx>
      <c:valAx>
        <c:axId val="104159104"/>
        <c:scaling>
          <c:orientation val="minMax"/>
        </c:scaling>
        <c:delete val="1"/>
        <c:axPos val="l"/>
        <c:numFmt formatCode="General" sourceLinked="1"/>
        <c:tickLblPos val="none"/>
        <c:crossAx val="104157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2434113927281437E-2"/>
          <c:y val="0.26925711957930593"/>
          <c:w val="0.8951317721454376"/>
          <c:h val="0.52846720734733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2.351590564011409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1 кл</c:v>
                </c:pt>
                <c:pt idx="1">
                  <c:v>2 кл</c:v>
                </c:pt>
                <c:pt idx="2">
                  <c:v>4 кл</c:v>
                </c:pt>
                <c:pt idx="3">
                  <c:v>6 кл</c:v>
                </c:pt>
                <c:pt idx="4">
                  <c:v>7 кл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overlap val="-25"/>
        <c:axId val="115153920"/>
        <c:axId val="115155712"/>
      </c:barChart>
      <c:catAx>
        <c:axId val="115153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155712"/>
        <c:crosses val="autoZero"/>
        <c:auto val="1"/>
        <c:lblAlgn val="ctr"/>
        <c:lblOffset val="100"/>
      </c:catAx>
      <c:valAx>
        <c:axId val="115155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5153920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5971225419397875"/>
          <c:y val="0.4112967333131568"/>
          <c:w val="0.69625288548185948"/>
          <c:h val="0.390224498865206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 кл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overlap val="-25"/>
        <c:axId val="115204480"/>
        <c:axId val="115206016"/>
      </c:barChart>
      <c:catAx>
        <c:axId val="115204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206016"/>
        <c:crosses val="autoZero"/>
        <c:auto val="1"/>
        <c:lblAlgn val="ctr"/>
        <c:lblOffset val="100"/>
      </c:catAx>
      <c:valAx>
        <c:axId val="115206016"/>
        <c:scaling>
          <c:orientation val="minMax"/>
        </c:scaling>
        <c:delete val="1"/>
        <c:axPos val="l"/>
        <c:numFmt formatCode="General" sourceLinked="1"/>
        <c:tickLblPos val="none"/>
        <c:crossAx val="115204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2434113927281437E-2"/>
          <c:y val="0.26925711957930593"/>
          <c:w val="0.8951317721454376"/>
          <c:h val="0.52846720734733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2.351590564011409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 кл</c:v>
                </c:pt>
                <c:pt idx="2">
                  <c:v>5 кл</c:v>
                </c:pt>
                <c:pt idx="3">
                  <c:v>6 кл</c:v>
                </c:pt>
                <c:pt idx="4">
                  <c:v>8 кл</c:v>
                </c:pt>
                <c:pt idx="5">
                  <c:v>9 кл</c:v>
                </c:pt>
                <c:pt idx="6">
                  <c:v>10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overlap val="-25"/>
        <c:axId val="128988672"/>
        <c:axId val="128990208"/>
      </c:barChart>
      <c:catAx>
        <c:axId val="128988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990208"/>
        <c:crosses val="autoZero"/>
        <c:auto val="1"/>
        <c:lblAlgn val="ctr"/>
        <c:lblOffset val="100"/>
      </c:catAx>
      <c:valAx>
        <c:axId val="128990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8988672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загальноосвітній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5.2434113927281437E-2"/>
          <c:y val="0.26925711957930593"/>
          <c:w val="0.8951317721454376"/>
          <c:h val="0.52846720734733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2.351590564011409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</c:v>
                </c:pt>
                <c:pt idx="1">
                  <c:v>2 кл</c:v>
                </c:pt>
                <c:pt idx="2">
                  <c:v>3 кл</c:v>
                </c:pt>
                <c:pt idx="3">
                  <c:v>5 кл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-25"/>
        <c:axId val="102284672"/>
        <c:axId val="102286848"/>
      </c:barChart>
      <c:catAx>
        <c:axId val="102284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286848"/>
        <c:crosses val="autoZero"/>
        <c:auto val="1"/>
        <c:lblAlgn val="ctr"/>
        <c:lblOffset val="100"/>
      </c:catAx>
      <c:valAx>
        <c:axId val="102286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2284672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95"/>
      <c:perspective val="30"/>
    </c:view3D>
    <c:plotArea>
      <c:layout>
        <c:manualLayout>
          <c:layoutTarget val="inner"/>
          <c:xMode val="edge"/>
          <c:yMode val="edge"/>
          <c:x val="7.3958333333333334E-2"/>
          <c:y val="8.5504589667170727E-2"/>
          <c:w val="0.85208333333333364"/>
          <c:h val="0.81876651386560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зпр</c:v>
                </c:pt>
              </c:strCache>
            </c:strRef>
          </c:tx>
          <c:explosion val="25"/>
          <c:dPt>
            <c:idx val="2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FF"/>
              </a:solidFill>
            </c:spPr>
          </c:dPt>
          <c:dPt>
            <c:idx val="16"/>
            <c:spPr>
              <a:solidFill>
                <a:srgbClr val="7030A0"/>
              </a:solidFill>
            </c:spPr>
          </c:dPt>
          <c:dPt>
            <c:idx val="17"/>
            <c:spPr>
              <a:solidFill>
                <a:srgbClr val="C00000"/>
              </a:solidFill>
            </c:spPr>
          </c:dPt>
          <c:dPt>
            <c:idx val="2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-0.11142376148293974"/>
                  <c:y val="1.1435927409031846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2003198818897649E-2"/>
                  <c:y val="-4.5772490657237833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4.8564632545931831E-2"/>
                  <c:y val="-4.3674293838526841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8.0401082677165349E-4"/>
                  <c:y val="-8.7790165021921877E-3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3.1226992551052681E-2"/>
                  <c:y val="-2.478629588660841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1.718346881606626E-2"/>
                  <c:y val="-2.0748298498234497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0"/>
                  <c:y val="1.8727790309933379E-3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4.7916666666666718E-2"/>
                  <c:y val="-7.5937617237376315E-3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2.2784448818897639E-2"/>
                  <c:y val="1.4551523260700514E-4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1.787024278215223E-2"/>
                  <c:y val="2.2262019195934779E-3"/>
                </c:manualLayout>
              </c:layout>
              <c:showVal val="1"/>
              <c:showCatName val="1"/>
            </c:dLbl>
            <c:dLbl>
              <c:idx val="13"/>
              <c:layout>
                <c:manualLayout>
                  <c:x val="4.1734580052493524E-2"/>
                  <c:y val="9.2916407033679111E-3"/>
                </c:manualLayout>
              </c:layout>
              <c:showVal val="1"/>
              <c:showCatName val="1"/>
            </c:dLbl>
            <c:dLbl>
              <c:idx val="16"/>
              <c:layout>
                <c:manualLayout>
                  <c:x val="-0.10132980643044615"/>
                  <c:y val="5.0417505945394188E-2"/>
                </c:manualLayout>
              </c:layout>
              <c:showVal val="1"/>
              <c:showCatName val="1"/>
            </c:dLbl>
            <c:dLbl>
              <c:idx val="17"/>
              <c:layout>
                <c:manualLayout>
                  <c:x val="-6.3573736876640433E-2"/>
                  <c:y val="1.3293611498883381E-3"/>
                </c:manualLayout>
              </c:layout>
              <c:showVal val="1"/>
              <c:showCatName val="1"/>
            </c:dLbl>
            <c:dLbl>
              <c:idx val="18"/>
              <c:layout>
                <c:manualLayout>
                  <c:x val="-9.3882874015748033E-2"/>
                  <c:y val="1.7188508845232993E-2"/>
                </c:manualLayout>
              </c:layout>
              <c:showVal val="1"/>
              <c:showCatName val="1"/>
            </c:dLbl>
            <c:dLbl>
              <c:idx val="19"/>
              <c:layout>
                <c:manualLayout>
                  <c:x val="-3.3160843175853015E-2"/>
                  <c:y val="2.8831337580848642E-2"/>
                </c:manualLayout>
              </c:layout>
              <c:showVal val="1"/>
              <c:showCatName val="1"/>
            </c:dLbl>
            <c:dLbl>
              <c:idx val="20"/>
              <c:layout>
                <c:manualLayout>
                  <c:x val="-3.7124999999999998E-2"/>
                  <c:y val="-4.6997193548542912E-2"/>
                </c:manualLayout>
              </c:layout>
              <c:showVal val="1"/>
              <c:showCatName val="1"/>
            </c:dLbl>
            <c:dLbl>
              <c:idx val="21"/>
              <c:layout>
                <c:manualLayout>
                  <c:x val="-2.7911581364829401E-2"/>
                  <c:y val="-8.1505436594001723E-2"/>
                </c:manualLayout>
              </c:layout>
              <c:showVal val="1"/>
              <c:showCatName val="1"/>
            </c:dLbl>
            <c:dLbl>
              <c:idx val="24"/>
              <c:layout>
                <c:manualLayout>
                  <c:x val="6.2155511811023728E-4"/>
                  <c:y val="-5.440055774801193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Кегичівський</a:t>
                    </a:r>
                    <a:r>
                      <a:rPr lang="ru-RU" dirty="0"/>
                      <a:t>; 2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Лист1!$A$2:$A$27</c:f>
              <c:strCache>
                <c:ptCount val="26"/>
                <c:pt idx="0">
                  <c:v>Вовчанський</c:v>
                </c:pt>
                <c:pt idx="1">
                  <c:v>Дергічівський</c:v>
                </c:pt>
                <c:pt idx="2">
                  <c:v>Харківський</c:v>
                </c:pt>
                <c:pt idx="3">
                  <c:v>Валківський</c:v>
                </c:pt>
                <c:pt idx="4">
                  <c:v>м.Ізюм</c:v>
                </c:pt>
                <c:pt idx="5">
                  <c:v>Ізюмський</c:v>
                </c:pt>
                <c:pt idx="6">
                  <c:v>м. Чугуїв</c:v>
                </c:pt>
                <c:pt idx="7">
                  <c:v>Чугуївський</c:v>
                </c:pt>
                <c:pt idx="8">
                  <c:v>м.Куп'янськ</c:v>
                </c:pt>
                <c:pt idx="9">
                  <c:v>Куп'янський</c:v>
                </c:pt>
                <c:pt idx="10">
                  <c:v>Балаклійський</c:v>
                </c:pt>
                <c:pt idx="11">
                  <c:v>Близнюківський</c:v>
                </c:pt>
                <c:pt idx="12">
                  <c:v>Шевченківський</c:v>
                </c:pt>
                <c:pt idx="13">
                  <c:v>Красноградський</c:v>
                </c:pt>
                <c:pt idx="14">
                  <c:v>Золочівський</c:v>
                </c:pt>
                <c:pt idx="15">
                  <c:v>Зміївський</c:v>
                </c:pt>
                <c:pt idx="16">
                  <c:v>Первомайський</c:v>
                </c:pt>
                <c:pt idx="17">
                  <c:v>м.Первомайський</c:v>
                </c:pt>
                <c:pt idx="18">
                  <c:v>м.Лозова</c:v>
                </c:pt>
                <c:pt idx="19">
                  <c:v>Лозівський</c:v>
                </c:pt>
                <c:pt idx="20">
                  <c:v>м.Люботин</c:v>
                </c:pt>
                <c:pt idx="21">
                  <c:v>Барвінківський</c:v>
                </c:pt>
                <c:pt idx="22">
                  <c:v>Краснокутський</c:v>
                </c:pt>
                <c:pt idx="23">
                  <c:v>Богодухівський</c:v>
                </c:pt>
                <c:pt idx="24">
                  <c:v>Кегечівський</c:v>
                </c:pt>
                <c:pt idx="25">
                  <c:v>Нововодолазький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12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1</c:v>
                </c:pt>
                <c:pt idx="11">
                  <c:v>11</c:v>
                </c:pt>
                <c:pt idx="12">
                  <c:v>7</c:v>
                </c:pt>
                <c:pt idx="13">
                  <c:v>9</c:v>
                </c:pt>
                <c:pt idx="14">
                  <c:v>3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10</c:v>
                </c:pt>
                <c:pt idx="19">
                  <c:v>5</c:v>
                </c:pt>
                <c:pt idx="20">
                  <c:v>1</c:v>
                </c:pt>
                <c:pt idx="21">
                  <c:v>14</c:v>
                </c:pt>
                <c:pt idx="22">
                  <c:v>6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67"/>
      <c:perspective val="30"/>
    </c:view3D>
    <c:plotArea>
      <c:layout>
        <c:manualLayout>
          <c:layoutTarget val="inner"/>
          <c:xMode val="edge"/>
          <c:yMode val="edge"/>
          <c:x val="0.11336380806490833"/>
          <c:y val="9.6821220788742862E-2"/>
          <c:w val="0.7879637303357957"/>
          <c:h val="0.76615874685958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зпр</c:v>
                </c:pt>
              </c:strCache>
            </c:strRef>
          </c:tx>
          <c:explosion val="15"/>
          <c:dPt>
            <c:idx val="4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1"/>
            <c:spPr>
              <a:solidFill>
                <a:srgbClr val="FFC000"/>
              </a:solidFill>
            </c:spPr>
          </c:dPt>
          <c:dPt>
            <c:idx val="13"/>
            <c:spPr>
              <a:solidFill>
                <a:srgbClr val="7030A0"/>
              </a:solidFill>
            </c:spPr>
          </c:dPt>
          <c:dPt>
            <c:idx val="15"/>
            <c:spPr>
              <a:solidFill>
                <a:srgbClr val="0070C0"/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7830492367616572E-2"/>
                  <c:y val="-5.9366634188338738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9.5789874346874346E-2"/>
                  <c:y val="-8.5440920924818621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0.10532811381144411"/>
                  <c:y val="1.4482652919624124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6.6734964424469426E-2"/>
                  <c:y val="-6.8771112984368887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3.8701495497774775E-2"/>
                  <c:y val="-5.7055542553213462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6.5477071750651913E-2"/>
                  <c:y val="-0.11016550715692636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7.9637794980795568E-2"/>
                  <c:y val="-2.219646492785079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3.1773867863503613E-2"/>
                  <c:y val="-3.4613644036378025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9.5316120104972826E-2"/>
                  <c:y val="-2.4429444574467871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10805274432378893"/>
                  <c:y val="-1.6016353954587541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-7.5922166271761168E-2"/>
                  <c:y val="-6.2797083379071736E-2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1.6717067462188085E-2"/>
                  <c:y val="-8.7244909583094346E-2"/>
                </c:manualLayout>
              </c:layout>
              <c:showVal val="1"/>
              <c:showCatName val="1"/>
            </c:dLbl>
            <c:dLbl>
              <c:idx val="12"/>
              <c:layout>
                <c:manualLayout>
                  <c:x val="0.13302794100601539"/>
                  <c:y val="-6.2391910840294273E-2"/>
                </c:manualLayout>
              </c:layout>
              <c:showVal val="1"/>
              <c:showCatName val="1"/>
            </c:dLbl>
            <c:dLbl>
              <c:idx val="13"/>
              <c:layout>
                <c:manualLayout>
                  <c:x val="0.14284489280447588"/>
                  <c:y val="-4.2554766900225506E-3"/>
                </c:manualLayout>
              </c:layout>
              <c:showVal val="1"/>
              <c:showCatName val="1"/>
            </c:dLbl>
            <c:dLbl>
              <c:idx val="14"/>
              <c:layout>
                <c:manualLayout>
                  <c:x val="4.2341017209257654E-2"/>
                  <c:y val="-6.6844407531600905E-3"/>
                </c:manualLayout>
              </c:layout>
              <c:showVal val="1"/>
              <c:showCatName val="1"/>
            </c:dLbl>
            <c:dLbl>
              <c:idx val="15"/>
              <c:layout>
                <c:manualLayout>
                  <c:x val="3.8332022023947039E-2"/>
                  <c:y val="-1.1554278104217122E-2"/>
                </c:manualLayout>
              </c:layout>
              <c:showVal val="1"/>
              <c:showCatName val="1"/>
            </c:dLbl>
            <c:dLbl>
              <c:idx val="16"/>
              <c:layout>
                <c:manualLayout>
                  <c:x val="9.0427120033687566E-2"/>
                  <c:y val="-4.5067095536836861E-2"/>
                </c:manualLayout>
              </c:layout>
              <c:showVal val="1"/>
              <c:showCatName val="1"/>
            </c:dLbl>
            <c:dLbl>
              <c:idx val="18"/>
              <c:layout>
                <c:manualLayout>
                  <c:x val="5.8706763425605324E-2"/>
                  <c:y val="4.1699891677833716E-2"/>
                </c:manualLayout>
              </c:layout>
              <c:showVal val="1"/>
              <c:showCatName val="1"/>
            </c:dLbl>
            <c:dLbl>
              <c:idx val="19"/>
              <c:layout>
                <c:manualLayout>
                  <c:x val="1.8330961253123931E-2"/>
                  <c:y val="8.8696022733156896E-2"/>
                </c:manualLayout>
              </c:layout>
              <c:showVal val="1"/>
              <c:showCatName val="1"/>
            </c:dLbl>
            <c:dLbl>
              <c:idx val="22"/>
              <c:layout>
                <c:manualLayout>
                  <c:x val="-7.8879283242281731E-2"/>
                  <c:y val="4.2342898104534094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Лист1!$A$2:$A$24</c:f>
              <c:strCache>
                <c:ptCount val="23"/>
                <c:pt idx="0">
                  <c:v>Борівський</c:v>
                </c:pt>
                <c:pt idx="1">
                  <c:v>Вовчанський </c:v>
                </c:pt>
                <c:pt idx="2">
                  <c:v>Близнюківський</c:v>
                </c:pt>
                <c:pt idx="3">
                  <c:v>Барвінківський</c:v>
                </c:pt>
                <c:pt idx="4">
                  <c:v>Великобурлуцький</c:v>
                </c:pt>
                <c:pt idx="5">
                  <c:v>Дергачівський</c:v>
                </c:pt>
                <c:pt idx="6">
                  <c:v>Зміївський</c:v>
                </c:pt>
                <c:pt idx="7">
                  <c:v>Золочівський</c:v>
                </c:pt>
                <c:pt idx="8">
                  <c:v>Кегечівський</c:v>
                </c:pt>
                <c:pt idx="9">
                  <c:v>м.Ізюм</c:v>
                </c:pt>
                <c:pt idx="10">
                  <c:v>Коломацький</c:v>
                </c:pt>
                <c:pt idx="11">
                  <c:v>Красноградський</c:v>
                </c:pt>
                <c:pt idx="12">
                  <c:v>Краснокутський</c:v>
                </c:pt>
                <c:pt idx="13">
                  <c:v>Куп'янський</c:v>
                </c:pt>
                <c:pt idx="14">
                  <c:v>м.Лозова</c:v>
                </c:pt>
                <c:pt idx="15">
                  <c:v>Лозівський</c:v>
                </c:pt>
                <c:pt idx="16">
                  <c:v>Нововодолазький</c:v>
                </c:pt>
                <c:pt idx="17">
                  <c:v>м.Первомайськ</c:v>
                </c:pt>
                <c:pt idx="18">
                  <c:v>Первомайський</c:v>
                </c:pt>
                <c:pt idx="19">
                  <c:v>Печенізький </c:v>
                </c:pt>
                <c:pt idx="20">
                  <c:v>Харківський</c:v>
                </c:pt>
                <c:pt idx="21">
                  <c:v>м.Чугуїв</c:v>
                </c:pt>
                <c:pt idx="22">
                  <c:v>Шевченківський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4</c:v>
                </c:pt>
                <c:pt idx="14">
                  <c:v>12</c:v>
                </c:pt>
                <c:pt idx="15">
                  <c:v>5</c:v>
                </c:pt>
                <c:pt idx="16">
                  <c:v>4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Балаклійська РПМПК</c:v>
                </c:pt>
                <c:pt idx="1">
                  <c:v>Чугуївська МПМПК</c:v>
                </c:pt>
                <c:pt idx="2">
                  <c:v>Дергачівська РПМПК</c:v>
                </c:pt>
                <c:pt idx="3">
                  <c:v>Ізюмська МПМПК</c:v>
                </c:pt>
                <c:pt idx="4">
                  <c:v>Кегичівська РПМПК</c:v>
                </c:pt>
                <c:pt idx="5">
                  <c:v>Лозівська МПМПК</c:v>
                </c:pt>
                <c:pt idx="6">
                  <c:v>Первомайська МПМПК</c:v>
                </c:pt>
                <c:pt idx="7">
                  <c:v>Куп'янська МПМПК</c:v>
                </c:pt>
                <c:pt idx="8">
                  <c:v>Зміївська РПМПК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72"/>
      <c:perspective val="30"/>
    </c:view3D>
    <c:plotArea>
      <c:layout>
        <c:manualLayout>
          <c:layoutTarget val="inner"/>
          <c:xMode val="edge"/>
          <c:yMode val="edge"/>
          <c:x val="0.11309188057246354"/>
          <c:y val="0.11919296945395647"/>
          <c:w val="0.72619236501404327"/>
          <c:h val="0.702657334932122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explosion val="4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0992682336402541E-2"/>
                  <c:y val="-1.4208222460168804E-3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-9.6260769005464028E-2"/>
                  <c:y val="-7.62315151483859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-3.1484327833662451E-2"/>
                  <c:y val="8.5749498192732782E-2"/>
                </c:manualLayout>
              </c:layout>
              <c:tx>
                <c:rich>
                  <a:bodyPr rot="0" anchor="t"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200" dirty="0" err="1"/>
                      <a:t>Слобідський</a:t>
                    </a:r>
                    <a:r>
                      <a:rPr lang="ru-RU" sz="1200" dirty="0"/>
                      <a:t>; 1</a:t>
                    </a:r>
                    <a:endParaRPr lang="ru-RU" dirty="0"/>
                  </a:p>
                </c:rich>
              </c:tx>
              <c:spPr>
                <a:effectLst>
                  <a:glow rad="1409700">
                    <a:schemeClr val="accent1"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h="6350"/>
                </a:sp3d>
              </c:spPr>
              <c:dLblPos val="bestFit"/>
              <c:showVal val="1"/>
              <c:showCatName val="1"/>
            </c:dLbl>
            <c:dLbl>
              <c:idx val="3"/>
              <c:layout>
                <c:manualLayout>
                  <c:x val="0.20629263654631957"/>
                  <c:y val="9.2213923871183427E-3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6.1027681126027779E-2"/>
                  <c:y val="2.7170825417495149E-2"/>
                </c:manualLayout>
              </c:layout>
              <c:dLblPos val="bestFit"/>
              <c:showVal val="1"/>
              <c:showCatName val="1"/>
            </c:dLbl>
            <c:spPr>
              <a:effectLst>
                <a:glow rad="1409700">
                  <a:schemeClr val="accent1"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h="6350"/>
              </a:sp3d>
            </c:spPr>
            <c:txPr>
              <a:bodyPr rot="0"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Слобідський</c:v>
                </c:pt>
                <c:pt idx="1">
                  <c:v>Київський</c:v>
                </c:pt>
                <c:pt idx="2">
                  <c:v>Московський</c:v>
                </c:pt>
                <c:pt idx="3">
                  <c:v>Немишлянський</c:v>
                </c:pt>
                <c:pt idx="4">
                  <c:v>Холодногірський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19"/>
      <c:perspective val="30"/>
    </c:view3D>
    <c:plotArea>
      <c:layout>
        <c:manualLayout>
          <c:layoutTarget val="inner"/>
          <c:xMode val="edge"/>
          <c:yMode val="edge"/>
          <c:x val="7.5128315944473389E-2"/>
          <c:y val="0.12232658737328513"/>
          <c:w val="0.87178515357488184"/>
          <c:h val="0.83878819710069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зпр</c:v>
                </c:pt>
              </c:strCache>
            </c:strRef>
          </c:tx>
          <c:explosion val="26"/>
          <c:dPt>
            <c:idx val="2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1.0913649157156738E-2"/>
                  <c:y val="-1.614330856376212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0.10013875953688255"/>
                  <c:y val="0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"/>
                  <c:y val="-9.0935432532070537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1.4609947258083527E-2"/>
                  <c:y val="-4.331303266431148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1.7147686448375579E-3"/>
                  <c:y val="-2.4568227804085678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1.2755497263541101E-3"/>
                  <c:y val="-3.114781714830428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1.5777133083442962E-3"/>
                  <c:y val="-6.837570743226423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2.2702406930986609E-2"/>
                  <c:y val="-3.9081260980314489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2.7549693078098292E-2"/>
                  <c:y val="-2.7048896144590356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3.9752815004008409E-2"/>
                  <c:y val="-4.0008687930312009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2.157742143258335E-2"/>
                  <c:y val="3.6309455019127045E-2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-4.8260446160658325E-2"/>
                  <c:y val="1.4905885102208307E-2"/>
                </c:manualLayout>
              </c:layout>
              <c:showVal val="1"/>
              <c:showCatName val="1"/>
            </c:dLbl>
            <c:dLbl>
              <c:idx val="12"/>
              <c:layout>
                <c:manualLayout>
                  <c:x val="3.8714165437339107E-3"/>
                  <c:y val="-3.982712428071861E-4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Лист1!$A$2:$A$15</c:f>
              <c:strCache>
                <c:ptCount val="14"/>
                <c:pt idx="0">
                  <c:v>Борівський</c:v>
                </c:pt>
                <c:pt idx="1">
                  <c:v>Близнюківський</c:v>
                </c:pt>
                <c:pt idx="2">
                  <c:v>Барвінківський</c:v>
                </c:pt>
                <c:pt idx="3">
                  <c:v>Дергачівський</c:v>
                </c:pt>
                <c:pt idx="4">
                  <c:v>Дворічанський</c:v>
                </c:pt>
                <c:pt idx="5">
                  <c:v>Коломацький</c:v>
                </c:pt>
                <c:pt idx="6">
                  <c:v>Красноградський</c:v>
                </c:pt>
                <c:pt idx="7">
                  <c:v>м.Ізюм</c:v>
                </c:pt>
                <c:pt idx="8">
                  <c:v>м.Лозова</c:v>
                </c:pt>
                <c:pt idx="9">
                  <c:v>м.Первомайськ</c:v>
                </c:pt>
                <c:pt idx="10">
                  <c:v>Первомайський</c:v>
                </c:pt>
                <c:pt idx="11">
                  <c:v>Харківський</c:v>
                </c:pt>
                <c:pt idx="12">
                  <c:v>м.Чугуїв</c:v>
                </c:pt>
                <c:pt idx="13">
                  <c:v>Шевченківський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69"/>
      <c:perspective val="30"/>
    </c:view3D>
    <c:plotArea>
      <c:layout>
        <c:manualLayout>
          <c:layoutTarget val="inner"/>
          <c:xMode val="edge"/>
          <c:yMode val="edge"/>
          <c:x val="3.2310599122620014E-2"/>
          <c:y val="4.7802558974928785E-2"/>
          <c:w val="0.9449122770142655"/>
          <c:h val="0.91321334666518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explosion val="11"/>
          </c:dPt>
          <c:dPt>
            <c:idx val="5"/>
            <c:spPr>
              <a:solidFill>
                <a:srgbClr val="C0000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7169972469504165E-2"/>
                  <c:y val="-2.0357173215196457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6.2551832645611994E-3"/>
                  <c:y val="1.6575473095581994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2.5802630966314976E-2"/>
                  <c:y val="3.1046781839054918E-2"/>
                </c:manualLayout>
              </c:layout>
              <c:tx>
                <c:rich>
                  <a:bodyPr anchor="t"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err="1"/>
                      <a:t>Слобідський</a:t>
                    </a:r>
                    <a:r>
                      <a:rPr lang="ru-RU" sz="1400" dirty="0"/>
                      <a:t>; 1</a:t>
                    </a:r>
                    <a:endParaRPr lang="ru-RU" dirty="0"/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0.1333687123613112"/>
                  <c:y val="5.1273413202396114E-3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6574387078245391E-2"/>
                  <c:y val="-1.4796504092137912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2.7141981919021471E-3"/>
                  <c:y val="-2.4506767766544459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1.9002268535400171E-2"/>
                  <c:y val="-1.118232233455543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Київський</c:v>
                </c:pt>
                <c:pt idx="1">
                  <c:v>Індустріальний</c:v>
                </c:pt>
                <c:pt idx="2">
                  <c:v>Слобідський</c:v>
                </c:pt>
                <c:pt idx="3">
                  <c:v>Шевченківський</c:v>
                </c:pt>
                <c:pt idx="4">
                  <c:v>Московський</c:v>
                </c:pt>
                <c:pt idx="5">
                  <c:v>Новобаварський</c:v>
                </c:pt>
                <c:pt idx="6">
                  <c:v>Холодногірський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34771182039069"/>
          <c:y val="0.16222350301823338"/>
          <c:w val="0.71013426010707725"/>
          <c:h val="0.515830275925644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Навчання по загальноосвітній програмі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Холодногірський</c:v>
                </c:pt>
                <c:pt idx="1">
                  <c:v>Немишлянський</c:v>
                </c:pt>
                <c:pt idx="2">
                  <c:v>Московський</c:v>
                </c:pt>
                <c:pt idx="3">
                  <c:v>Основ'янський </c:v>
                </c:pt>
                <c:pt idx="4">
                  <c:v>Барвінківський</c:v>
                </c:pt>
                <c:pt idx="5">
                  <c:v>Балакліївський</c:v>
                </c:pt>
                <c:pt idx="6">
                  <c:v>Дергачівський</c:v>
                </c:pt>
                <c:pt idx="7">
                  <c:v>Кегечівський</c:v>
                </c:pt>
                <c:pt idx="8">
                  <c:v>Купянський</c:v>
                </c:pt>
                <c:pt idx="9">
                  <c:v>Нововодолазький</c:v>
                </c:pt>
                <c:pt idx="10">
                  <c:v>Ізюмський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Порушення слуху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Холодногірський</c:v>
                </c:pt>
                <c:pt idx="1">
                  <c:v>Немишлянський</c:v>
                </c:pt>
                <c:pt idx="2">
                  <c:v>Московський</c:v>
                </c:pt>
                <c:pt idx="3">
                  <c:v>Основ'янський </c:v>
                </c:pt>
                <c:pt idx="4">
                  <c:v>Барвінківський</c:v>
                </c:pt>
                <c:pt idx="5">
                  <c:v>Балакліївський</c:v>
                </c:pt>
                <c:pt idx="6">
                  <c:v>Дергачівський</c:v>
                </c:pt>
                <c:pt idx="7">
                  <c:v>Кегечівський</c:v>
                </c:pt>
                <c:pt idx="8">
                  <c:v>Купянський</c:v>
                </c:pt>
                <c:pt idx="9">
                  <c:v>Нововодолазький</c:v>
                </c:pt>
                <c:pt idx="10">
                  <c:v>Ізюмський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Порушення зору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Холодногірський</c:v>
                </c:pt>
                <c:pt idx="1">
                  <c:v>Немишлянський</c:v>
                </c:pt>
                <c:pt idx="2">
                  <c:v>Московський</c:v>
                </c:pt>
                <c:pt idx="3">
                  <c:v>Основ'янський </c:v>
                </c:pt>
                <c:pt idx="4">
                  <c:v>Барвінківський</c:v>
                </c:pt>
                <c:pt idx="5">
                  <c:v>Балакліївський</c:v>
                </c:pt>
                <c:pt idx="6">
                  <c:v>Дергачівський</c:v>
                </c:pt>
                <c:pt idx="7">
                  <c:v>Кегечівський</c:v>
                </c:pt>
                <c:pt idx="8">
                  <c:v>Купянський</c:v>
                </c:pt>
                <c:pt idx="9">
                  <c:v>Нововодолазький</c:v>
                </c:pt>
                <c:pt idx="10">
                  <c:v>Ізюмський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Порушення опорно-рухового апарату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Холодногірський</c:v>
                </c:pt>
                <c:pt idx="1">
                  <c:v>Немишлянський</c:v>
                </c:pt>
                <c:pt idx="2">
                  <c:v>Московський</c:v>
                </c:pt>
                <c:pt idx="3">
                  <c:v>Основ'янський </c:v>
                </c:pt>
                <c:pt idx="4">
                  <c:v>Барвінківський</c:v>
                </c:pt>
                <c:pt idx="5">
                  <c:v>Балакліївський</c:v>
                </c:pt>
                <c:pt idx="6">
                  <c:v>Дергачівський</c:v>
                </c:pt>
                <c:pt idx="7">
                  <c:v>Кегечівський</c:v>
                </c:pt>
                <c:pt idx="8">
                  <c:v>Купянський</c:v>
                </c:pt>
                <c:pt idx="9">
                  <c:v>Нововодолазький</c:v>
                </c:pt>
                <c:pt idx="10">
                  <c:v>Ізюмський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shape val="cylinder"/>
        <c:axId val="139468800"/>
        <c:axId val="139470336"/>
        <c:axId val="0"/>
      </c:bar3DChart>
      <c:catAx>
        <c:axId val="139468800"/>
        <c:scaling>
          <c:orientation val="minMax"/>
        </c:scaling>
        <c:axPos val="b"/>
        <c:numFmt formatCode="General" sourceLinked="1"/>
        <c:tickLblPos val="nextTo"/>
        <c:crossAx val="139470336"/>
        <c:crosses val="autoZero"/>
        <c:auto val="1"/>
        <c:lblAlgn val="ctr"/>
        <c:lblOffset val="100"/>
      </c:catAx>
      <c:valAx>
        <c:axId val="13947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468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20900029924990421"/>
          <c:y val="0.24543923404319912"/>
          <c:w val="0.77543668983016167"/>
          <c:h val="0.75456076595680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0.13025882428834062"/>
                  <c:y val="-3.416913867793555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7.0690286204758632E-2"/>
                  <c:y val="9.064991768392143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8.7712028412613666E-3"/>
                  <c:y val="0.10527486742179969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-9.7929010917312168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6.9497878371937161E-2"/>
                  <c:y val="-0.11740719525980768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2381119839731069"/>
                  <c:y val="-0.16149845609935601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11472504399152793"/>
                  <c:y val="-0.19041359087770954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5.4285074955829335E-2"/>
                  <c:y val="-0.23184589064479671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9.110446061548727E-2"/>
                  <c:y val="-0.1217458595391817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Балаклійська РПМПК</c:v>
                </c:pt>
                <c:pt idx="1">
                  <c:v>Чугуївська МПМПК</c:v>
                </c:pt>
                <c:pt idx="2">
                  <c:v>Дергачівська РПМПК</c:v>
                </c:pt>
                <c:pt idx="3">
                  <c:v>Ізюмська МПМПК</c:v>
                </c:pt>
                <c:pt idx="4">
                  <c:v>Кегичівська РПМПК</c:v>
                </c:pt>
                <c:pt idx="5">
                  <c:v>Лозівська МПМПК</c:v>
                </c:pt>
                <c:pt idx="6">
                  <c:v>Первомайська МПМПК</c:v>
                </c:pt>
                <c:pt idx="7">
                  <c:v>Куп'янська МПМПК</c:v>
                </c:pt>
                <c:pt idx="8">
                  <c:v>Зміївська РПМПК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</c:v>
                </c:pt>
                <c:pt idx="1">
                  <c:v>86</c:v>
                </c:pt>
                <c:pt idx="2">
                  <c:v>0</c:v>
                </c:pt>
                <c:pt idx="3">
                  <c:v>13</c:v>
                </c:pt>
                <c:pt idx="4">
                  <c:v>22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7083333333333359E-2"/>
                  <c:y val="-4.062499999999998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1"/>
              <c:layout>
                <c:manualLayout>
                  <c:x val="2.7083333333333359E-2"/>
                  <c:y val="-0.05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2015/2016 н.р</c:v>
                </c:pt>
                <c:pt idx="1">
                  <c:v>2016/2017 н.р.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2273</c:v>
                </c:pt>
              </c:numCache>
            </c:numRef>
          </c:val>
        </c:ser>
        <c:dLbls>
          <c:showVal val="1"/>
        </c:dLbls>
        <c:gapWidth val="75"/>
        <c:shape val="cylinder"/>
        <c:axId val="90862336"/>
        <c:axId val="90863872"/>
        <c:axId val="0"/>
      </c:bar3DChart>
      <c:catAx>
        <c:axId val="90862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63872"/>
        <c:crosses val="autoZero"/>
        <c:auto val="1"/>
        <c:lblAlgn val="ctr"/>
        <c:lblOffset val="100"/>
      </c:catAx>
      <c:valAx>
        <c:axId val="908638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62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9098304963360413E-2"/>
          <c:y val="5.8891555233659666E-2"/>
          <c:w val="0.53205417488047702"/>
          <c:h val="0.91027721614162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9.2592592592592744E-3"/>
                  <c:y val="-5.3944706675657407E-3"/>
                </c:manualLayout>
              </c:layout>
              <c:showVal val="1"/>
            </c:dLbl>
            <c:dLbl>
              <c:idx val="1"/>
              <c:layout>
                <c:manualLayout>
                  <c:x val="1.6975308641975325E-2"/>
                  <c:y val="-5.3944706675657407E-3"/>
                </c:manualLayout>
              </c:layout>
              <c:showVal val="1"/>
            </c:dLbl>
            <c:dLbl>
              <c:idx val="2"/>
              <c:layout>
                <c:manualLayout>
                  <c:x val="1.8518518518518531E-2"/>
                  <c:y val="-5.3944706675657407E-3"/>
                </c:manualLayout>
              </c:layout>
              <c:showVal val="1"/>
            </c:dLbl>
            <c:dLbl>
              <c:idx val="3"/>
              <c:layout>
                <c:manualLayout>
                  <c:x val="1.3888888888888904E-2"/>
                  <c:y val="-2.6972353337828743E-3"/>
                </c:manualLayout>
              </c:layout>
              <c:showVal val="1"/>
            </c:dLbl>
            <c:dLbl>
              <c:idx val="4"/>
              <c:layout>
                <c:manualLayout>
                  <c:x val="1.2345679012345689E-2"/>
                  <c:y val="-8.0917060013486319E-3"/>
                </c:manualLayout>
              </c:layout>
              <c:showVal val="1"/>
            </c:dLbl>
            <c:dLbl>
              <c:idx val="5"/>
              <c:layout>
                <c:manualLayout>
                  <c:x val="1.3888888888888904E-2"/>
                  <c:y val="-2.6972353337828743E-3"/>
                </c:manualLayout>
              </c:layout>
              <c:showVal val="1"/>
            </c:dLbl>
            <c:dLbl>
              <c:idx val="6"/>
              <c:layout>
                <c:manualLayout>
                  <c:x val="6.1728395061728964E-3"/>
                  <c:y val="-5.3944706675656427E-3"/>
                </c:manualLayout>
              </c:layout>
              <c:showVal val="1"/>
            </c:dLbl>
            <c:dLbl>
              <c:idx val="7"/>
              <c:layout>
                <c:manualLayout>
                  <c:x val="7.7160493827160594E-3"/>
                  <c:y val="-5.3944706675657407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мовлення (1079 дітей)</c:v>
                </c:pt>
                <c:pt idx="1">
                  <c:v>Затримка психічного розвитку (277 дітей)</c:v>
                </c:pt>
                <c:pt idx="2">
                  <c:v>Порушення розумового розвитку (246 дітей)</c:v>
                </c:pt>
                <c:pt idx="3">
                  <c:v>Порушення опорно-рухового апарату (219 дітей)</c:v>
                </c:pt>
                <c:pt idx="4">
                  <c:v>Порушення зору (205 дітей)</c:v>
                </c:pt>
                <c:pt idx="5">
                  <c:v>Аутизм (87 дітей)</c:v>
                </c:pt>
                <c:pt idx="6">
                  <c:v>Труднощі розвитку з нормою інтелекту (82 дитини)</c:v>
                </c:pt>
                <c:pt idx="7">
                  <c:v>Порушення слуху ( 78 дітей)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1079</c:v>
                </c:pt>
                <c:pt idx="1">
                  <c:v>277</c:v>
                </c:pt>
                <c:pt idx="2">
                  <c:v>246</c:v>
                </c:pt>
                <c:pt idx="3">
                  <c:v>219</c:v>
                </c:pt>
                <c:pt idx="4">
                  <c:v>205</c:v>
                </c:pt>
                <c:pt idx="5">
                  <c:v>87</c:v>
                </c:pt>
                <c:pt idx="6">
                  <c:v>82</c:v>
                </c:pt>
                <c:pt idx="7">
                  <c:v>78</c:v>
                </c:pt>
              </c:numCache>
            </c:numRef>
          </c:val>
        </c:ser>
        <c:dLbls>
          <c:showVal val="1"/>
        </c:dLbls>
        <c:gapWidth val="0"/>
        <c:gapDepth val="30"/>
        <c:shape val="cylinder"/>
        <c:axId val="91035136"/>
        <c:axId val="91036672"/>
        <c:axId val="0"/>
      </c:bar3DChart>
      <c:catAx>
        <c:axId val="91035136"/>
        <c:scaling>
          <c:orientation val="minMax"/>
        </c:scaling>
        <c:delete val="1"/>
        <c:axPos val="b"/>
        <c:tickLblPos val="none"/>
        <c:crossAx val="91036672"/>
        <c:crosses val="autoZero"/>
        <c:auto val="1"/>
        <c:lblAlgn val="ctr"/>
        <c:lblOffset val="100"/>
      </c:catAx>
      <c:valAx>
        <c:axId val="91036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9103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50502102153935"/>
          <c:y val="2.3539078865646951E-2"/>
          <c:w val="0.38923567721125596"/>
          <c:h val="0.95292162132125269"/>
        </c:manualLayout>
      </c:layout>
      <c:txPr>
        <a:bodyPr/>
        <a:lstStyle/>
        <a:p>
          <a:pPr>
            <a:defRPr sz="16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2999052201808102E-2"/>
          <c:y val="3.9824785893671583E-2"/>
          <c:w val="0.53119847866239001"/>
          <c:h val="0.920350428212656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7.7160493827160594E-3"/>
                  <c:y val="-1.6183412002697243E-2"/>
                </c:manualLayout>
              </c:layout>
              <c:showVal val="1"/>
            </c:dLbl>
            <c:dLbl>
              <c:idx val="1"/>
              <c:layout>
                <c:manualLayout>
                  <c:x val="1.3888888888888904E-2"/>
                  <c:y val="-1.6183412002697243E-2"/>
                </c:manualLayout>
              </c:layout>
              <c:showVal val="1"/>
            </c:dLbl>
            <c:dLbl>
              <c:idx val="2"/>
              <c:layout>
                <c:manualLayout>
                  <c:x val="1.0802469135802482E-2"/>
                  <c:y val="-1.348617666891438E-2"/>
                </c:manualLayout>
              </c:layout>
              <c:showVal val="1"/>
            </c:dLbl>
            <c:dLbl>
              <c:idx val="3"/>
              <c:layout>
                <c:manualLayout>
                  <c:x val="9.2592592592592744E-3"/>
                  <c:y val="-5.3944706675657407E-3"/>
                </c:manualLayout>
              </c:layout>
              <c:showVal val="1"/>
            </c:dLbl>
            <c:dLbl>
              <c:idx val="4"/>
              <c:layout>
                <c:manualLayout>
                  <c:x val="9.2592592592592744E-3"/>
                  <c:y val="-1.6183412002697243E-2"/>
                </c:manualLayout>
              </c:layout>
              <c:showVal val="1"/>
            </c:dLbl>
            <c:dLbl>
              <c:idx val="5"/>
              <c:layout>
                <c:manualLayout>
                  <c:x val="9.2592592592592744E-3"/>
                  <c:y val="-2.1577882670262904E-2"/>
                </c:manualLayout>
              </c:layout>
              <c:showVal val="1"/>
            </c:dLbl>
            <c:dLbl>
              <c:idx val="6"/>
              <c:layout>
                <c:manualLayout>
                  <c:x val="7.7160493827159995E-3"/>
                  <c:y val="-5.3944706675657407E-3"/>
                </c:manualLayout>
              </c:layout>
              <c:showVal val="1"/>
            </c:dLbl>
            <c:dLbl>
              <c:idx val="7"/>
              <c:layout>
                <c:manualLayout>
                  <c:x val="1.2345679012345689E-2"/>
                  <c:y val="-8.091706001348520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мовлення (1010 дітей)</c:v>
                </c:pt>
                <c:pt idx="1">
                  <c:v>Порушення опорно-рухового апарату (161 дитина)</c:v>
                </c:pt>
                <c:pt idx="2">
                  <c:v>Порушення зору (144 дитини)</c:v>
                </c:pt>
                <c:pt idx="3">
                  <c:v>Затримка психічного розвитку (93 дитини)</c:v>
                </c:pt>
                <c:pt idx="4">
                  <c:v>Порушення слуху (36 дітей)</c:v>
                </c:pt>
                <c:pt idx="5">
                  <c:v>Аутизм ( 27 дітей)</c:v>
                </c:pt>
                <c:pt idx="6">
                  <c:v>Порушеня розумового розвитку (9 дітей)</c:v>
                </c:pt>
                <c:pt idx="7">
                  <c:v>Труднощі у розвитку з нормою інтелекту (3 дитини)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1010</c:v>
                </c:pt>
                <c:pt idx="1">
                  <c:v>161</c:v>
                </c:pt>
                <c:pt idx="2">
                  <c:v>144</c:v>
                </c:pt>
                <c:pt idx="3">
                  <c:v>93</c:v>
                </c:pt>
                <c:pt idx="4">
                  <c:v>36</c:v>
                </c:pt>
                <c:pt idx="5">
                  <c:v>27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</c:ser>
        <c:dLbls>
          <c:showVal val="1"/>
        </c:dLbls>
        <c:gapWidth val="20"/>
        <c:gapDepth val="30"/>
        <c:shape val="cylinder"/>
        <c:axId val="91193344"/>
        <c:axId val="91194880"/>
        <c:axId val="0"/>
      </c:bar3DChart>
      <c:catAx>
        <c:axId val="91193344"/>
        <c:scaling>
          <c:orientation val="minMax"/>
        </c:scaling>
        <c:delete val="1"/>
        <c:axPos val="b"/>
        <c:tickLblPos val="none"/>
        <c:crossAx val="91194880"/>
        <c:crosses val="autoZero"/>
        <c:auto val="1"/>
        <c:lblAlgn val="ctr"/>
        <c:lblOffset val="100"/>
      </c:catAx>
      <c:valAx>
        <c:axId val="91194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9119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2530490184287"/>
          <c:y val="2.1051603209072917E-2"/>
          <c:w val="0.37148764921436689"/>
          <c:h val="0.9525021105335536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956330573944198E-2"/>
          <c:y val="4.1824717888488593E-2"/>
          <c:w val="0.52813954063080293"/>
          <c:h val="0.8043700611748605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8.9570260228641705E-3"/>
                  <c:y val="-1.1757954997214201E-2"/>
                </c:manualLayout>
              </c:layout>
              <c:showVal val="1"/>
            </c:dLbl>
            <c:dLbl>
              <c:idx val="1"/>
              <c:layout>
                <c:manualLayout>
                  <c:x val="5.9713506819094502E-3"/>
                  <c:y val="-1.1757954997214201E-2"/>
                </c:manualLayout>
              </c:layout>
              <c:showVal val="1"/>
            </c:dLbl>
            <c:dLbl>
              <c:idx val="2"/>
              <c:layout>
                <c:manualLayout>
                  <c:x val="8.957026022864141E-3"/>
                  <c:y val="-1.1757954997214201E-2"/>
                </c:manualLayout>
              </c:layout>
              <c:showVal val="1"/>
            </c:dLbl>
            <c:dLbl>
              <c:idx val="3"/>
              <c:layout>
                <c:manualLayout>
                  <c:x val="1.1942701363818904E-2"/>
                  <c:y val="-2.3515909994428394E-3"/>
                </c:manualLayout>
              </c:layout>
              <c:showVal val="1"/>
            </c:dLbl>
            <c:dLbl>
              <c:idx val="4"/>
              <c:layout>
                <c:manualLayout>
                  <c:x val="1.791405204572832E-2"/>
                  <c:y val="-2.3515909994428394E-3"/>
                </c:manualLayout>
              </c:layout>
              <c:showVal val="1"/>
            </c:dLbl>
            <c:dLbl>
              <c:idx val="5"/>
              <c:layout>
                <c:manualLayout>
                  <c:x val="1.3435539034296241E-2"/>
                  <c:y val="-1.4109545996657041E-2"/>
                </c:manualLayout>
              </c:layout>
              <c:showVal val="1"/>
            </c:dLbl>
            <c:dLbl>
              <c:idx val="6"/>
              <c:layout>
                <c:manualLayout>
                  <c:x val="8.9570260228641705E-3"/>
                  <c:y val="-9.4063639977713578E-3"/>
                </c:manualLayout>
              </c:layout>
              <c:showVal val="1"/>
            </c:dLbl>
            <c:dLbl>
              <c:idx val="7"/>
              <c:layout>
                <c:manualLayout>
                  <c:x val="1.4928376704773601E-2"/>
                  <c:y val="-4.703181998885682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Порушення розумового розвитку (237 дітей)</c:v>
                </c:pt>
                <c:pt idx="1">
                  <c:v>Затримка психічного розвитку (184 дитини)</c:v>
                </c:pt>
                <c:pt idx="2">
                  <c:v>Труднощі у розвитку з нормою інтелекту (79 дітей)</c:v>
                </c:pt>
                <c:pt idx="3">
                  <c:v>Порушення мовлення (69 дітей)</c:v>
                </c:pt>
                <c:pt idx="4">
                  <c:v>Порушення зору (61 дитина)</c:v>
                </c:pt>
                <c:pt idx="5">
                  <c:v>Аутизм ( 60 дітей)</c:v>
                </c:pt>
                <c:pt idx="6">
                  <c:v>Порушення опорно-рухового апарату (58 дітей)</c:v>
                </c:pt>
                <c:pt idx="7">
                  <c:v>Порушення слуху (42 дитини)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237</c:v>
                </c:pt>
                <c:pt idx="1">
                  <c:v>184</c:v>
                </c:pt>
                <c:pt idx="2">
                  <c:v>79</c:v>
                </c:pt>
                <c:pt idx="3">
                  <c:v>69</c:v>
                </c:pt>
                <c:pt idx="4">
                  <c:v>61</c:v>
                </c:pt>
                <c:pt idx="5">
                  <c:v>60</c:v>
                </c:pt>
                <c:pt idx="6">
                  <c:v>58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18"/>
        <c:gapDepth val="18"/>
        <c:shape val="cylinder"/>
        <c:axId val="91020672"/>
        <c:axId val="91214976"/>
        <c:axId val="0"/>
      </c:bar3DChart>
      <c:catAx>
        <c:axId val="91020672"/>
        <c:scaling>
          <c:orientation val="minMax"/>
        </c:scaling>
        <c:delete val="1"/>
        <c:axPos val="b"/>
        <c:tickLblPos val="none"/>
        <c:crossAx val="91214976"/>
        <c:crosses val="autoZero"/>
        <c:auto val="1"/>
        <c:lblAlgn val="ctr"/>
        <c:lblOffset val="100"/>
      </c:catAx>
      <c:valAx>
        <c:axId val="91214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ru-RU"/>
          </a:p>
        </c:txPr>
        <c:crossAx val="9102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09338158059402"/>
          <c:y val="3.9643750628402428E-4"/>
          <c:w val="0.36364738092797638"/>
          <c:h val="0.97841757923519224"/>
        </c:manualLayout>
      </c:layout>
      <c:txPr>
        <a:bodyPr/>
        <a:lstStyle/>
        <a:p>
          <a:pPr>
            <a:defRPr sz="16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8058325060656551E-2"/>
          <c:y val="0.11054707948622629"/>
          <c:w val="0.77543668983016167"/>
          <c:h val="0.75456076595680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727093047009113E-2"/>
                  <c:y val="-0.10884158137911676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1.3162627987571273E-2"/>
                  <c:y val="-8.7600619077604719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3.0818708315563529E-3"/>
                  <c:y val="6.914304030832491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3.555832506065635E-2"/>
                  <c:y val="7.7912358033214724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4.5711094824589397E-2"/>
                  <c:y val="0.1282890394434372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10685203884156241"/>
                  <c:y val="9.3833122169199423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4.8381721027412807E-4"/>
                  <c:y val="9.3823259413241891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6.8035563252828599E-2"/>
                  <c:y val="-0.12104200016690816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8.5415128605782167E-2"/>
                  <c:y val="-8.802282089993859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Балаклійська РПМПК</c:v>
                </c:pt>
                <c:pt idx="1">
                  <c:v>Чугуївська МПМПК</c:v>
                </c:pt>
                <c:pt idx="2">
                  <c:v>Дергачівська РПМПК</c:v>
                </c:pt>
                <c:pt idx="3">
                  <c:v>Ізюмська МПМПК</c:v>
                </c:pt>
                <c:pt idx="4">
                  <c:v>Кегичівська РПМПК</c:v>
                </c:pt>
                <c:pt idx="5">
                  <c:v>Лозівська МПМПК</c:v>
                </c:pt>
                <c:pt idx="6">
                  <c:v>Первомайська МПМПК</c:v>
                </c:pt>
                <c:pt idx="7">
                  <c:v>Куп'янська МПМПК</c:v>
                </c:pt>
                <c:pt idx="8">
                  <c:v>Зміївська РПМПК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83</c:v>
                </c:pt>
                <c:pt idx="1">
                  <c:v>17</c:v>
                </c:pt>
                <c:pt idx="2">
                  <c:v>147</c:v>
                </c:pt>
                <c:pt idx="3">
                  <c:v>34</c:v>
                </c:pt>
                <c:pt idx="4">
                  <c:v>19</c:v>
                </c:pt>
                <c:pt idx="5">
                  <c:v>40</c:v>
                </c:pt>
                <c:pt idx="6">
                  <c:v>114</c:v>
                </c:pt>
                <c:pt idx="7">
                  <c:v>110</c:v>
                </c:pt>
                <c:pt idx="8">
                  <c:v>13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228165508491894"/>
          <c:y val="0.24543923404319912"/>
          <c:w val="0.77543668983016167"/>
          <c:h val="0.75456076595680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0.27106979152853994"/>
                  <c:y val="7.1817554188257263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37023294454738004"/>
                  <c:y val="8.5832340735458243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0.22306907655421798"/>
                  <c:y val="6.191667488563003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8.5339980145575211E-3"/>
                  <c:y val="-9.070283516300112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28000316273102271"/>
                  <c:y val="-8.8501923237411767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17050289663155707"/>
                  <c:y val="-0.20967422558398888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2.0396479244241653E-2"/>
                  <c:y val="-0.21209287681417821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.17518338016206106"/>
                  <c:y val="-0.1595824260862310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0.2660514199139164"/>
                  <c:y val="-8.802282089993859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Балаклійська РПМПК</c:v>
                </c:pt>
                <c:pt idx="1">
                  <c:v>Чугуївська МПМПК</c:v>
                </c:pt>
                <c:pt idx="2">
                  <c:v>Дергачівська РПМПК</c:v>
                </c:pt>
                <c:pt idx="3">
                  <c:v>Ізюмська МПМПК</c:v>
                </c:pt>
                <c:pt idx="4">
                  <c:v>Кегичівська РПМПК</c:v>
                </c:pt>
                <c:pt idx="5">
                  <c:v>Лозівська МПМПК</c:v>
                </c:pt>
                <c:pt idx="6">
                  <c:v>Первомайська МПМПК</c:v>
                </c:pt>
                <c:pt idx="7">
                  <c:v>Куп'янська МПМПК</c:v>
                </c:pt>
                <c:pt idx="8">
                  <c:v>Зміївська РПМПК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173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34771182039069"/>
          <c:y val="0.16222350301823338"/>
          <c:w val="0.82316318923071419"/>
          <c:h val="0.515830275925644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Шкільного віку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Затримка психічного розвитку</c:v>
                </c:pt>
                <c:pt idx="1">
                  <c:v>Розумова відсталість</c:v>
                </c:pt>
                <c:pt idx="2">
                  <c:v>Порушення мовлення</c:v>
                </c:pt>
                <c:pt idx="3">
                  <c:v>Порушення зору</c:v>
                </c:pt>
                <c:pt idx="4">
                  <c:v>Порушення слуху</c:v>
                </c:pt>
                <c:pt idx="5">
                  <c:v>Порушення опорно-рухового апарату</c:v>
                </c:pt>
                <c:pt idx="6">
                  <c:v>Навчання по загальноосвітій програмі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137</c:v>
                </c:pt>
                <c:pt idx="1">
                  <c:v>69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Дошкільного віку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Затримка психічного розвитку</c:v>
                </c:pt>
                <c:pt idx="1">
                  <c:v>Розумова відсталість</c:v>
                </c:pt>
                <c:pt idx="2">
                  <c:v>Порушення мовлення</c:v>
                </c:pt>
                <c:pt idx="3">
                  <c:v>Порушення зору</c:v>
                </c:pt>
                <c:pt idx="4">
                  <c:v>Порушення слуху</c:v>
                </c:pt>
                <c:pt idx="5">
                  <c:v>Порушення опорно-рухового апарату</c:v>
                </c:pt>
                <c:pt idx="6">
                  <c:v>Навчання по загальноосвітій програмі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shape val="cylinder"/>
        <c:axId val="99568256"/>
        <c:axId val="100032896"/>
        <c:axId val="0"/>
      </c:bar3DChart>
      <c:catAx>
        <c:axId val="99568256"/>
        <c:scaling>
          <c:orientation val="minMax"/>
        </c:scaling>
        <c:axPos val="b"/>
        <c:numFmt formatCode="General" sourceLinked="1"/>
        <c:tickLblPos val="nextTo"/>
        <c:crossAx val="100032896"/>
        <c:crosses val="autoZero"/>
        <c:auto val="1"/>
        <c:lblAlgn val="ctr"/>
        <c:lblOffset val="100"/>
      </c:catAx>
      <c:valAx>
        <c:axId val="100032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568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0.21125</cdr:x>
      <cdr:y>0.59499</cdr:y>
    </cdr:from>
    <cdr:to>
      <cdr:x>0.2725</cdr:x>
      <cdr:y>0.64272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8536" y="269289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0.4125</cdr:x>
      <cdr:y>0.51544</cdr:y>
    </cdr:from>
    <cdr:to>
      <cdr:x>0.52361</cdr:x>
      <cdr:y>0.71747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94720" y="23328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0.04032</cdr:x>
      <cdr:y>0.91151</cdr:y>
    </cdr:from>
    <cdr:to>
      <cdr:x>0.37903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4805784"/>
          <a:ext cx="3024336" cy="46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Всього: 577 дітей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0.04032</cdr:x>
      <cdr:y>0.91151</cdr:y>
    </cdr:from>
    <cdr:to>
      <cdr:x>0.37903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4805784"/>
          <a:ext cx="3024336" cy="46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Всього: 190 заходів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0.02521</cdr:x>
      <cdr:y>0.08491</cdr:y>
    </cdr:from>
    <cdr:to>
      <cdr:x>0.36134</cdr:x>
      <cdr:y>0.18213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465147"/>
          <a:ext cx="2880320" cy="53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Всього: 32 дитини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E55BD-D9EE-407C-B773-CDB6A09D5DF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42-463A-4D61-9159-E5BEA4010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3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71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9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0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13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901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04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27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38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466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830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9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45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529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739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32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33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89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96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10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918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7481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5EC77-97E6-42EE-866C-2257028A313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5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68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45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55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07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83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58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AF42-463A-4D61-9159-E5BEA40101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59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4019-57F6-41F9-96FC-6F6B70986F6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9124-B84D-4F27-8837-3BD813282E4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57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BBD1-9447-4692-9832-B425420151E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7210-4251-45C0-9A7A-A2FE96738C8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80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09A0-EC7C-4A94-A14A-07371FEFEC3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CAD6-7F35-45CF-8D94-C4055D64E57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862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5463-8A53-42B9-B66E-DA5CB4A0F8E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DEC2-AF98-46D6-92F9-B757F1C4785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91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4EA8-28EB-49BB-AE01-2397E63A1CB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4A0D-5582-4341-85FE-73C9AC73A8C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41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FE6F-F401-4C6A-989B-A307D1D18A5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9C9D-A69D-4F24-8EA9-BB2A662B5C7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9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BFA8-CE40-46DE-B3A6-72AC11DFA5A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2AB0-B487-44DC-93E4-2E59EB4CB0F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93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E767-D3D3-43E0-893F-FD3E0239613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4310-E6F7-43B5-92CC-E8BBCBF401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6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9D10-F43A-47E0-B295-99AFB6315AB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7081-C12B-4E4A-B929-11A85AD80A0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94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1393-FE45-4C4F-AD87-401E49F6F65F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BCA1-9D34-4494-B154-6DD6A6B71E5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295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0E08-2548-471F-96C4-138FC999DF3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F75E-6F37-4D8D-B352-2A35E01BBDC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31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19482C-F68A-4197-B2B0-15C6619F37A9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F5E79-CCAD-4574-B06A-FC3CB3930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688"/>
            </a:gs>
            <a:gs pos="50000">
              <a:srgbClr val="FFDAB7"/>
            </a:gs>
            <a:gs pos="100000">
              <a:srgbClr val="FFE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65FD0-5490-4FE2-B807-AC8B085BDC7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29.08.2017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0B5C3-2732-4D10-BAB3-32524BDAA9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387429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  <a:t>Про роботу Комунальної установи “Харківська обласна </a:t>
            </a:r>
            <a:r>
              <a:rPr lang="uk-UA" sz="4000" dirty="0" err="1">
                <a:solidFill>
                  <a:prstClr val="black"/>
                </a:solidFill>
                <a:latin typeface="Monotype Corsiva" pitchFamily="66" charset="0"/>
              </a:rPr>
              <a:t>психолого-медико-педагогічна</a:t>
            </a:r>
            <a: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  <a:t> консультація”  </a:t>
            </a:r>
            <a:b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  <a:t>Харківської обласної ради та районних </a:t>
            </a:r>
            <a:r>
              <a:rPr lang="uk-UA" sz="4000" dirty="0" err="1">
                <a:solidFill>
                  <a:prstClr val="black"/>
                </a:solidFill>
                <a:latin typeface="Monotype Corsiva" pitchFamily="66" charset="0"/>
              </a:rPr>
              <a:t>психолого-медико-педагогічних</a:t>
            </a:r>
            <a: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  <a:t>  консультацій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4000" dirty="0">
                <a:solidFill>
                  <a:prstClr val="black"/>
                </a:solidFill>
                <a:latin typeface="Monotype Corsiva" pitchFamily="66" charset="0"/>
              </a:rPr>
              <a:t>у  </a:t>
            </a:r>
            <a:r>
              <a:rPr lang="uk-UA" sz="4000" dirty="0" smtClean="0">
                <a:solidFill>
                  <a:prstClr val="black"/>
                </a:solidFill>
                <a:latin typeface="Monotype Corsiva" pitchFamily="66" charset="0"/>
              </a:rPr>
              <a:t>2016 /2017 </a:t>
            </a:r>
            <a:r>
              <a:rPr lang="uk-UA" sz="4000" dirty="0" err="1" smtClean="0">
                <a:solidFill>
                  <a:prstClr val="black"/>
                </a:solidFill>
                <a:latin typeface="Monotype Corsiva" pitchFamily="66" charset="0"/>
              </a:rPr>
              <a:t>н.р</a:t>
            </a:r>
            <a:r>
              <a:rPr lang="uk-UA" sz="4000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2400" i="1" dirty="0" smtClean="0">
              <a:solidFill>
                <a:prstClr val="black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2400" i="1" dirty="0">
              <a:solidFill>
                <a:prstClr val="black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Вишнева </a:t>
            </a:r>
            <a:r>
              <a:rPr lang="ru-RU" sz="2400" i="1" dirty="0" err="1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Ірина</a:t>
            </a:r>
            <a:r>
              <a:rPr lang="ru-RU" sz="2400" i="1" dirty="0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Миколаївна</a:t>
            </a:r>
            <a:r>
              <a:rPr lang="ru-RU" sz="2400" i="1" dirty="0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, </a:t>
            </a:r>
            <a:br>
              <a:rPr lang="ru-RU" sz="2400" i="1" dirty="0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uk-UA" sz="2400" i="1" dirty="0">
                <a:solidFill>
                  <a:prstClr val="black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завідувач КУ ХОПМПК</a:t>
            </a:r>
            <a:endParaRPr lang="ru-R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8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15948606"/>
              </p:ext>
            </p:extLst>
          </p:nvPr>
        </p:nvGraphicFramePr>
        <p:xfrm>
          <a:off x="107504" y="1196752"/>
          <a:ext cx="892899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435255"/>
            <a:ext cx="813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Р(М)ПМПК з раннього виявлення дітей від народження до 3-х років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3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У 2016/2017 </a:t>
            </a:r>
            <a:r>
              <a:rPr lang="uk-UA" sz="4800" dirty="0" err="1" smtClean="0">
                <a:solidFill>
                  <a:schemeClr val="tx1"/>
                </a:solidFill>
              </a:rPr>
              <a:t>н.р</a:t>
            </a:r>
            <a:r>
              <a:rPr lang="uk-UA" sz="4800" dirty="0" smtClean="0">
                <a:solidFill>
                  <a:schemeClr val="tx1"/>
                </a:solidFill>
              </a:rPr>
              <a:t>.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 особливості розвитку</a:t>
            </a:r>
          </a:p>
          <a:p>
            <a:pPr marL="0" indent="0" algn="ctr">
              <a:buNone/>
            </a:pPr>
            <a:r>
              <a:rPr lang="uk-UA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3 169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дошкільного та шкільного віку.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48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Виїзні засідання</a:t>
            </a:r>
          </a:p>
          <a:p>
            <a:pPr marL="0" indent="0" algn="ctr">
              <a:buNone/>
            </a:pPr>
            <a:r>
              <a:rPr lang="uk-UA" sz="6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ХОПМПК</a:t>
            </a:r>
            <a:endParaRPr lang="ru-RU" sz="6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виступ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058633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иступи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1849"/>
            <a:ext cx="4076040" cy="262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807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54" y="2714620"/>
            <a:ext cx="2500330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 ХОПМПК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59632" y="1071546"/>
            <a:ext cx="3169492" cy="4852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Валківський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(14 дітей 13 витягів)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4280" y="1611606"/>
            <a:ext cx="3178991" cy="4915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 Куп’янськ, Куп’янський район</a:t>
            </a:r>
          </a:p>
          <a:p>
            <a:pPr algn="ctr">
              <a:spcAft>
                <a:spcPts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( 23дитини, 22 витяги)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674872" y="971247"/>
            <a:ext cx="2714644" cy="5248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Нововодолазький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( 22 дітей,20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33913" y="2171425"/>
            <a:ext cx="3178990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 Первомайський,  Первомайський район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дітей, 8 витягів)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7353" y="3267246"/>
            <a:ext cx="3013505" cy="514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Краснокутський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 дітей, 15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3046" y="3857628"/>
            <a:ext cx="3193296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Сахновщинський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( 8 дітей, 8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6308" y="4429132"/>
            <a:ext cx="3018253" cy="4462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Балаклійський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( 27 дітей, 27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00133" y="6059838"/>
            <a:ext cx="4286280" cy="6180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 Ізюм, Ізюмський район,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Барвінківський</a:t>
            </a:r>
            <a:r>
              <a:rPr lang="uk-UA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район, Борівський район</a:t>
            </a:r>
          </a:p>
          <a:p>
            <a:pPr algn="ctr">
              <a:spcAft>
                <a:spcPts val="0"/>
              </a:spcAft>
            </a:pPr>
            <a:r>
              <a:rPr lang="uk-UA" sz="1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( 48 дитини</a:t>
            </a:r>
            <a:r>
              <a:rPr lang="uk-UA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1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48 витягів)</a:t>
            </a:r>
            <a:endParaRPr lang="ru-RU" sz="1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786446" y="5015747"/>
            <a:ext cx="3241500" cy="595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Чугуїв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Печенізький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(29 дітей, 25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60334" y="4443806"/>
            <a:ext cx="2714644" cy="5090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Дергачівський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( 12 дітей, 12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30417" y="3837947"/>
            <a:ext cx="2714644" cy="5376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Зачепілівський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 дитини, 2 витяги)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12528" y="3216361"/>
            <a:ext cx="2714644" cy="5357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Красноградський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( 41 дітей,19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12528" y="2114205"/>
            <a:ext cx="2714644" cy="4480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Богодухівський район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(14 дітей,2 витяги)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6016" y="1556792"/>
            <a:ext cx="2968962" cy="4848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Золочівський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дітей,5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4860032" y="1636228"/>
            <a:ext cx="354910" cy="107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82" idx="1"/>
          </p:cNvCxnSpPr>
          <p:nvPr/>
        </p:nvCxnSpPr>
        <p:spPr>
          <a:xfrm flipV="1">
            <a:off x="5220198" y="1799242"/>
            <a:ext cx="785818" cy="1019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4029963" y="1517791"/>
            <a:ext cx="368644" cy="11968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4" idx="7"/>
            <a:endCxn id="81" idx="1"/>
          </p:cNvCxnSpPr>
          <p:nvPr/>
        </p:nvCxnSpPr>
        <p:spPr>
          <a:xfrm flipV="1">
            <a:off x="5491719" y="2338255"/>
            <a:ext cx="720809" cy="658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4" idx="6"/>
            <a:endCxn id="80" idx="1"/>
          </p:cNvCxnSpPr>
          <p:nvPr/>
        </p:nvCxnSpPr>
        <p:spPr>
          <a:xfrm flipV="1">
            <a:off x="5857884" y="3484254"/>
            <a:ext cx="354644" cy="194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endCxn id="79" idx="1"/>
          </p:cNvCxnSpPr>
          <p:nvPr/>
        </p:nvCxnSpPr>
        <p:spPr>
          <a:xfrm>
            <a:off x="5786446" y="4005016"/>
            <a:ext cx="443971" cy="10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4" idx="5"/>
            <a:endCxn id="78" idx="1"/>
          </p:cNvCxnSpPr>
          <p:nvPr/>
        </p:nvCxnSpPr>
        <p:spPr>
          <a:xfrm>
            <a:off x="5491719" y="4360976"/>
            <a:ext cx="768615" cy="337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292080" y="4513917"/>
            <a:ext cx="494366" cy="501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46" idx="3"/>
          </p:cNvCxnSpPr>
          <p:nvPr/>
        </p:nvCxnSpPr>
        <p:spPr>
          <a:xfrm flipH="1">
            <a:off x="3223607" y="4513917"/>
            <a:ext cx="806356" cy="697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endCxn id="75" idx="3"/>
          </p:cNvCxnSpPr>
          <p:nvPr/>
        </p:nvCxnSpPr>
        <p:spPr>
          <a:xfrm flipH="1">
            <a:off x="3184561" y="4375553"/>
            <a:ext cx="601621" cy="276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3312903" y="4214818"/>
            <a:ext cx="258965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4" idx="2"/>
          </p:cNvCxnSpPr>
          <p:nvPr/>
        </p:nvCxnSpPr>
        <p:spPr>
          <a:xfrm flipH="1" flipV="1">
            <a:off x="3089660" y="3667563"/>
            <a:ext cx="267894" cy="1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endCxn id="70" idx="3"/>
          </p:cNvCxnSpPr>
          <p:nvPr/>
        </p:nvCxnSpPr>
        <p:spPr>
          <a:xfrm flipH="1" flipV="1">
            <a:off x="3393271" y="1857364"/>
            <a:ext cx="636691" cy="961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4" idx="1"/>
            <a:endCxn id="72" idx="3"/>
          </p:cNvCxnSpPr>
          <p:nvPr/>
        </p:nvCxnSpPr>
        <p:spPr>
          <a:xfrm flipH="1" flipV="1">
            <a:off x="3312903" y="2421458"/>
            <a:ext cx="410816" cy="575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64335" y="573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Виїзні засідання КУ ХОПМПК в райони (міста) </a:t>
            </a:r>
          </a:p>
          <a:p>
            <a:pPr algn="ctr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м.Харків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та Харківської області у 2017 році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7352" y="2747057"/>
            <a:ext cx="3178990" cy="4693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Вовчанський район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(13 дітей, 9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3330649" y="2959307"/>
            <a:ext cx="205408" cy="143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29733" y="4952864"/>
            <a:ext cx="3093874" cy="5177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м.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Лозова,Лозівський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район, </a:t>
            </a:r>
          </a:p>
          <a:p>
            <a:pPr algn="ctr">
              <a:spcAft>
                <a:spcPts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( 54 дитини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54 витяги)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3799421" y="4673314"/>
            <a:ext cx="686992" cy="1322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230417" y="2666229"/>
            <a:ext cx="2714644" cy="4480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uk-UA" sz="1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Близнюнівський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(29 дітей,29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>
            <a:endCxn id="53" idx="1"/>
          </p:cNvCxnSpPr>
          <p:nvPr/>
        </p:nvCxnSpPr>
        <p:spPr>
          <a:xfrm flipV="1">
            <a:off x="5621529" y="2890279"/>
            <a:ext cx="608888" cy="326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777421" y="5722629"/>
            <a:ext cx="271464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Шевченківський район</a:t>
            </a:r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( 19 дітей, 16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5043517" y="4601972"/>
            <a:ext cx="578012" cy="1267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07377" y="5542609"/>
            <a:ext cx="271464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uk-UA" sz="1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Золочівський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дітей, 5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>
            <a:endCxn id="84" idx="3"/>
          </p:cNvCxnSpPr>
          <p:nvPr/>
        </p:nvCxnSpPr>
        <p:spPr>
          <a:xfrm flipH="1">
            <a:off x="3222021" y="4601972"/>
            <a:ext cx="960342" cy="1156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860032" y="4673314"/>
            <a:ext cx="354910" cy="16761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593656" y="6349469"/>
            <a:ext cx="2714644" cy="4480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Кегичівський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(14 дітей, 14 витягів)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обстежених КУ ХОПМПК на виїзному засіданні у 2017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6574469"/>
              </p:ext>
            </p:extLst>
          </p:nvPr>
        </p:nvGraphicFramePr>
        <p:xfrm>
          <a:off x="251520" y="1124738"/>
          <a:ext cx="8784976" cy="5584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646"/>
                <a:gridCol w="1417106"/>
                <a:gridCol w="1256585"/>
                <a:gridCol w="1182668"/>
                <a:gridCol w="1478335"/>
                <a:gridCol w="1404418"/>
                <a:gridCol w="1467218"/>
              </a:tblGrid>
              <a:tr h="1111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району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виїзду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виїзду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представлених дітей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дітей, які отримали рекомендації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дітей, які отримали консультацію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Балаклійський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Барвінківський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Близнюківський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Богодухівський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Валківський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Великобурлуцький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Вовчанський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Дворічанський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Зачепилівський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Зміївський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ПМПК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Золочівський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3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Ізюмський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61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обстежених КУ ХОПМПК на виїзному засіданні у 2017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8691707"/>
              </p:ext>
            </p:extLst>
          </p:nvPr>
        </p:nvGraphicFramePr>
        <p:xfrm>
          <a:off x="179512" y="1196756"/>
          <a:ext cx="8712969" cy="5445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903"/>
                <a:gridCol w="1605958"/>
                <a:gridCol w="1276523"/>
                <a:gridCol w="1152128"/>
                <a:gridCol w="1440160"/>
                <a:gridCol w="1399929"/>
                <a:gridCol w="1264368"/>
              </a:tblGrid>
              <a:tr h="108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району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виїзду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виїзду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представлених дітей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дітей, які отримали рекомендації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дітей, які отримали консультацію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Кегичівський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Коломацький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ПМПК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Красноградський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Краснокутський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Куп’янський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11-12.05.2017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10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Печенізький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Сахновщинський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м.Люботин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05.05.2017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84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64" y="11676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інклюзивної освіти</a:t>
            </a:r>
            <a:endParaRPr lang="ru-RU" sz="6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0280"/>
            <a:ext cx="6827319" cy="408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963942"/>
            <a:ext cx="7632848" cy="806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Хронологічний перебіг  діяльності КУ ХОПМПК</a:t>
            </a:r>
          </a:p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щодо запровадження інклюзивної освіти</a:t>
            </a:r>
            <a:endParaRPr lang="ru-RU" sz="20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03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840366831"/>
              </p:ext>
            </p:extLst>
          </p:nvPr>
        </p:nvGraphicFramePr>
        <p:xfrm>
          <a:off x="1" y="1163654"/>
          <a:ext cx="8903576" cy="496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3265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яким рекомендовано інклюзивна форма навчання у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віковими ознаками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8506076"/>
              </p:ext>
            </p:extLst>
          </p:nvPr>
        </p:nvGraphicFramePr>
        <p:xfrm>
          <a:off x="8228286" y="5580993"/>
          <a:ext cx="68711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14"/>
              </a:tblGrid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7228034"/>
              </p:ext>
            </p:extLst>
          </p:nvPr>
        </p:nvGraphicFramePr>
        <p:xfrm>
          <a:off x="413846" y="6269128"/>
          <a:ext cx="8489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49"/>
                <a:gridCol w="941711"/>
                <a:gridCol w="877210"/>
                <a:gridCol w="903010"/>
                <a:gridCol w="941711"/>
                <a:gridCol w="928811"/>
                <a:gridCol w="915911"/>
                <a:gridCol w="928811"/>
                <a:gridCol w="7611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0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44792792"/>
              </p:ext>
            </p:extLst>
          </p:nvPr>
        </p:nvGraphicFramePr>
        <p:xfrm>
          <a:off x="246255" y="1005917"/>
          <a:ext cx="8568952" cy="563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91104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яким рекомендовано інклюзивна форма навчання в Харківській області за 2017 рік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589664" y="1412776"/>
            <a:ext cx="2990448" cy="6367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сього: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237 д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886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376645264"/>
              </p:ext>
            </p:extLst>
          </p:nvPr>
        </p:nvGraphicFramePr>
        <p:xfrm>
          <a:off x="323529" y="1379679"/>
          <a:ext cx="8568952" cy="54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7" y="548682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яким рекомендовано інклюзивна форма навчання у м. Харків за 2017 рік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395288" y="0"/>
            <a:ext cx="842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Кадровий склад Харківської обласної </a:t>
            </a:r>
            <a:r>
              <a:rPr lang="uk-UA" alt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психолого-медико-педагогічної</a:t>
            </a:r>
            <a:r>
              <a:rPr lang="uk-UA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консультації у 2016/2017 </a:t>
            </a:r>
            <a:r>
              <a:rPr lang="uk-UA" alt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347865" y="6165850"/>
            <a:ext cx="5580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Загальна кількість працівників: 12</a:t>
            </a:r>
            <a:endParaRPr lang="ru-RU" alt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8317421"/>
              </p:ext>
            </p:extLst>
          </p:nvPr>
        </p:nvGraphicFramePr>
        <p:xfrm>
          <a:off x="-273050" y="1176338"/>
          <a:ext cx="9366250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708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38273444"/>
              </p:ext>
            </p:extLst>
          </p:nvPr>
        </p:nvGraphicFramePr>
        <p:xfrm>
          <a:off x="179512" y="1484784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53961503"/>
              </p:ext>
            </p:extLst>
          </p:nvPr>
        </p:nvGraphicFramePr>
        <p:xfrm>
          <a:off x="3419872" y="1556792"/>
          <a:ext cx="33123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710238903"/>
              </p:ext>
            </p:extLst>
          </p:nvPr>
        </p:nvGraphicFramePr>
        <p:xfrm>
          <a:off x="323529" y="4149080"/>
          <a:ext cx="26642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901581857"/>
              </p:ext>
            </p:extLst>
          </p:nvPr>
        </p:nvGraphicFramePr>
        <p:xfrm>
          <a:off x="6948265" y="1556792"/>
          <a:ext cx="18002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166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КУ ХОПМПК щодо навчання дітей шкільного віку в умовах інклюзії у розрізі навчальних класів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8102224"/>
              </p:ext>
            </p:extLst>
          </p:nvPr>
        </p:nvGraphicFramePr>
        <p:xfrm>
          <a:off x="94594" y="1545022"/>
          <a:ext cx="3240360" cy="2131535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21315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51773"/>
              </p:ext>
            </p:extLst>
          </p:nvPr>
        </p:nvGraphicFramePr>
        <p:xfrm>
          <a:off x="3414227" y="1624089"/>
          <a:ext cx="3312368" cy="2088232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208823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2446863"/>
              </p:ext>
            </p:extLst>
          </p:nvPr>
        </p:nvGraphicFramePr>
        <p:xfrm>
          <a:off x="145809" y="4181089"/>
          <a:ext cx="2880319" cy="2232248"/>
        </p:xfrm>
        <a:graphic>
          <a:graphicData uri="http://schemas.openxmlformats.org/drawingml/2006/table">
            <a:tbl>
              <a:tblPr/>
              <a:tblGrid>
                <a:gridCol w="2880319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0564277"/>
              </p:ext>
            </p:extLst>
          </p:nvPr>
        </p:nvGraphicFramePr>
        <p:xfrm>
          <a:off x="6959177" y="1582550"/>
          <a:ext cx="1884219" cy="2088232"/>
        </p:xfrm>
        <a:graphic>
          <a:graphicData uri="http://schemas.openxmlformats.org/drawingml/2006/table">
            <a:tbl>
              <a:tblPr/>
              <a:tblGrid>
                <a:gridCol w="1884219"/>
              </a:tblGrid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285811"/>
              </p:ext>
            </p:extLst>
          </p:nvPr>
        </p:nvGraphicFramePr>
        <p:xfrm>
          <a:off x="3173196" y="4180613"/>
          <a:ext cx="2644280" cy="2265575"/>
        </p:xfrm>
        <a:graphic>
          <a:graphicData uri="http://schemas.openxmlformats.org/drawingml/2006/table">
            <a:tbl>
              <a:tblPr/>
              <a:tblGrid>
                <a:gridCol w="2644280"/>
              </a:tblGrid>
              <a:tr h="2265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139268030"/>
              </p:ext>
            </p:extLst>
          </p:nvPr>
        </p:nvGraphicFramePr>
        <p:xfrm>
          <a:off x="6084169" y="4221088"/>
          <a:ext cx="26642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7671950"/>
              </p:ext>
            </p:extLst>
          </p:nvPr>
        </p:nvGraphicFramePr>
        <p:xfrm>
          <a:off x="6031478" y="4209258"/>
          <a:ext cx="2880319" cy="2232248"/>
        </p:xfrm>
        <a:graphic>
          <a:graphicData uri="http://schemas.openxmlformats.org/drawingml/2006/table">
            <a:tbl>
              <a:tblPr/>
              <a:tblGrid>
                <a:gridCol w="2880319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489259360"/>
              </p:ext>
            </p:extLst>
          </p:nvPr>
        </p:nvGraphicFramePr>
        <p:xfrm>
          <a:off x="3121908" y="4222652"/>
          <a:ext cx="26642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7772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7100301"/>
              </p:ext>
            </p:extLst>
          </p:nvPr>
        </p:nvGraphicFramePr>
        <p:xfrm>
          <a:off x="118242" y="775197"/>
          <a:ext cx="8919341" cy="596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161"/>
                <a:gridCol w="677418"/>
                <a:gridCol w="677418"/>
                <a:gridCol w="677418"/>
                <a:gridCol w="677418"/>
                <a:gridCol w="677418"/>
                <a:gridCol w="677418"/>
                <a:gridCol w="677418"/>
                <a:gridCol w="677418"/>
                <a:gridCol w="677418"/>
                <a:gridCol w="677418"/>
              </a:tblGrid>
              <a:tr h="1366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Райони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2521" marR="2521" marT="33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40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2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Вовчанський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76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м.Первомайський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37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Первомайський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Зміївський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986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Золочівський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08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79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Валківський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986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м.Лозова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Близнюківський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м.Ізюм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Ізюмський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567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Красноградський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Краснокутський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м.Чугуїв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Чугуївський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567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Куп'янськ  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889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Купянський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Балаклійський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08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Барвінківський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889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Богодухівський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889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Кегечівський</a:t>
                      </a:r>
                      <a:endParaRPr lang="ru-RU" sz="125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2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Нововодользький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  <a:tr h="1366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2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1" marR="2521" marT="3361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КУ ХОПМПК щодо навчання дітей шкільного віку в умовах інклюзії за програмою для дітей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затримкою психічного розвитку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розрізі навчальних класів в Харківській області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5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424818977"/>
              </p:ext>
            </p:extLst>
          </p:nvPr>
        </p:nvGraphicFramePr>
        <p:xfrm>
          <a:off x="0" y="1484784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1663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із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 психічного розвитку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Харківській області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3290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Всього: 139 дітей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80962009"/>
              </p:ext>
            </p:extLst>
          </p:nvPr>
        </p:nvGraphicFramePr>
        <p:xfrm>
          <a:off x="539552" y="1040544"/>
          <a:ext cx="7140823" cy="416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33265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з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розумового розвитку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971783"/>
            <a:ext cx="263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Всього:72 дитини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270583959"/>
              </p:ext>
            </p:extLst>
          </p:nvPr>
        </p:nvGraphicFramePr>
        <p:xfrm>
          <a:off x="4932040" y="4837599"/>
          <a:ext cx="4032448" cy="226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76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40299542"/>
              </p:ext>
            </p:extLst>
          </p:nvPr>
        </p:nvGraphicFramePr>
        <p:xfrm>
          <a:off x="539552" y="1268760"/>
          <a:ext cx="8257607" cy="540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33265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з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мовлення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310" y="624522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Всього: 21 дитина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1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1" y="163991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КУ ХОПМПК щодо навчання дітей шкільного віку в умовах інклюзії за програмою для дітей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затримкою психічного розвитку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розрізі навчальних класів в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м.Харків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0179225"/>
              </p:ext>
            </p:extLst>
          </p:nvPr>
        </p:nvGraphicFramePr>
        <p:xfrm>
          <a:off x="359534" y="1179657"/>
          <a:ext cx="8316922" cy="5348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120"/>
                <a:gridCol w="458559"/>
                <a:gridCol w="651931"/>
                <a:gridCol w="712448"/>
                <a:gridCol w="712448"/>
                <a:gridCol w="660183"/>
                <a:gridCol w="660183"/>
                <a:gridCol w="615483"/>
                <a:gridCol w="651242"/>
                <a:gridCol w="651242"/>
                <a:gridCol w="766083"/>
              </a:tblGrid>
              <a:tr h="4112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8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55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Немишлянський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4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Слобідський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55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Холодногірський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4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4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Індустріальний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55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Новобаварський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55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Шевченківський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4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15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581047918"/>
              </p:ext>
            </p:extLst>
          </p:nvPr>
        </p:nvGraphicFramePr>
        <p:xfrm>
          <a:off x="179513" y="1557214"/>
          <a:ext cx="8676964" cy="460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3265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із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затримкою психічного розвитку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рекомендовано інклюзивна форма навчання на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Харків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94513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Всього: 17 дітей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580056"/>
              </p:ext>
            </p:extLst>
          </p:nvPr>
        </p:nvGraphicFramePr>
        <p:xfrm>
          <a:off x="177360" y="1623849"/>
          <a:ext cx="8726217" cy="497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512"/>
                <a:gridCol w="768569"/>
                <a:gridCol w="638504"/>
                <a:gridCol w="673976"/>
                <a:gridCol w="508438"/>
                <a:gridCol w="733097"/>
                <a:gridCol w="650328"/>
                <a:gridCol w="662152"/>
                <a:gridCol w="508438"/>
                <a:gridCol w="1030882"/>
                <a:gridCol w="636321"/>
              </a:tblGrid>
              <a:tr h="27146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Розумова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відсталість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vert="vert27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 по загальноосвітній програмі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опорно-рухового апарату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vert="vert270" anchor="ctr">
                    <a:solidFill>
                      <a:srgbClr val="FFC000"/>
                    </a:solidFill>
                  </a:tcPr>
                </a:tc>
              </a:tr>
              <a:tr h="324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Немишлянський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Московський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Холодногірський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Слобідський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  <a:tr h="31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" marR="6601" marT="8801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3265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КУ ХОПМПК щодо навчання дітей шкільного віку в умовах інклюзії у розрізі навчальних класів в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м.Харків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359212646"/>
              </p:ext>
            </p:extLst>
          </p:nvPr>
        </p:nvGraphicFramePr>
        <p:xfrm>
          <a:off x="-177362" y="1207956"/>
          <a:ext cx="8903576" cy="496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1498661"/>
              </p:ext>
            </p:extLst>
          </p:nvPr>
        </p:nvGraphicFramePr>
        <p:xfrm>
          <a:off x="8460432" y="5155323"/>
          <a:ext cx="47033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38"/>
              </a:tblGrid>
              <a:tr h="256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</a:tr>
              <a:tr h="256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</a:tr>
              <a:tr h="2238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</a:tr>
              <a:tr h="2561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5022722"/>
              </p:ext>
            </p:extLst>
          </p:nvPr>
        </p:nvGraphicFramePr>
        <p:xfrm>
          <a:off x="110356" y="6300659"/>
          <a:ext cx="892722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555734"/>
                <a:gridCol w="520262"/>
                <a:gridCol w="579383"/>
                <a:gridCol w="543910"/>
                <a:gridCol w="543911"/>
                <a:gridCol w="520262"/>
                <a:gridCol w="520262"/>
                <a:gridCol w="567558"/>
                <a:gridCol w="532087"/>
                <a:gridCol w="567559"/>
                <a:gridCol w="520262"/>
                <a:gridCol w="591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9632" y="33265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яким рекомендовано інклюзивна форма навчання у 2017/2018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нозологіями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35255"/>
            <a:ext cx="813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сприяння Р(М)ПМПК інклюзивному навчанню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669829751"/>
              </p:ext>
            </p:extLst>
          </p:nvPr>
        </p:nvGraphicFramePr>
        <p:xfrm>
          <a:off x="107504" y="1196752"/>
          <a:ext cx="892899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949280"/>
            <a:ext cx="274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142 заходи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6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380475532"/>
              </p:ext>
            </p:extLst>
          </p:nvPr>
        </p:nvGraphicFramePr>
        <p:xfrm>
          <a:off x="467544" y="1196752"/>
          <a:ext cx="82325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8754" y="620686"/>
            <a:ext cx="7142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Р(М)ПМПК 2016/2017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6286520"/>
            <a:ext cx="28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57 консультантів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0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5550693"/>
              </p:ext>
            </p:extLst>
          </p:nvPr>
        </p:nvGraphicFramePr>
        <p:xfrm>
          <a:off x="323528" y="862131"/>
          <a:ext cx="8064896" cy="5808492"/>
        </p:xfrm>
        <a:graphic>
          <a:graphicData uri="http://schemas.openxmlformats.org/presentationml/2006/ole">
            <p:oleObj spid="_x0000_s1026" name="Презентация" r:id="rId3" imgW="4526371" imgH="3394113" progId="PowerPoint.Show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261610"/>
            <a:ext cx="7509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Перспективні завдання </a:t>
            </a:r>
            <a:r>
              <a:rPr lang="uk-UA" sz="2800" b="1" u="sng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КУ</a:t>
            </a:r>
            <a:r>
              <a:rPr lang="uk-UA" sz="2800" b="1" u="sng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ХОПМПК</a:t>
            </a:r>
            <a:r>
              <a:rPr lang="uk-UA" sz="2800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706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89572"/>
            <a:ext cx="7776864" cy="259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Телефон: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(057) 392-01-63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mail</a:t>
            </a:r>
            <a:r>
              <a:rPr lang="uk-UA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pr.opmpk@internatkh.org.ua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Сайт: </a:t>
            </a:r>
            <a:r>
              <a:rPr lang="en-US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kukhopmpk.org.ua</a:t>
            </a:r>
            <a:br>
              <a:rPr lang="en-US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Facebook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KhPMPK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Адреса: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Харків, вул. Василя Мельникова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10/5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території СНВК № 8, станція метро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Палац спорту).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руки_invalid\hel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333750" cy="2512740"/>
          </a:xfrm>
          <a:prstGeom prst="rect">
            <a:avLst/>
          </a:prstGeom>
          <a:noFill/>
        </p:spPr>
      </p:pic>
      <p:pic>
        <p:nvPicPr>
          <p:cNvPr id="6" name="Picture 4" descr="загруженно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1799"/>
            <a:ext cx="2935213" cy="29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рекомендацій батькам та педагогічним працівникам щодо програми навчання, виховання, розвитку дитини.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Алёнка\Downloads\ramdisk-crop_80036572_KtWt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09120"/>
            <a:ext cx="28463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92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087837195"/>
              </p:ext>
            </p:extLst>
          </p:nvPr>
        </p:nvGraphicFramePr>
        <p:xfrm>
          <a:off x="323528" y="1397000"/>
          <a:ext cx="842493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91264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 кількість дітей, вперше виявлених  КУ ХОПМПК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дітей, вперше виявлених</a:t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 ХОПМПК за 2016/2017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5256412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165304"/>
            <a:ext cx="30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2273 дитини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2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дошкільного віку, виявлених вперше                КУ ХОПМПК за 2016/2017 н. р.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8322968"/>
              </p:ext>
            </p:extLst>
          </p:nvPr>
        </p:nvGraphicFramePr>
        <p:xfrm>
          <a:off x="251520" y="1600200"/>
          <a:ext cx="871296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183747"/>
            <a:ext cx="30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1483 дитини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0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дітей шкільного віку,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виявлених вперше               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 ХОПМПК за 2016/2017н. р.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9422382"/>
              </p:ext>
            </p:extLst>
          </p:nvPr>
        </p:nvGraphicFramePr>
        <p:xfrm>
          <a:off x="457200" y="1340768"/>
          <a:ext cx="850728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6165304"/>
            <a:ext cx="255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790 дітей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4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806501020"/>
              </p:ext>
            </p:extLst>
          </p:nvPr>
        </p:nvGraphicFramePr>
        <p:xfrm>
          <a:off x="107504" y="1196752"/>
          <a:ext cx="892899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35255"/>
            <a:ext cx="813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</a:t>
            </a:r>
            <a:r>
              <a:rPr lang="uk-UA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обстежених дітей Р(М)ПМПК 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9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1683</Words>
  <Application>Microsoft Office PowerPoint</Application>
  <PresentationFormat>Экран (4:3)</PresentationFormat>
  <Paragraphs>941</Paragraphs>
  <Slides>31</Slides>
  <Notes>29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Трек</vt:lpstr>
      <vt:lpstr>1_Трек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Кількість дітей, вперше виявлених  КУ ХОПМПК за 2016/2017 н.р.</vt:lpstr>
      <vt:lpstr>Кількість дітей дошкільного віку, виявлених вперше                КУ ХОПМПК за 2016/2017 н. р.</vt:lpstr>
      <vt:lpstr>Кількість дітей шкільного віку, виявлених вперше                КУ ХОПМПК за 2016/2017н. р.</vt:lpstr>
      <vt:lpstr>Слайд 9</vt:lpstr>
      <vt:lpstr>Слайд 10</vt:lpstr>
      <vt:lpstr>У 2016/2017 н.р.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Admin</cp:lastModifiedBy>
  <cp:revision>76</cp:revision>
  <dcterms:created xsi:type="dcterms:W3CDTF">2017-07-03T11:14:33Z</dcterms:created>
  <dcterms:modified xsi:type="dcterms:W3CDTF">2017-08-29T15:23:20Z</dcterms:modified>
</cp:coreProperties>
</file>