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62" r:id="rId3"/>
    <p:sldId id="264" r:id="rId4"/>
    <p:sldId id="265" r:id="rId5"/>
    <p:sldId id="267" r:id="rId6"/>
    <p:sldId id="268" r:id="rId7"/>
    <p:sldId id="269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79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50699-845A-44A4-BCE8-2ECE2B2A0AE9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C2EC-17FB-4C65-A9C2-0993553A9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4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C2EC-17FB-4C65-A9C2-0993553A9A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3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linda6035.ucoz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-mk.org.ua/2016-2017/zmini_individualne.docx" TargetMode="External"/><Relationship Id="rId2" Type="http://schemas.openxmlformats.org/officeDocument/2006/relationships/hyperlink" Target="http://zakon3.rada.gov.ua/laws/show/z0645-17/paran2#n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osvita-mk.org.ua/2015-2016/rozyasnennya_ndiv_dualna.do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ligazakon.ua/l_doc2.nsf/link1/RE30513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ligazakon.ua/l_doc2.nsf/link1/RE29035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77" y="21378"/>
            <a:ext cx="246112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3240360"/>
          </a:xfrm>
        </p:spPr>
        <p:txBody>
          <a:bodyPr/>
          <a:lstStyle/>
          <a:p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Нормативно-правове забезпечення початку 2017/2018 навчального року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6021288"/>
            <a:ext cx="3056384" cy="504056"/>
          </a:xfrm>
        </p:spPr>
        <p:txBody>
          <a:bodyPr/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Сєрікова Л.М.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altLang="ru-RU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Положення про екстернат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ЕКСТЕРНАТ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самостійне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прискорене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опанування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екстерном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стандартом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документа про 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ЕКСТЕРН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особа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зарахована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загальноосвітнього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закладу для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річного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підсумкової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218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8856984" cy="66479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endParaRPr lang="ru-RU" sz="1000" dirty="0" smtClean="0"/>
          </a:p>
          <a:p>
            <a:pPr fontAlgn="base"/>
            <a:r>
              <a:rPr lang="ru-RU" dirty="0" smtClean="0"/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Екстернат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будь-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поважних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(стан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кордоном (для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окупованій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антитерористичної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техногенного характеру,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пройти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завершили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кордоном;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особами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особами,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8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екстернат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solidFill>
            <a:schemeClr val="bg1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навчалися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кордоном, 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3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71" y="116632"/>
            <a:ext cx="8229600" cy="72008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екстернат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 будь-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(факсом,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заяви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особи без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екстернат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</a:p>
        </p:txBody>
      </p:sp>
    </p:spTree>
    <p:extLst>
      <p:ext uri="{BB962C8B-B14F-4D97-AF65-F5344CB8AC3E}">
        <p14:creationId xmlns:p14="http://schemas.microsoft.com/office/powerpoint/2010/main" val="14786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/>
          <a:stretch/>
        </p:blipFill>
        <p:spPr bwMode="auto">
          <a:xfrm>
            <a:off x="738734" y="51498"/>
            <a:ext cx="7433665" cy="66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3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b="31358"/>
          <a:stretch/>
        </p:blipFill>
        <p:spPr bwMode="auto">
          <a:xfrm>
            <a:off x="683568" y="332656"/>
            <a:ext cx="803266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  <a:solidFill>
            <a:schemeClr val="bg1"/>
          </a:solidFill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 учнів-другорічників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17930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892696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Нормативно-правовий акт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документів, що подаються</a:t>
                      </a:r>
                      <a:r>
                        <a:rPr lang="uk-UA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  </a:t>
                      </a:r>
                      <a:r>
                        <a:rPr lang="uk-UA" sz="28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ДНіО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6508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Положення про загальноосвітній навчальний заклад </a:t>
                      </a:r>
                    </a:p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57, 58)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Копія особової справи учня;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Скоригована до індивідуальних</a:t>
                      </a: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здібностей навчальна програма, за якою навчалася дитина у попередньому році;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Висновок ПМПК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5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bg1"/>
          </a:solidFill>
          <a:ln>
            <a:solidFill>
              <a:prstClr val="white"/>
            </a:solidFill>
          </a:ln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 учнів, які навчаються індивідуально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794772"/>
              </p:ext>
            </p:extLst>
          </p:nvPr>
        </p:nvGraphicFramePr>
        <p:xfrm>
          <a:off x="457200" y="1556792"/>
          <a:ext cx="8229600" cy="5186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8656"/>
                <a:gridCol w="5410944"/>
              </a:tblGrid>
              <a:tr h="1132397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Нормативно-правовий</a:t>
                      </a:r>
                      <a:r>
                        <a:rPr lang="uk-UA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 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документів,</a:t>
                      </a:r>
                      <a:r>
                        <a:rPr lang="uk-UA" sz="2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що подаються до ДНІО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47027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Положення про індивідуальну форму навчання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Заява одного з батьків або їх законних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представників;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 про наявний рівень освіти (свідоцтво про освіту або табель);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Висновок ЛКК (за місцем спостереження дитини);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Витяг з протоколу засідання ПМПК (для осіб з особливими освітніми потребами);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Копія документа, що підтверджує законність перебування в Україні (для іноземців);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Робочі навчальні плани для індивідуальної форми навчання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bg1"/>
          </a:solidFill>
        </p:spPr>
        <p:txBody>
          <a:bodyPr/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 учнів з особливими освітніми потребами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15548"/>
              </p:ext>
            </p:extLst>
          </p:nvPr>
        </p:nvGraphicFramePr>
        <p:xfrm>
          <a:off x="395536" y="1149041"/>
          <a:ext cx="8229600" cy="55521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06888"/>
                <a:gridCol w="3322712"/>
              </a:tblGrid>
              <a:tr h="79112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Нормативно-правовий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акт 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Перелік документів, що подаються до ДНІО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9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Постанова КМУ від 15.08.2011  № 872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«Про 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затвердження Порядку організації інклюзивного навчання у загальноосвітніх навчальних закладах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 </a:t>
                      </a:r>
                      <a:r>
                        <a:rPr kumimoji="0" lang="uk-UA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Наказ МОНУ від 21.07.2017 № 1081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Про затвердження Типового навчального плану для дітей з інтелектуальними порушеннями помірного та тяжкого ступеня (початкова школа)”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</a:t>
                      </a: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Наказ МОНУ від  09.12.2010 № 1224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Про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затвердження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Положення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про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спеціальні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класи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для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навчання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дітей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з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особливими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освітніми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потребами  у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загальноосвітніх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навчальних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закладах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»</a:t>
                      </a:r>
                      <a:r>
                        <a:rPr kumimoji="0" lang="uk-UA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 Лист МОНУ від 12.07.2017 № 1/9-385</a:t>
                      </a: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Про навчальні плани та організацію навчально виховного процесу для учнів з особливими освітніми потребами загальноосвітніх навчальних закладів у 2017/2018 навчальному році”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dirty="0" smtClean="0"/>
                        <a:t>1.</a:t>
                      </a:r>
                      <a:r>
                        <a:rPr kumimoji="0" lang="uk-UA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 Витяг із протоколу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КУ ПМПК ХОР;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 Заява батьків;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 Робочий навчальний план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0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розподіл учнів за профілями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692131"/>
              </p:ext>
            </p:extLst>
          </p:nvPr>
        </p:nvGraphicFramePr>
        <p:xfrm>
          <a:off x="457200" y="1600200"/>
          <a:ext cx="8229600" cy="32855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Нормативно-правовий</a:t>
                      </a:r>
                      <a:r>
                        <a:rPr lang="uk-UA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 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документів, що подаються до ДНІО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2572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Положення про загальноосвітній навчальний заклад 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28)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uk-UA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Порівняльний аналіз результатів ЗНО у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відповідному профілі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 (область,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(місто, ОТГ), школа)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5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2696"/>
            <a:ext cx="1836897" cy="193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192688" cy="1368152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Нормативно-правові документи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566" y="3140968"/>
            <a:ext cx="784887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uk-UA" alt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Наказ 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МОНУ 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від 24.04.2017  № 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635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«Про внесення змін до Положення про індивідуальну форму навчання в загальноосвітніх навчальних закладах</a:t>
            </a:r>
            <a:r>
              <a:rPr lang="uk-UA" alt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spcBef>
                <a:spcPts val="1200"/>
              </a:spcBef>
              <a:defRPr/>
            </a:pPr>
            <a:r>
              <a:rPr lang="uk-UA" altLang="ru-RU" sz="2800" b="1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</a:t>
            </a:r>
            <a:r>
              <a:rPr lang="uk-UA" altLang="ru-RU" sz="28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Наказ МОНУ 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від 13.03.2017 № 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369 </a:t>
            </a:r>
            <a:r>
              <a:rPr lang="uk-UA" altLang="ru-RU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«Про затвердження Положення про екстернат у загальноосвітніх навчальних закладах</a:t>
            </a:r>
            <a:r>
              <a:rPr lang="uk-UA" alt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»</a:t>
            </a:r>
            <a:endParaRPr lang="uk-UA" altLang="ru-RU" sz="28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77106"/>
              </p:ext>
            </p:extLst>
          </p:nvPr>
        </p:nvGraphicFramePr>
        <p:xfrm>
          <a:off x="0" y="1484785"/>
          <a:ext cx="9038837" cy="5275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0072"/>
                <a:gridCol w="3818765"/>
              </a:tblGrid>
              <a:tr h="916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Нормативно-правовий акт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документів, що надаються до </a:t>
                      </a:r>
                      <a:r>
                        <a:rPr lang="uk-UA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407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України «Про позашкільну освіту»                (статті 5, 8, 9);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Постанова КМУ від 21.10.2015 № 856 «Про затвердження порядку та методики проведення моніторингу та оцінки результативності реалізації державної регіональної політики»;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засідання колегії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МОНУ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11/5-17 від 08.12.2016 про результати моніторингу окремих питань функціонування системи позашкільної освіти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 голови районної державної адміністрації (міської ради) від 05.09.2017 «Про затвердження фактичної діючої мережі дошкільних, загальноосвітніх та позашкільних навчальних закладів району/міста на 2017/2018 навчальний рік»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4544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uk-UA" sz="1200" dirty="0">
                          <a:effectLst/>
                        </a:rPr>
                        <a:t>Кількість дітей у гуртках/секціях, роботу яких організовано ЗНЗ (статистичний звіт ЗНЗ-1 станом на 05.09.2017) та ПНЗ (форми № 1-ПЗ, № 5-ФК станом на 01.01.2018), становить не менше                 97 % від загальної кількості дітей шкільного віку району/міста, ОТГ станом на 05.09.2017</a:t>
                      </a:r>
                      <a:endParaRPr lang="ru-RU" sz="10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109" y="61555"/>
            <a:ext cx="8964488" cy="160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6979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гуртках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секціях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роботу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яких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організовано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ЗНЗ та ПНЗ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kumimoji="0" lang="uk-UA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3068960"/>
            <a:ext cx="4618856" cy="57606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45" y="4365104"/>
            <a:ext cx="220889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0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144016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ru-RU" sz="3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Положення про індивідуальну форму навчання в загальноосвітніх </a:t>
            </a:r>
            <a:r>
              <a:rPr lang="uk-UA" altLang="ru-RU" sz="3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навчальних закладах</a:t>
            </a:r>
            <a:endParaRPr lang="ru-RU" altLang="ru-RU" sz="3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20888"/>
            <a:ext cx="8424936" cy="4032448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  наказом МОНУ від 12.01.2016 № 8, зареєстрованого в  Міністерстві юстиції України 03.02.2016 за № 184/28314</a:t>
            </a:r>
          </a:p>
          <a:p>
            <a:pPr marL="0" indent="0">
              <a:buNone/>
            </a:pPr>
            <a:endParaRPr lang="uk-UA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Наказ МОНУ № 635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24.04.2017 "Про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внесення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змін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до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Положення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індивідуальну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форму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навчання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в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загальноосвітніх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навчальних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закладах"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Наказ МОНУ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від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06.06.2016 №624 "Про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внесення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змін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до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Положення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про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індивідуальну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форму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навчання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загальноосвітніх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навчальних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закладах"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23.08.2016)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Лист МОН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України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від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28.03.2016 № 1/9-154 "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Щодо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надання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роз'яснення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6" y="1116675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5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вживається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наперед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розпорядком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2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0"/>
            <a:ext cx="8424490" cy="126682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індивідуальну форму навчання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23528" y="1196752"/>
            <a:ext cx="8424490" cy="553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нововведення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</a:pP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розширено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індивідуальною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формою;</a:t>
            </a:r>
          </a:p>
          <a:p>
            <a:pPr algn="just" eaLnBrk="1" hangingPunct="1">
              <a:spcBef>
                <a:spcPct val="0"/>
              </a:spcBef>
              <a:buClrTx/>
            </a:pP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змінено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лікарсько-консультативної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станом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ClrTx/>
            </a:pP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план </a:t>
            </a:r>
            <a:r>
              <a:rPr lang="ru-RU" altLang="ru-RU" sz="22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погоджується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управлінням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ClrTx/>
            </a:pP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конкретизовано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годин для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потребами і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інваріантної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складової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плану за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eaLnBrk="1" hangingPunct="1">
              <a:spcBef>
                <a:spcPct val="0"/>
              </a:spcBef>
              <a:buClrTx/>
              <a:buNone/>
            </a:pP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індивідуальну форму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становить: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1 - 4-ті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5 - 9-ті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10 - 11-ті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год.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9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736304"/>
          </a:xfrm>
        </p:spPr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індивідуальну форму навчання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Державних</a:t>
            </a: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стандартів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загальної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середньої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освіти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становить: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- 4-ті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год.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5 - 9-ті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год.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10 - 11(12)-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год.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4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зарахування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  <a:solidFill>
            <a:schemeClr val="bg1"/>
          </a:solidFill>
        </p:spPr>
        <p:txBody>
          <a:bodyPr/>
          <a:lstStyle/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року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повнолітніми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табель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журналу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висновок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ЛКК закладу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охорони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здоров'я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місцем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спостереження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дитини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переведення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індивідуальну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форму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навчання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за станом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здоров'я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(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для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осіб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які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за станом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здоров'я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не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можуть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відвідувати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навчальний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заклад,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також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осіб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особливими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освітніми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потребами, з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інвалідністю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та тих,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яким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необхідно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пройти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медичне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лікування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в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закладі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охорони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здоров'я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більше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одного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місяця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);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витяг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 протоколу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засідання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ПМПК (для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осіб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з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особливими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освітніми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потребами (за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наявності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)).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840760" cy="2376264"/>
          </a:xfrm>
          <a:solidFill>
            <a:schemeClr val="bg1"/>
          </a:solidFill>
        </p:spPr>
        <p:txBody>
          <a:bodyPr/>
          <a:lstStyle/>
          <a:p>
            <a:r>
              <a:rPr lang="uk-UA" altLang="ru-RU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Положення про </a:t>
            </a:r>
            <a:r>
              <a:rPr lang="uk-UA" alt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екстернат</a:t>
            </a:r>
            <a:br>
              <a:rPr lang="uk-UA" alt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uk-UA" alt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uk-UA" altLang="ru-RU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у загальноосвітніх навчальних </a:t>
            </a:r>
            <a:r>
              <a:rPr lang="uk-UA" alt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</a:rPr>
              <a:t>закладах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91413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14096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Наказ МОНУ </a:t>
            </a:r>
            <a:r>
              <a:rPr lang="uk-UA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від 13.03.2017 № </a:t>
            </a:r>
            <a:r>
              <a:rPr lang="uk-UA" alt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369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1327</Words>
  <Application>Microsoft Office PowerPoint</Application>
  <PresentationFormat>Экран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Нормативно-правове забезпечення початку 2017/2018 навчального року</vt:lpstr>
      <vt:lpstr>Нормативно-правові документи</vt:lpstr>
      <vt:lpstr>Положення про індивідуальну форму навчання в загальноосвітніх навчальних закладах</vt:lpstr>
      <vt:lpstr>Презентация PowerPoint</vt:lpstr>
      <vt:lpstr>Положення про індивідуальну форму навчання</vt:lpstr>
      <vt:lpstr>Положення про індивідуальну форму навчання</vt:lpstr>
      <vt:lpstr>Положення про індивідуальну форму навчання</vt:lpstr>
      <vt:lpstr>Порядок  зарахування</vt:lpstr>
      <vt:lpstr>Положення про екстернат  у загальноосвітніх навчальних закладах</vt:lpstr>
      <vt:lpstr>Положення про екстернат</vt:lpstr>
      <vt:lpstr>Презентация PowerPoint</vt:lpstr>
      <vt:lpstr>Зарахування  на  екстернат </vt:lpstr>
      <vt:lpstr>Зарахування на екстернат </vt:lpstr>
      <vt:lpstr>Презентация PowerPoint</vt:lpstr>
      <vt:lpstr>Презентация PowerPoint</vt:lpstr>
      <vt:lpstr>Чисельність учнів-другорічників</vt:lpstr>
      <vt:lpstr>Чисельність учнів, які навчаються індивідуально</vt:lpstr>
      <vt:lpstr>Чисельність учнів з особливими освітніми потребами</vt:lpstr>
      <vt:lpstr>Відомості про розподіл учнів за профілями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serikova</cp:lastModifiedBy>
  <cp:revision>56</cp:revision>
  <dcterms:created xsi:type="dcterms:W3CDTF">2014-07-06T18:18:01Z</dcterms:created>
  <dcterms:modified xsi:type="dcterms:W3CDTF">2017-09-06T11:05:25Z</dcterms:modified>
</cp:coreProperties>
</file>