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93" r:id="rId3"/>
    <p:sldId id="307" r:id="rId4"/>
    <p:sldId id="291" r:id="rId5"/>
    <p:sldId id="297" r:id="rId6"/>
    <p:sldId id="299" r:id="rId7"/>
    <p:sldId id="300" r:id="rId8"/>
    <p:sldId id="310" r:id="rId9"/>
    <p:sldId id="302" r:id="rId10"/>
    <p:sldId id="303" r:id="rId11"/>
    <p:sldId id="304" r:id="rId12"/>
    <p:sldId id="289" r:id="rId1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А. Русанова" initials="НАР" lastIdx="1" clrIdx="0">
    <p:extLst>
      <p:ext uri="{19B8F6BF-5375-455C-9EA6-DF929625EA0E}">
        <p15:presenceInfo xmlns:p15="http://schemas.microsoft.com/office/powerpoint/2012/main" xmlns="" userId="Наталья А. Русано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1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50" d="100"/>
          <a:sy n="50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D16E2-529B-4EFC-9990-D6360D234178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69576-D798-49E3-98A6-38C85D14E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011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18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42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52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550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49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03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121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15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513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46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912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97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A4CD2-C649-4617-9E92-294989CD37F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D9A2F-D392-4537-B030-0FC829905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562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no-kharkiv.org.ua/" TargetMode="External"/><Relationship Id="rId2" Type="http://schemas.openxmlformats.org/officeDocument/2006/relationships/hyperlink" Target="mailto:office@zno-kharkiv.org.u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850" y="205317"/>
            <a:ext cx="3494502" cy="9917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4667" y="1466466"/>
            <a:ext cx="12014200" cy="5080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3117" y="2685515"/>
            <a:ext cx="103949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dirty="0" smtClean="0">
                <a:solidFill>
                  <a:srgbClr val="ED1150"/>
                </a:solidFill>
                <a:cs typeface="Arial" panose="020B0604020202020204" pitchFamily="34" charset="0"/>
              </a:rPr>
              <a:t>ЗНО</a:t>
            </a:r>
            <a:r>
              <a:rPr lang="en-US" sz="8800" dirty="0" smtClean="0">
                <a:solidFill>
                  <a:srgbClr val="ED1150"/>
                </a:solidFill>
                <a:cs typeface="Arial" panose="020B0604020202020204" pitchFamily="34" charset="0"/>
              </a:rPr>
              <a:t>-2018</a:t>
            </a:r>
            <a:r>
              <a:rPr lang="uk-UA" sz="7200" dirty="0" smtClean="0">
                <a:solidFill>
                  <a:srgbClr val="ED1150"/>
                </a:solidFill>
                <a:cs typeface="Arial" panose="020B0604020202020204" pitchFamily="34" charset="0"/>
              </a:rPr>
              <a:t> </a:t>
            </a:r>
            <a:endParaRPr lang="en-US" sz="7200" dirty="0" smtClean="0">
              <a:solidFill>
                <a:srgbClr val="ED1150"/>
              </a:solidFill>
              <a:cs typeface="Arial" panose="020B0604020202020204" pitchFamily="34" charset="0"/>
            </a:endParaRPr>
          </a:p>
          <a:p>
            <a:pPr algn="ctr"/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для учнів 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(слухачів, студентів) 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професійно-технічних навчальних закладів</a:t>
            </a:r>
          </a:p>
        </p:txBody>
      </p:sp>
    </p:spTree>
    <p:extLst>
      <p:ext uri="{BB962C8B-B14F-4D97-AF65-F5344CB8AC3E}">
        <p14:creationId xmlns:p14="http://schemas.microsoft.com/office/powerpoint/2010/main" xmlns="" val="1498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4200" t="50347" r="45426" b="32986"/>
          <a:stretch/>
        </p:blipFill>
        <p:spPr>
          <a:xfrm>
            <a:off x="163285" y="1449633"/>
            <a:ext cx="1526095" cy="1378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670560" y="1690686"/>
            <a:ext cx="10683240" cy="4351338"/>
          </a:xfrm>
        </p:spPr>
        <p:txBody>
          <a:bodyPr/>
          <a:lstStyle/>
          <a:p>
            <a:pPr marL="0" indent="0">
              <a:buNone/>
            </a:pPr>
            <a:endParaRPr lang="uk-UA" b="1" dirty="0" smtClean="0"/>
          </a:p>
          <a:p>
            <a:endParaRPr lang="uk-UA" b="1" dirty="0" smtClean="0"/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36" t="3918" r="1809" b="6597"/>
          <a:stretch/>
        </p:blipFill>
        <p:spPr>
          <a:xfrm>
            <a:off x="2625504" y="1796402"/>
            <a:ext cx="8956101" cy="459522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65080" y="244596"/>
            <a:ext cx="9204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uk-UA" sz="3600" b="1" dirty="0" smtClean="0"/>
              <a:t>Методична підтримка:</a:t>
            </a:r>
            <a:br>
              <a:rPr lang="uk-UA" sz="3600" b="1" dirty="0" smtClean="0"/>
            </a:br>
            <a:r>
              <a:rPr lang="uk-UA" sz="3600" b="1" dirty="0" smtClean="0"/>
              <a:t>сайт ХРЦОЯО розділи</a:t>
            </a:r>
          </a:p>
          <a:p>
            <a:pPr algn="ctr">
              <a:lnSpc>
                <a:spcPct val="100000"/>
              </a:lnSpc>
            </a:pPr>
            <a:r>
              <a:rPr lang="uk-UA" sz="3600" b="1" dirty="0" smtClean="0"/>
              <a:t> </a:t>
            </a:r>
            <a:r>
              <a:rPr lang="uk-UA" sz="3600" b="1" dirty="0">
                <a:solidFill>
                  <a:srgbClr val="ED1150"/>
                </a:solidFill>
              </a:rPr>
              <a:t>«Методичний порадник</a:t>
            </a:r>
            <a:r>
              <a:rPr lang="uk-UA" sz="3600" b="1" dirty="0" smtClean="0">
                <a:solidFill>
                  <a:srgbClr val="ED1150"/>
                </a:solidFill>
              </a:rPr>
              <a:t>»</a:t>
            </a:r>
            <a:r>
              <a:rPr lang="uk-UA" sz="3600" b="1" dirty="0" smtClean="0"/>
              <a:t>, </a:t>
            </a:r>
            <a:r>
              <a:rPr lang="uk-UA" sz="3600" b="1" dirty="0" smtClean="0">
                <a:solidFill>
                  <a:srgbClr val="ED1150"/>
                </a:solidFill>
              </a:rPr>
              <a:t>«</a:t>
            </a:r>
            <a:r>
              <a:rPr lang="uk-UA" sz="3600" b="1" dirty="0">
                <a:solidFill>
                  <a:srgbClr val="ED1150"/>
                </a:solidFill>
              </a:rPr>
              <a:t>Пробне </a:t>
            </a:r>
            <a:r>
              <a:rPr lang="uk-UA" sz="3600" b="1" dirty="0" smtClean="0">
                <a:solidFill>
                  <a:srgbClr val="ED1150"/>
                </a:solidFill>
              </a:rPr>
              <a:t>ЗНО»</a:t>
            </a:r>
            <a:endParaRPr lang="uk-UA" sz="3600" b="1" dirty="0">
              <a:solidFill>
                <a:srgbClr val="ED115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000045" y="1305936"/>
            <a:ext cx="18104" cy="547200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83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784" y="224513"/>
            <a:ext cx="10515600" cy="1325563"/>
          </a:xfrm>
        </p:spPr>
        <p:txBody>
          <a:bodyPr>
            <a:normAutofit/>
          </a:bodyPr>
          <a:lstStyle/>
          <a:p>
            <a:r>
              <a:rPr lang="uk-UA" b="1" dirty="0" smtClean="0"/>
              <a:t>Інформаційно - роз'яснювальна робота</a:t>
            </a:r>
            <a:endParaRPr lang="uk-UA" b="1" dirty="0"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670560" y="1690686"/>
            <a:ext cx="10683240" cy="4351338"/>
          </a:xfrm>
        </p:spPr>
        <p:txBody>
          <a:bodyPr/>
          <a:lstStyle/>
          <a:p>
            <a:pPr marL="0" indent="0">
              <a:buNone/>
            </a:pPr>
            <a:endParaRPr lang="uk-UA" b="1" dirty="0" smtClean="0"/>
          </a:p>
          <a:p>
            <a:endParaRPr lang="uk-UA" b="1" dirty="0" smtClean="0"/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92384" y="1634152"/>
            <a:ext cx="9140051" cy="4518819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dirty="0"/>
              <a:t>  Інформаційні куточки у навчальних </a:t>
            </a:r>
            <a:r>
              <a:rPr lang="uk-UA" dirty="0" smtClean="0"/>
              <a:t>закладах</a:t>
            </a:r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endParaRPr lang="uk-UA" dirty="0"/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dirty="0" smtClean="0"/>
              <a:t> Сайти: </a:t>
            </a:r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ü"/>
            </a:pPr>
            <a:r>
              <a:rPr lang="uk-UA" dirty="0" smtClean="0"/>
              <a:t> УЦОЯО </a:t>
            </a:r>
            <a:r>
              <a:rPr lang="en-US" dirty="0" smtClean="0"/>
              <a:t>testportal.gov.ua</a:t>
            </a:r>
            <a:endParaRPr lang="uk-UA" dirty="0" smtClean="0"/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ü"/>
            </a:pPr>
            <a:r>
              <a:rPr lang="uk-UA" dirty="0" smtClean="0"/>
              <a:t> ХРЦОЯО </a:t>
            </a:r>
            <a:r>
              <a:rPr lang="en-US" dirty="0" smtClean="0"/>
              <a:t>zno-kharkiv.org.ua</a:t>
            </a:r>
            <a:endParaRPr lang="uk-UA" dirty="0" smtClean="0"/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ü"/>
            </a:pPr>
            <a:endParaRPr lang="uk-UA" dirty="0" smtClean="0"/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dirty="0" smtClean="0"/>
              <a:t> Он-лайн консультаційні пункти ХРЦОЯО:</a:t>
            </a:r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ü"/>
            </a:pPr>
            <a:r>
              <a:rPr lang="uk-UA" dirty="0" smtClean="0"/>
              <a:t> </a:t>
            </a:r>
            <a:r>
              <a:rPr lang="uk-UA" dirty="0"/>
              <a:t>методична підтримка 057 705 39 10</a:t>
            </a:r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ü"/>
            </a:pPr>
            <a:r>
              <a:rPr lang="uk-UA" dirty="0"/>
              <a:t> організаційні питання 057 705 07 </a:t>
            </a:r>
            <a:r>
              <a:rPr lang="uk-UA" dirty="0" smtClean="0"/>
              <a:t>37,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097 83 23 496</a:t>
            </a:r>
            <a:endParaRPr kumimoji="1"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ü"/>
            </a:pPr>
            <a:endParaRPr lang="uk-UA" dirty="0"/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endParaRPr lang="uk-UA" dirty="0" smtClean="0"/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dirty="0" smtClean="0"/>
              <a:t> </a:t>
            </a:r>
            <a:r>
              <a:rPr lang="uk-UA" dirty="0" err="1" smtClean="0"/>
              <a:t>Соцмережі</a:t>
            </a:r>
            <a:endParaRPr lang="uk-UA" dirty="0" smtClean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6648" t="45338" r="61403" b="32806"/>
          <a:stretch/>
        </p:blipFill>
        <p:spPr bwMode="auto">
          <a:xfrm>
            <a:off x="194652" y="1305936"/>
            <a:ext cx="1426758" cy="13147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2000045" y="1305936"/>
            <a:ext cx="18104" cy="547200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86719" t="39302" r="4415" b="53366"/>
          <a:stretch/>
        </p:blipFill>
        <p:spPr>
          <a:xfrm>
            <a:off x="4984129" y="4966282"/>
            <a:ext cx="2432116" cy="11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03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 rot="20793709">
            <a:off x="1992313" y="5949951"/>
            <a:ext cx="194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uk-UA" altLang="ru-RU" sz="180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812946" y="432256"/>
            <a:ext cx="36734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5000" b="1" dirty="0">
                <a:solidFill>
                  <a:srgbClr val="ED11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КОНТАКТИ</a:t>
            </a:r>
            <a:endParaRPr lang="uk-UA" sz="5000" b="1" dirty="0">
              <a:solidFill>
                <a:srgbClr val="ED11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2384897" y="1514475"/>
            <a:ext cx="8529572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b="1" dirty="0">
                <a:solidFill>
                  <a:srgbClr val="ED1150"/>
                </a:solidFill>
                <a:latin typeface="Times New Roman" panose="02020603050405020304" pitchFamily="18" charset="0"/>
              </a:rPr>
              <a:t>Телефон/факс (приймальна):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dirty="0">
                <a:latin typeface="Times New Roman" panose="02020603050405020304" pitchFamily="18" charset="0"/>
              </a:rPr>
              <a:t>(057)705-15-64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1" lang="en-US" altLang="ru-RU" sz="900" dirty="0">
              <a:solidFill>
                <a:srgbClr val="004376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b="1" dirty="0">
                <a:solidFill>
                  <a:srgbClr val="ED1150"/>
                </a:solidFill>
                <a:latin typeface="Times New Roman" panose="02020603050405020304" pitchFamily="18" charset="0"/>
              </a:rPr>
              <a:t>Телефон інформаційної служби: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dirty="0">
                <a:latin typeface="Times New Roman" panose="02020603050405020304" pitchFamily="18" charset="0"/>
              </a:rPr>
              <a:t>(057)705-07-37</a:t>
            </a:r>
            <a:endParaRPr kumimoji="1" lang="en-US" altLang="ru-RU" sz="28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US" altLang="ru-RU" sz="9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b="1" dirty="0">
                <a:solidFill>
                  <a:srgbClr val="ED1150"/>
                </a:solidFill>
                <a:latin typeface="Times New Roman" panose="02020603050405020304" pitchFamily="18" charset="0"/>
              </a:rPr>
              <a:t>Електронна пошта: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ru-RU" sz="2800" dirty="0" smtClean="0">
                <a:latin typeface="Times New Roman" panose="02020603050405020304" pitchFamily="18" charset="0"/>
                <a:hlinkClick r:id="rId2"/>
              </a:rPr>
              <a:t>office@zno-kharkiv.org.ua</a:t>
            </a:r>
            <a:r>
              <a:rPr kumimoji="1" lang="uk-UA" altLang="ru-RU" sz="2800" dirty="0" smtClean="0">
                <a:latin typeface="Times New Roman" panose="02020603050405020304" pitchFamily="18" charset="0"/>
              </a:rPr>
              <a:t> </a:t>
            </a:r>
            <a:endParaRPr kumimoji="1" lang="en-US" altLang="ru-RU" sz="28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uk-UA" altLang="ru-RU" sz="9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b="1" dirty="0">
                <a:solidFill>
                  <a:srgbClr val="ED1150"/>
                </a:solidFill>
                <a:latin typeface="Times New Roman" panose="02020603050405020304" pitchFamily="18" charset="0"/>
              </a:rPr>
              <a:t>Сайт: </a:t>
            </a:r>
            <a:endParaRPr kumimoji="1" lang="en-US" altLang="ru-RU" sz="2800" b="1" dirty="0">
              <a:solidFill>
                <a:srgbClr val="ED115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ru-RU" sz="2800" u="sng" dirty="0" smtClean="0">
                <a:latin typeface="Times New Roman" panose="02020603050405020304" pitchFamily="18" charset="0"/>
                <a:hlinkClick r:id="rId3"/>
              </a:rPr>
              <a:t>www.zno-kharkiv.org.ua</a:t>
            </a:r>
            <a:r>
              <a:rPr kumimoji="1" lang="uk-UA" altLang="ru-RU" sz="2800" u="sng" dirty="0" smtClean="0">
                <a:latin typeface="Times New Roman" panose="02020603050405020304" pitchFamily="18" charset="0"/>
              </a:rPr>
              <a:t> </a:t>
            </a:r>
            <a:endParaRPr kumimoji="1" lang="en-US" altLang="ru-RU" sz="2800" u="sng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US" altLang="ru-RU" sz="9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b="1" dirty="0">
                <a:solidFill>
                  <a:srgbClr val="ED1150"/>
                </a:solidFill>
                <a:latin typeface="Times New Roman" panose="02020603050405020304" pitchFamily="18" charset="0"/>
              </a:rPr>
              <a:t>Адреса: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dirty="0">
                <a:latin typeface="Times New Roman" panose="02020603050405020304" pitchFamily="18" charset="0"/>
              </a:rPr>
              <a:t>майдан Свободи, 6, офіс 463, м. Харків, 61022</a:t>
            </a:r>
            <a:endParaRPr kumimoji="1" lang="ru-RU" altLang="ru-RU" sz="2800" dirty="0"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074" y="100424"/>
            <a:ext cx="1555611" cy="4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0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37477"/>
            <a:ext cx="9067800" cy="1325563"/>
          </a:xfrm>
        </p:spPr>
        <p:txBody>
          <a:bodyPr/>
          <a:lstStyle/>
          <a:p>
            <a:pPr algn="ctr"/>
            <a:r>
              <a:rPr lang="uk-UA" b="1" dirty="0" smtClean="0"/>
              <a:t>Нормативне забезпечення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27811" y="1528316"/>
            <a:ext cx="912598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Наказ МОНУ від 31.07.2017 </a:t>
            </a:r>
            <a:r>
              <a:rPr lang="uk-UA" dirty="0"/>
              <a:t>№ </a:t>
            </a:r>
            <a:r>
              <a:rPr lang="uk-UA" dirty="0" smtClean="0"/>
              <a:t>1103 </a:t>
            </a:r>
          </a:p>
          <a:p>
            <a:pPr marL="0" indent="0" algn="just">
              <a:buNone/>
            </a:pPr>
            <a:r>
              <a:rPr lang="uk-UA" dirty="0" smtClean="0"/>
              <a:t>«Деякі </a:t>
            </a:r>
            <a:r>
              <a:rPr lang="uk-UA" dirty="0"/>
              <a:t>питання проведення в 2018 році зовнішнього незалежного оцінювання результатів навчання, здобутих на основі повної загальної середньої </a:t>
            </a:r>
            <a:r>
              <a:rPr lang="uk-UA" dirty="0" smtClean="0"/>
              <a:t>освіти»</a:t>
            </a:r>
          </a:p>
          <a:p>
            <a:pPr marL="0" indent="0">
              <a:buNone/>
            </a:pPr>
            <a:endParaRPr lang="uk-UA" u="sng" dirty="0" smtClean="0"/>
          </a:p>
          <a:p>
            <a:pPr marL="0" indent="0">
              <a:buNone/>
            </a:pPr>
            <a:endParaRPr lang="uk-UA" u="sng" dirty="0" smtClean="0"/>
          </a:p>
          <a:p>
            <a:pPr marL="0" indent="0" algn="just">
              <a:buNone/>
            </a:pPr>
            <a:r>
              <a:rPr lang="ru-RU" i="1" dirty="0" smtClean="0"/>
              <a:t>2. </a:t>
            </a:r>
            <a:r>
              <a:rPr lang="ru-RU" i="1" dirty="0" err="1" smtClean="0"/>
              <a:t>Встановити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в 2018 </a:t>
            </a:r>
            <a:r>
              <a:rPr lang="ru-RU" i="1" dirty="0" err="1" smtClean="0"/>
              <a:t>році</a:t>
            </a:r>
            <a:r>
              <a:rPr lang="ru-RU" i="1" dirty="0" smtClean="0"/>
              <a:t>:</a:t>
            </a:r>
          </a:p>
          <a:p>
            <a:pPr marL="0" indent="0" algn="just">
              <a:buNone/>
            </a:pPr>
            <a:r>
              <a:rPr lang="uk-UA" i="1" dirty="0" smtClean="0"/>
              <a:t>6) </a:t>
            </a:r>
            <a:r>
              <a:rPr lang="uk-UA" i="1" dirty="0" smtClean="0">
                <a:solidFill>
                  <a:srgbClr val="FF0000"/>
                </a:solidFill>
              </a:rPr>
              <a:t>результати зовнішнього незалежного оцінювання </a:t>
            </a:r>
            <a:r>
              <a:rPr lang="uk-UA" i="1" dirty="0" smtClean="0"/>
              <a:t>з української мови і літератури (</a:t>
            </a:r>
            <a:r>
              <a:rPr lang="uk-UA" i="1" dirty="0" smtClean="0">
                <a:solidFill>
                  <a:srgbClr val="FF0000"/>
                </a:solidFill>
              </a:rPr>
              <a:t>українська мова</a:t>
            </a:r>
            <a:r>
              <a:rPr lang="uk-UA" i="1" dirty="0" smtClean="0"/>
              <a:t>) зараховуються </a:t>
            </a:r>
            <a:r>
              <a:rPr lang="uk-UA" i="1" dirty="0" smtClean="0">
                <a:solidFill>
                  <a:srgbClr val="FF0000"/>
                </a:solidFill>
              </a:rPr>
              <a:t>як результати державної підсумкової атестації </a:t>
            </a:r>
            <a:r>
              <a:rPr lang="uk-UA" i="1" dirty="0" smtClean="0"/>
              <a:t>за освітній рівень повної загальної середньої освіти для учнів (слухачів, студентів) професійно-технічних, вищих навчальних закладів, які в 2018 році здобудуть повну загальну середню освіту</a:t>
            </a:r>
          </a:p>
          <a:p>
            <a:endParaRPr lang="uk-UA" u="sng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617" t="21874" r="67938" b="61875"/>
          <a:stretch/>
        </p:blipFill>
        <p:spPr>
          <a:xfrm>
            <a:off x="243027" y="1463040"/>
            <a:ext cx="1489167" cy="1188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000045" y="1305936"/>
            <a:ext cx="18104" cy="547200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05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964634" y="1999990"/>
            <a:ext cx="4429951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0066"/>
                </a:solidFill>
              </a:rPr>
              <a:t>Особи, які </a:t>
            </a:r>
            <a:r>
              <a:rPr lang="uk-UA" sz="2400" b="1" u="sng" dirty="0" smtClean="0"/>
              <a:t>отримують</a:t>
            </a:r>
            <a:r>
              <a:rPr lang="uk-UA" sz="2400" b="1" dirty="0">
                <a:solidFill>
                  <a:srgbClr val="FF0066"/>
                </a:solidFill>
              </a:rPr>
              <a:t> </a:t>
            </a:r>
            <a:r>
              <a:rPr lang="uk-UA" sz="2400" b="1" dirty="0" smtClean="0">
                <a:solidFill>
                  <a:srgbClr val="FF0066"/>
                </a:solidFill>
              </a:rPr>
              <a:t>повну </a:t>
            </a:r>
            <a:r>
              <a:rPr lang="uk-UA" sz="2400" b="1" dirty="0">
                <a:solidFill>
                  <a:srgbClr val="FF0066"/>
                </a:solidFill>
              </a:rPr>
              <a:t>загальну середню освіту у 2018</a:t>
            </a:r>
            <a:endParaRPr lang="ru-RU" sz="2400" b="1" dirty="0">
              <a:solidFill>
                <a:srgbClr val="FF0066"/>
              </a:solidFill>
            </a:endParaRPr>
          </a:p>
          <a:p>
            <a:pPr algn="ctr"/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964634" y="3224705"/>
            <a:ext cx="4621353" cy="25575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ЗНО з української мови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літератури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600" u="sng" dirty="0">
                <a:latin typeface="Arial" panose="020B0604020202020204" pitchFamily="34" charset="0"/>
                <a:cs typeface="Arial" panose="020B0604020202020204" pitchFamily="34" charset="0"/>
              </a:rPr>
              <a:t>українська </a:t>
            </a:r>
            <a:r>
              <a:rPr lang="uk-UA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мова як </a:t>
            </a:r>
            <a:r>
              <a:rPr lang="uk-UA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ДПА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uk-UA" sz="1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ОБОВЯЗКОВО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uk-UA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algn="just"/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решта предметів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ДПА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складається у навчальному закладі (ПТНЗ/ВНЗ І-ІІ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</a:p>
          <a:p>
            <a:pPr marL="357188" algn="just"/>
            <a:endParaRPr lang="uk-UA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algn="just"/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мають право обрати інші предмети ЗНО, які </a:t>
            </a:r>
            <a:r>
              <a:rPr lang="uk-UA" sz="1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зараховуються як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ДПА</a:t>
            </a:r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6825142" y="1931245"/>
            <a:ext cx="4278075" cy="712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0066"/>
                </a:solidFill>
              </a:rPr>
              <a:t>Особи, які </a:t>
            </a:r>
            <a:r>
              <a:rPr lang="uk-UA" sz="2400" b="1" u="sng" dirty="0" smtClean="0"/>
              <a:t>мають</a:t>
            </a:r>
            <a:r>
              <a:rPr lang="uk-UA" sz="2400" b="1" dirty="0" smtClean="0">
                <a:solidFill>
                  <a:srgbClr val="FF0066"/>
                </a:solidFill>
              </a:rPr>
              <a:t> </a:t>
            </a:r>
            <a:r>
              <a:rPr lang="uk-UA" sz="2400" b="1" dirty="0">
                <a:solidFill>
                  <a:srgbClr val="FF0066"/>
                </a:solidFill>
              </a:rPr>
              <a:t>повну загальну середню освіту</a:t>
            </a:r>
            <a:endParaRPr lang="ru-RU" sz="2400" b="1" dirty="0">
              <a:solidFill>
                <a:srgbClr val="FF0066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 </a:t>
            </a:r>
          </a:p>
          <a:p>
            <a:pPr algn="ctr"/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6933226" y="3250518"/>
            <a:ext cx="4015471" cy="23236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ЗНО з української мови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</a:p>
          <a:p>
            <a:pPr marL="342900" indent="-342900">
              <a:buAutoNum type="arabicPeriod"/>
            </a:pP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Предмети ЗНО -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із переліку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ВНЗ, в якій планується вступ</a:t>
            </a:r>
          </a:p>
          <a:p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2122551" y="250956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Учасники ЗНО-2018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9" name="Заголовок 4"/>
          <p:cNvSpPr txBox="1">
            <a:spLocks/>
          </p:cNvSpPr>
          <p:nvPr/>
        </p:nvSpPr>
        <p:spPr>
          <a:xfrm>
            <a:off x="964633" y="5574214"/>
            <a:ext cx="462135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u="sng" dirty="0" smtClean="0">
                <a:solidFill>
                  <a:srgbClr val="FF0066"/>
                </a:solidFill>
              </a:rPr>
              <a:t>Реєстрація на ЗНО - через навчальний заклад</a:t>
            </a:r>
            <a:endParaRPr lang="ru-RU" sz="2000" b="1" u="sng" dirty="0">
              <a:solidFill>
                <a:srgbClr val="FF0066"/>
              </a:solidFill>
            </a:endParaRPr>
          </a:p>
          <a:p>
            <a:pPr algn="ctr"/>
            <a:endParaRPr lang="ru-RU" sz="1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6725985" y="5574214"/>
            <a:ext cx="4429951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u="sng" dirty="0" smtClean="0">
                <a:solidFill>
                  <a:srgbClr val="FF0066"/>
                </a:solidFill>
              </a:rPr>
              <a:t>Реєстрація на ЗНО  - самостійно</a:t>
            </a:r>
            <a:endParaRPr lang="ru-RU" sz="2000" b="1" u="sng" dirty="0">
              <a:solidFill>
                <a:srgbClr val="FF0066"/>
              </a:solidFill>
            </a:endParaRPr>
          </a:p>
          <a:p>
            <a:pPr algn="ctr"/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2304239">
            <a:off x="3698973" y="1109237"/>
            <a:ext cx="567751" cy="786221"/>
          </a:xfrm>
          <a:prstGeom prst="downArrow">
            <a:avLst/>
          </a:prstGeom>
          <a:solidFill>
            <a:srgbClr val="FF00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36421" y="6383028"/>
            <a:ext cx="10327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Можна обрати </a:t>
            </a:r>
            <a:r>
              <a:rPr lang="uk-UA" sz="2000" u="sng" dirty="0" smtClean="0"/>
              <a:t>не </a:t>
            </a:r>
            <a:r>
              <a:rPr lang="uk-UA" sz="2000" u="sng" dirty="0"/>
              <a:t>більше 4-х </a:t>
            </a:r>
            <a:r>
              <a:rPr lang="uk-UA" sz="2000" dirty="0" smtClean="0"/>
              <a:t>предметів ЗНО, з урахуванням  української мови </a:t>
            </a:r>
            <a:r>
              <a:rPr lang="uk-UA" sz="2000" dirty="0"/>
              <a:t>і </a:t>
            </a:r>
            <a:r>
              <a:rPr lang="uk-UA" sz="2000" dirty="0" smtClean="0"/>
              <a:t>літератури </a:t>
            </a:r>
            <a:endParaRPr lang="ru-RU" sz="2000" dirty="0"/>
          </a:p>
        </p:txBody>
      </p:sp>
      <p:sp>
        <p:nvSpPr>
          <p:cNvPr id="17" name="Стрелка вниз 16"/>
          <p:cNvSpPr/>
          <p:nvPr/>
        </p:nvSpPr>
        <p:spPr>
          <a:xfrm rot="19173651">
            <a:off x="7523498" y="1111765"/>
            <a:ext cx="567751" cy="799607"/>
          </a:xfrm>
          <a:prstGeom prst="downArrow">
            <a:avLst/>
          </a:prstGeom>
          <a:solidFill>
            <a:srgbClr val="FF00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767639" y="2714955"/>
            <a:ext cx="432761" cy="618795"/>
          </a:xfrm>
          <a:prstGeom prst="downArrow">
            <a:avLst/>
          </a:prstGeom>
          <a:solidFill>
            <a:srgbClr val="FF00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8725765" y="2686565"/>
            <a:ext cx="567751" cy="799607"/>
          </a:xfrm>
          <a:prstGeom prst="downArrow">
            <a:avLst/>
          </a:prstGeom>
          <a:solidFill>
            <a:srgbClr val="FF00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55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2000045" y="1305936"/>
            <a:ext cx="18104" cy="547200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0271" y="1305936"/>
            <a:ext cx="96651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sz="4800" dirty="0" smtClean="0"/>
              <a:t> Адміністрування</a:t>
            </a:r>
          </a:p>
          <a:p>
            <a:pPr marL="285750" indent="-285750">
              <a:buClr>
                <a:srgbClr val="ED1150"/>
              </a:buClr>
              <a:buFont typeface="Wingdings" panose="05000000000000000000" pitchFamily="2" charset="2"/>
              <a:buChar char="q"/>
            </a:pPr>
            <a:endParaRPr lang="uk-UA" sz="2400" dirty="0" smtClean="0"/>
          </a:p>
          <a:p>
            <a:pPr marL="285750" indent="-285750"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sz="4800" dirty="0" smtClean="0"/>
              <a:t> Організаційні питання</a:t>
            </a:r>
          </a:p>
          <a:p>
            <a:pPr marL="285750" indent="-285750">
              <a:buClr>
                <a:srgbClr val="ED1150"/>
              </a:buCl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285750" indent="-285750"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sz="4800" dirty="0" smtClean="0"/>
              <a:t> Методична підтримка</a:t>
            </a:r>
          </a:p>
          <a:p>
            <a:pPr marL="285750" indent="-285750">
              <a:buClr>
                <a:srgbClr val="ED1150"/>
              </a:buClr>
              <a:buFont typeface="Wingdings" panose="05000000000000000000" pitchFamily="2" charset="2"/>
              <a:buChar char="q"/>
            </a:pPr>
            <a:endParaRPr lang="uk-UA" sz="2400" dirty="0" smtClean="0"/>
          </a:p>
          <a:p>
            <a:pPr marL="285750" indent="-285750"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sz="4800" dirty="0" smtClean="0"/>
              <a:t> Інформаційно - роз'яснювальна робота</a:t>
            </a:r>
            <a:endParaRPr lang="ru-RU"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0556" t="39990" r="81713" b="42561"/>
          <a:stretch/>
        </p:blipFill>
        <p:spPr>
          <a:xfrm>
            <a:off x="323989" y="2248616"/>
            <a:ext cx="1413934" cy="1794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743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17762" t="24950" r="36837" b="15724"/>
          <a:stretch/>
        </p:blipFill>
        <p:spPr>
          <a:xfrm>
            <a:off x="3604877" y="1062906"/>
            <a:ext cx="6832988" cy="49824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045" y="-47773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/>
              <a:t>Адміністрування</a:t>
            </a:r>
            <a:endParaRPr lang="uk-UA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13387" y="6045352"/>
            <a:ext cx="1108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Визначення відповідальних у навчальних закладах</a:t>
            </a:r>
            <a:endParaRPr lang="uk-UA" sz="3200" dirty="0">
              <a:solidFill>
                <a:srgbClr val="FF00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32933" t="33879" r="59259" b="52232"/>
          <a:stretch/>
        </p:blipFill>
        <p:spPr>
          <a:xfrm>
            <a:off x="218938" y="1336293"/>
            <a:ext cx="1410357" cy="1410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/>
          <a:srcRect l="34271" t="68205" r="60709" b="17510"/>
          <a:stretch/>
        </p:blipFill>
        <p:spPr>
          <a:xfrm>
            <a:off x="521526" y="5473714"/>
            <a:ext cx="805180" cy="975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000045" y="1305936"/>
            <a:ext cx="18104" cy="547200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046908" y="4117728"/>
            <a:ext cx="2778809" cy="148000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046908" y="2666806"/>
            <a:ext cx="2778809" cy="148000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9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729" y="211520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/>
              <a:t>Реєстрація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482" y="1690686"/>
            <a:ext cx="8838318" cy="4351338"/>
          </a:xfrm>
        </p:spPr>
        <p:txBody>
          <a:bodyPr>
            <a:normAutofit/>
          </a:bodyPr>
          <a:lstStyle/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dirty="0" smtClean="0"/>
              <a:t> Терміни: </a:t>
            </a:r>
            <a:r>
              <a:rPr lang="uk-UA" b="1" dirty="0" smtClean="0"/>
              <a:t>лютий</a:t>
            </a:r>
            <a:r>
              <a:rPr lang="uk-UA" dirty="0" smtClean="0"/>
              <a:t> (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06.02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19.03.2018) 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endParaRPr lang="uk-UA" dirty="0" smtClean="0"/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dirty="0" smtClean="0"/>
              <a:t> Документи: </a:t>
            </a:r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ü"/>
            </a:pPr>
            <a:r>
              <a:rPr lang="uk-UA" dirty="0" smtClean="0"/>
              <a:t>реєстраційна картка</a:t>
            </a:r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ü"/>
            </a:pPr>
            <a:r>
              <a:rPr lang="uk-UA" dirty="0" smtClean="0"/>
              <a:t>паспортний документ</a:t>
            </a:r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ü"/>
            </a:pPr>
            <a:r>
              <a:rPr lang="uk-UA" dirty="0" smtClean="0"/>
              <a:t>2 фото 3*4</a:t>
            </a:r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ü"/>
            </a:pPr>
            <a:r>
              <a:rPr lang="uk-UA" b="1" dirty="0" smtClean="0"/>
              <a:t>список</a:t>
            </a:r>
            <a:r>
              <a:rPr lang="uk-UA" dirty="0" smtClean="0"/>
              <a:t> навчального закладу за визначеною формою</a:t>
            </a:r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ü"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311" t="53323" r="46096" b="30010"/>
          <a:stretch/>
        </p:blipFill>
        <p:spPr>
          <a:xfrm>
            <a:off x="195799" y="1413119"/>
            <a:ext cx="1516170" cy="14809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62928" y="5564970"/>
            <a:ext cx="10029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Контроль за отриманням паспортних документів особами, яким станом на 1 вересня виповнилось 14 років</a:t>
            </a:r>
            <a:endParaRPr lang="uk-UA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4271" t="68205" r="60709" b="17510"/>
          <a:stretch/>
        </p:blipFill>
        <p:spPr>
          <a:xfrm>
            <a:off x="519548" y="5428286"/>
            <a:ext cx="805180" cy="975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2000045" y="1305936"/>
            <a:ext cx="18104" cy="547200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5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600" y="268803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/>
              <a:t>Проведення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56700" y="1690686"/>
            <a:ext cx="9629043" cy="4351338"/>
          </a:xfrm>
        </p:spPr>
        <p:txBody>
          <a:bodyPr>
            <a:normAutofit/>
          </a:bodyPr>
          <a:lstStyle/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sz="3200" dirty="0" smtClean="0"/>
              <a:t>Терміни: з 22 травня по 13 червня 2017 року</a:t>
            </a:r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endParaRPr lang="uk-UA" sz="3200" dirty="0" smtClean="0"/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sz="3200" dirty="0" smtClean="0"/>
              <a:t> Українська мова і література – 24 травня 2017 року</a:t>
            </a:r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endParaRPr lang="uk-UA" sz="3200" dirty="0" smtClean="0"/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sz="3200" dirty="0" smtClean="0"/>
              <a:t> Організація довозу учасників до пунктів проведення ЗНО</a:t>
            </a:r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endParaRPr lang="uk-UA" sz="3200" dirty="0" smtClean="0"/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endParaRPr lang="uk-U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37631" y="5423053"/>
            <a:ext cx="9799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Контроль за явкою та наявністю необхідних документів в учасників для пропуску до пункту</a:t>
            </a:r>
            <a:endParaRPr lang="uk-UA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7737" t="66617" r="22558" b="16518"/>
          <a:stretch/>
        </p:blipFill>
        <p:spPr>
          <a:xfrm>
            <a:off x="189063" y="1305936"/>
            <a:ext cx="1548373" cy="15127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4271" t="68205" r="60709" b="17510"/>
          <a:stretch/>
        </p:blipFill>
        <p:spPr>
          <a:xfrm>
            <a:off x="484717" y="5521990"/>
            <a:ext cx="805180" cy="975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2000045" y="1305936"/>
            <a:ext cx="18104" cy="547200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8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1362" y="68256"/>
            <a:ext cx="9567031" cy="1325563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Мережа округів / пунктів проведення ЗНО </a:t>
            </a:r>
            <a:r>
              <a:rPr lang="uk-UA" sz="3600" b="1" smtClean="0"/>
              <a:t>- 2018</a:t>
            </a:r>
            <a:endParaRPr lang="uk-UA" sz="3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42080" t="33680" r="51450" b="50645"/>
          <a:stretch/>
        </p:blipFill>
        <p:spPr>
          <a:xfrm>
            <a:off x="323989" y="1305936"/>
            <a:ext cx="1423447" cy="1938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2000045" y="1305936"/>
            <a:ext cx="18104" cy="547200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0556" t="39990" r="81713" b="42561"/>
          <a:stretch/>
        </p:blipFill>
        <p:spPr>
          <a:xfrm>
            <a:off x="644500" y="5496799"/>
            <a:ext cx="778947" cy="988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078235" y="5873558"/>
            <a:ext cx="979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2018 – додатково м. Ізюм</a:t>
            </a:r>
            <a:endParaRPr lang="uk-UA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9121" y="1087730"/>
            <a:ext cx="5134142" cy="48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62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9263" y="172748"/>
            <a:ext cx="9204537" cy="1325563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Методична підтримка:</a:t>
            </a:r>
            <a:br>
              <a:rPr lang="uk-UA" sz="3600" b="1" dirty="0" smtClean="0"/>
            </a:br>
            <a:r>
              <a:rPr lang="uk-UA" sz="3600" b="1" dirty="0" smtClean="0"/>
              <a:t>сайт УЦОЯО розділи </a:t>
            </a:r>
            <a:br>
              <a:rPr lang="uk-UA" sz="3600" b="1" dirty="0" smtClean="0"/>
            </a:br>
            <a:r>
              <a:rPr lang="uk-UA" sz="3600" b="1" dirty="0">
                <a:solidFill>
                  <a:srgbClr val="ED1150"/>
                </a:solidFill>
              </a:rPr>
              <a:t>«Учасникам», </a:t>
            </a:r>
            <a:r>
              <a:rPr lang="uk-UA" sz="3600" b="1" dirty="0" smtClean="0">
                <a:solidFill>
                  <a:srgbClr val="ED1150"/>
                </a:solidFill>
              </a:rPr>
              <a:t>«Предмети»</a:t>
            </a:r>
            <a:endParaRPr lang="uk-UA" sz="3600" b="1" dirty="0">
              <a:solidFill>
                <a:srgbClr val="ED11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4200" t="50347" r="45426" b="32986"/>
          <a:stretch/>
        </p:blipFill>
        <p:spPr>
          <a:xfrm>
            <a:off x="163285" y="1465837"/>
            <a:ext cx="1502596" cy="1357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670560" y="1690686"/>
            <a:ext cx="10683240" cy="4351338"/>
          </a:xfrm>
        </p:spPr>
        <p:txBody>
          <a:bodyPr/>
          <a:lstStyle/>
          <a:p>
            <a:pPr marL="0" indent="0">
              <a:buNone/>
            </a:pPr>
            <a:endParaRPr lang="uk-UA" b="1" dirty="0" smtClean="0"/>
          </a:p>
          <a:p>
            <a:endParaRPr lang="uk-UA" b="1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36" t="3836" r="1681" b="16406"/>
          <a:stretch/>
        </p:blipFill>
        <p:spPr>
          <a:xfrm>
            <a:off x="2620652" y="1729365"/>
            <a:ext cx="9334618" cy="499016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000045" y="1305936"/>
            <a:ext cx="18104" cy="547200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21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408</Words>
  <Application>Microsoft Office PowerPoint</Application>
  <PresentationFormat>Произвольный</PresentationFormat>
  <Paragraphs>88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Нормативне забезпечення </vt:lpstr>
      <vt:lpstr>Слайд 3</vt:lpstr>
      <vt:lpstr>Слайд 4</vt:lpstr>
      <vt:lpstr>Адміністрування</vt:lpstr>
      <vt:lpstr>Реєстрація </vt:lpstr>
      <vt:lpstr>Проведення</vt:lpstr>
      <vt:lpstr>Мережа округів / пунктів проведення ЗНО - 2018</vt:lpstr>
      <vt:lpstr>Методична підтримка: сайт УЦОЯО розділи  «Учасникам», «Предмети»</vt:lpstr>
      <vt:lpstr>Слайд 10</vt:lpstr>
      <vt:lpstr>Інформаційно - роз'яснювальна робота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Русанова</dc:creator>
  <cp:lastModifiedBy>user</cp:lastModifiedBy>
  <cp:revision>106</cp:revision>
  <cp:lastPrinted>2017-08-03T10:12:00Z</cp:lastPrinted>
  <dcterms:created xsi:type="dcterms:W3CDTF">2016-02-01T11:13:14Z</dcterms:created>
  <dcterms:modified xsi:type="dcterms:W3CDTF">2017-10-25T17:07:00Z</dcterms:modified>
</cp:coreProperties>
</file>