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96" r:id="rId3"/>
    <p:sldId id="297" r:id="rId4"/>
    <p:sldId id="300" r:id="rId5"/>
    <p:sldId id="299" r:id="rId6"/>
    <p:sldId id="298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806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E1E2E-4BEF-40DB-98D3-39347E91A8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BB68-6081-422D-925A-4199193E2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654446"/>
            <a:ext cx="8458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Aft>
                <a:spcPct val="0"/>
              </a:spcAft>
              <a:tabLst>
                <a:tab pos="215900" algn="l"/>
                <a:tab pos="293688" algn="l"/>
              </a:tabLst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Про рух учнів (вихованців) навчальних закладів інтернатного типу обласного підпорядкування протягом вересня-жовтня 2017 року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головний спеціаліст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13 вересня 2017 р. № 684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737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 час переведення учня до іншого навчального закладу до навчального закладу, з якого він переводиться, подаються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заява батьків (одного з батьків) учня чи інших його законних представників (для учнів, які не досягли повноліття) або заява учня (для повнолітніх учнів);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письмове підтвердження або його сканована копія з іншого навчального закладу про можливість зарахування до нього відповідного учня.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13 вересня 2017 р. № 684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7372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 вибуття учня на постійне місце проживання за межі України</a:t>
            </a:r>
            <a:r>
              <a:rPr lang="uk-UA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 навчального закладу, з якого він вибуває, подаються:</a:t>
            </a:r>
          </a:p>
          <a:p>
            <a:pPr algn="just">
              <a:buFont typeface="Wingdings" pitchFamily="2" charset="2"/>
              <a:buChar char="ü"/>
            </a:pPr>
            <a:r>
              <a:rPr lang="uk-UA" u="sng" dirty="0" smtClean="0"/>
              <a:t> заява батьків </a:t>
            </a:r>
            <a:r>
              <a:rPr lang="uk-UA" dirty="0" smtClean="0"/>
              <a:t>(одного з батьків) учня чи інших його законних представників (для учнів, які не досягли повноліття) або заява учня (для повнолітніх учнів);</a:t>
            </a:r>
          </a:p>
          <a:p>
            <a:pPr algn="just">
              <a:buFont typeface="Wingdings" pitchFamily="2" charset="2"/>
              <a:buChar char="ü"/>
            </a:pPr>
            <a:r>
              <a:rPr lang="uk-UA" u="sng" dirty="0" smtClean="0"/>
              <a:t>копія або сканована копія паспорта громадянина України для виїзду за кордон</a:t>
            </a:r>
            <a:r>
              <a:rPr lang="uk-UA" dirty="0" smtClean="0"/>
              <a:t>, з яким перетинає державний кордон дитина, </a:t>
            </a:r>
            <a:r>
              <a:rPr lang="uk-UA" u="sng" dirty="0" smtClean="0"/>
              <a:t>або її проїзного документа із записом про вибуття на постійне місце проживання за межі України чи відміткою про взяття на постійний консульський облік </a:t>
            </a:r>
            <a:r>
              <a:rPr lang="uk-UA" dirty="0" smtClean="0"/>
              <a:t>у дипломатичному представництві або консульській установі України за кордоном (для учнів, які не досягли повноліття).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13 вересня 2017 р. № 684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7372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12. Навчальні заклади у разі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зарахування учнів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які здобували загальну середню освіту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 навчальних закладах інших адміністративно-територіальних одиниць, подають не пізніше 15 числа наступного місяця з дня зарахування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їх дані уповноваженому органу або його структурному підрозділу адміністративно-територіальної одиниці, на території якої розташовано навчальний заклад, у якому учень здобував загальну середню освіту.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13 вересня 2017 р. № 684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737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13. У разі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відсутності учнів, які не досягли повноліття, на навчальних заняттях протягом 10 робочих днів підряд з невідомих або без поважних причин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навчальний заклад невідкладно надає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відповідному територіальному органу Національної поліції та службі у справах дітей дані таких учнів для провадження діяльності відповідно до законодавства, пов’язаної із захистом їх прав на здобуття загальної середньої освіти.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Причини відсутності учня на навчальних заняттях </a:t>
            </a:r>
            <a:r>
              <a:rPr lang="uk-UA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підтверджуються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відповідною медичною довідкою закладу охорони здоров’я або письмовим поясненням батьків (одного з батьків) учня чи інших законних представників (для учнів, які не досягли повноліття) або учня (для повнолітніх учнів), що зберігаються в його особовій справі протягом поточного навчального року.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Мережа станом на 05.09.2017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7667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Рух учнів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Санаторні –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шкільний підрозділ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1292 учнів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дошкільний підрозділ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135 дітей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Спеціальні –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шкільний підрозділ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2513 учнів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дошкільний підрозділ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143 дитини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Спеціалізовані –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840 учнів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Військово-спортивні 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1224 учня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Порівняльний аналіз руху учнів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7667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Рух учнів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прибули</a:t>
                      </a:r>
                      <a:endParaRPr lang="ru-RU" sz="3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вибули</a:t>
                      </a:r>
                      <a:endParaRPr lang="ru-RU" sz="3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Порівняльний аналіз руху учнів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спеціалізовані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7667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Рух учнів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прибули</a:t>
                      </a:r>
                      <a:endParaRPr lang="ru-RU" sz="3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вибули</a:t>
                      </a:r>
                      <a:endParaRPr lang="ru-RU" sz="3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Порівняльний аналіз руху учнів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7667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Рух учнів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56795"/>
          <a:ext cx="821925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1369876"/>
                <a:gridCol w="1369876"/>
                <a:gridCol w="1369876"/>
                <a:gridCol w="1369876"/>
              </a:tblGrid>
              <a:tr h="576061"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288"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санаторні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спеціальні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санаторні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спеціальні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5481">
                <a:tc>
                  <a:txBody>
                    <a:bodyPr/>
                    <a:lstStyle/>
                    <a:p>
                      <a:pPr algn="ctr"/>
                      <a:r>
                        <a:rPr lang="uk-UA" sz="3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прибули</a:t>
                      </a:r>
                      <a:endParaRPr lang="ru-RU" sz="3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5481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5481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5481">
                <a:tc>
                  <a:txBody>
                    <a:bodyPr/>
                    <a:lstStyle/>
                    <a:p>
                      <a:pPr algn="ctr"/>
                      <a:r>
                        <a:rPr lang="uk-UA" sz="3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вибули</a:t>
                      </a:r>
                      <a:endParaRPr lang="ru-RU" sz="3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54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54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Порівняльний аналіз виданих направлень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7667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Рух учнів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3" y="1556793"/>
          <a:ext cx="8064899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1344150"/>
                <a:gridCol w="1344150"/>
                <a:gridCol w="1344150"/>
                <a:gridCol w="1344150"/>
              </a:tblGrid>
              <a:tr h="1126701"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219"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санаторні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спеціальні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санаторні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спеціальні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50045">
                <a:tc>
                  <a:txBody>
                    <a:bodyPr/>
                    <a:lstStyle/>
                    <a:p>
                      <a:pPr algn="ctr"/>
                      <a:r>
                        <a:rPr lang="uk-UA" sz="2800" i="1" dirty="0" smtClean="0">
                          <a:solidFill>
                            <a:srgbClr val="FF0000"/>
                          </a:solidFill>
                        </a:rPr>
                        <a:t>Разом за три місяці</a:t>
                      </a:r>
                      <a:endParaRPr lang="ru-RU" sz="28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4865">
                <a:tc>
                  <a:txBody>
                    <a:bodyPr/>
                    <a:lstStyle/>
                    <a:p>
                      <a:pPr algn="ctr"/>
                      <a:r>
                        <a:rPr lang="uk-UA" sz="32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Серпень</a:t>
                      </a:r>
                      <a:endParaRPr lang="ru-RU" sz="32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4865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4865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Порівняльний аналіз руху вихованців дошкільних підрозділів НВК обласного підпорядкування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7667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Рух учнів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прибули</a:t>
                      </a:r>
                      <a:endParaRPr lang="ru-RU" sz="3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вибули</a:t>
                      </a:r>
                      <a:endParaRPr lang="ru-RU" sz="3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Жовтень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13 вересня 2017 р. № 684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ВЕДЕННЯ ОБЛІКУ ДІТЕЙ ШКІЛЬНОГО ВІКУ ТА УЧНІВ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Облік дітей шкільного віку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ведеться в межах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відповідної адміністративно-територіальної одиниці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(району, міста, району у місті, селища, села).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….    до реєстру вносяться такі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персональні дані дитини шкільного віку: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прізвище, ім’я та по батькові (за наявності), дата народження, місце проживання чи перебування, місце навчання (навчальний заклад), форма навчання та належність до категорії осіб з особливими освітніми потребами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13 вересня 2017 р. № 684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Облік учнів ведуть навчальні заклади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які подають щороку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не пізніше </a:t>
            </a:r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вересня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відповідному структурному підрозділу дані всіх учнів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які до нього зараховані.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11. У разі переведення учня до іншого навчального закладу або його відрахування в установленому порядку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навчальний заклад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з якого переводиться або відраховується учень, подає не пізніше 15 числа наступного місяця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відповідному структурному підрозділу дані такого учня, у тому числі місце продовження здобуття ним загальної середньої освіти (навчальний заклад).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1804</TotalTime>
  <Words>738</Words>
  <Application>Microsoft Office PowerPoint</Application>
  <PresentationFormat>Экран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Про рух учнів (вихованців) навчальних закладів інтернатного типу обласного підпорядкування протягом вересня-жовтня 2017 року   </vt:lpstr>
      <vt:lpstr>Мережа станом на 05.09.2017</vt:lpstr>
      <vt:lpstr>Порівняльний аналіз руху учнів</vt:lpstr>
      <vt:lpstr>Порівняльний аналіз руху учнів спеціалізовані</vt:lpstr>
      <vt:lpstr> Порівняльний аналіз руху учнів </vt:lpstr>
      <vt:lpstr>Порівняльний аналіз виданих направлень</vt:lpstr>
      <vt:lpstr>Порівняльний аналіз руху вихованців дошкільних підрозділів НВК обласного підпорядкування</vt:lpstr>
      <vt:lpstr> Постанова Кабінету Міністрів України від 13 вересня 2017 р. № 684 </vt:lpstr>
      <vt:lpstr> Постанова Кабінету Міністрів України від 13 вересня 2017 р. № 684 </vt:lpstr>
      <vt:lpstr> Постанова Кабінету Міністрів України від 13 вересня 2017 р. № 684 </vt:lpstr>
      <vt:lpstr> Постанова Кабінету Міністрів України від 13 вересня 2017 р. № 684 </vt:lpstr>
      <vt:lpstr> Постанова Кабінету Міністрів України від 13 вересня 2017 р. № 684 </vt:lpstr>
      <vt:lpstr> Постанова Кабінету Міністрів України від 13 вересня 2017 р. № 684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153</cp:revision>
  <dcterms:created xsi:type="dcterms:W3CDTF">2016-11-21T11:49:04Z</dcterms:created>
  <dcterms:modified xsi:type="dcterms:W3CDTF">2017-11-21T12:08:41Z</dcterms:modified>
</cp:coreProperties>
</file>