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7" r:id="rId3"/>
    <p:sldId id="267" r:id="rId4"/>
    <p:sldId id="268" r:id="rId5"/>
    <p:sldId id="269" r:id="rId6"/>
    <p:sldId id="271" r:id="rId7"/>
    <p:sldId id="272" r:id="rId8"/>
    <p:sldId id="273" r:id="rId9"/>
    <p:sldId id="274" r:id="rId10"/>
  </p:sldIdLst>
  <p:sldSz cx="9144000" cy="6858000" type="screen4x3"/>
  <p:notesSz cx="6669088" cy="9928225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785" autoAdjust="0"/>
  </p:normalViewPr>
  <p:slideViewPr>
    <p:cSldViewPr>
      <p:cViewPr>
        <p:scale>
          <a:sx n="53" d="100"/>
          <a:sy n="53" d="100"/>
        </p:scale>
        <p:origin x="-18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3012" y="-108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7F70A-A8FE-4FFF-9399-914FFF89ECDF}" type="datetimeFigureOut">
              <a:rPr lang="uk-UA" smtClean="0"/>
              <a:t>20.02.2018</a:t>
            </a:fld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7EF81-806B-4C4F-9774-0F06179DB1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3770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26232" y="283592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38200" y="4172024"/>
            <a:ext cx="5976664" cy="54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9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-era.com/nus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3714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dirty="0" smtClean="0"/>
              <a:t>Питання підготовки педагогічних</a:t>
            </a:r>
            <a:r>
              <a:rPr lang="uk-UA" sz="1600" baseline="0" dirty="0" smtClean="0"/>
              <a:t> працівників до роботи в умовах Нової української школи сьогодні є надто актуальним у нашій країні. </a:t>
            </a:r>
            <a:r>
              <a:rPr lang="uk-UA" sz="1600" baseline="0" dirty="0" err="1" smtClean="0"/>
              <a:t>З’явиляються</a:t>
            </a:r>
            <a:r>
              <a:rPr lang="uk-UA" sz="1600" baseline="0" dirty="0" smtClean="0"/>
              <a:t> дуже важливі документи, які націлюють освітян зосередитися на цьому питані. Сьогодні ми розглянемо, як буде відбуватися робота з підготовки педагогів у нашій області і на що вам треба буде звернути особливу увагу. </a:t>
            </a:r>
            <a:endParaRPr lang="ru-RU" sz="1600" dirty="0" smtClean="0"/>
          </a:p>
          <a:p>
            <a:pPr marR="0" indent="3714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/>
          <a:lstStyle/>
          <a:p>
            <a:fld id="{34F2EF2D-8EFF-4DFB-884E-8F5697822AD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7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600" dirty="0" smtClean="0"/>
              <a:t>Спочатку зупинимося на нормативних документах.</a:t>
            </a:r>
          </a:p>
          <a:p>
            <a:r>
              <a:rPr lang="uk-UA" sz="1600" dirty="0" smtClean="0"/>
              <a:t>Кабінет Міністрів України погодився з пропозицією Міністерства освіти і науки щодо додаткових заходів стосовно підвищення кваліфікації педагогічних працівників за Державним стандартом початкової освіти та сучасними освітніми методиками, що базуються на </a:t>
            </a:r>
            <a:r>
              <a:rPr lang="uk-UA" sz="1600" dirty="0" err="1" smtClean="0"/>
              <a:t>компетентнісному</a:t>
            </a:r>
            <a:r>
              <a:rPr lang="uk-UA" sz="1600" dirty="0" smtClean="0"/>
              <a:t>, особистісно-орієнтованому підходах.</a:t>
            </a:r>
            <a:endParaRPr lang="ru-RU" sz="1600" dirty="0" smtClean="0"/>
          </a:p>
          <a:p>
            <a:pPr indent="450215" algn="just">
              <a:lnSpc>
                <a:spcPct val="115000"/>
              </a:lnSpc>
              <a:spcAft>
                <a:spcPts val="1050"/>
              </a:spcAft>
            </a:pPr>
            <a:r>
              <a:rPr lang="uk-UA" sz="1600" noProof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 2018 році проходити підвищення кваліфікації будуть:</a:t>
            </a:r>
            <a:endParaRPr lang="uk-UA" sz="1600" noProof="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50"/>
              </a:spcBef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600" noProof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Учителі початкової школи, які навчатимуть учнів перших класів у 2018/2019 і 2019/2020 навчальних роках;</a:t>
            </a:r>
            <a:endParaRPr lang="uk-UA" sz="1600" noProof="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50"/>
              </a:spcBef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600" noProof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заступники директорів закладів загальної середньої освіти з навчально-виховної роботи у початкових класах;</a:t>
            </a:r>
            <a:endParaRPr lang="uk-UA" sz="1600" noProof="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50"/>
              </a:spcBef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600" noProof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учителі іноземних мов, які навчатимуть учнів перших класів у 2018/2019 навчальному році;</a:t>
            </a:r>
            <a:endParaRPr lang="uk-UA" sz="1600" noProof="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50"/>
              </a:spcBef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1600" noProof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учителі закладів загальної середньої освіти (класів), в яких діти навчаються мовами національних меншин.</a:t>
            </a:r>
          </a:p>
          <a:p>
            <a:endParaRPr lang="uk-UA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/>
          <a:lstStyle/>
          <a:p>
            <a:fld id="{7937D117-5B08-417D-8748-B6A0DCFB648C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59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600" dirty="0" smtClean="0"/>
              <a:t>Наступний документ,</a:t>
            </a:r>
            <a:r>
              <a:rPr lang="uk-UA" sz="1600" baseline="0" dirty="0" smtClean="0"/>
              <a:t> на який ми звертаємо вашу увагу – це наказ Міністерства освіти і науки України від 15.01.2018  № 34.</a:t>
            </a:r>
            <a:endParaRPr lang="ru-RU" sz="1600" dirty="0" smtClean="0"/>
          </a:p>
          <a:p>
            <a:r>
              <a:rPr lang="uk-UA" sz="1600" dirty="0" smtClean="0"/>
              <a:t>Даний</a:t>
            </a:r>
            <a:r>
              <a:rPr lang="uk-UA" sz="1600" baseline="0" dirty="0" smtClean="0"/>
              <a:t> наказ дещо дублює розпорядження Кабінету Міністрів України щодо охоплення відповідних категорій педагогів (учителів початкових класів, які будуть навчати учнів перших класів у 2018/2019 </a:t>
            </a:r>
            <a:r>
              <a:rPr lang="uk-UA" sz="1600" baseline="0" dirty="0" err="1" smtClean="0"/>
              <a:t>н.р</a:t>
            </a:r>
            <a:r>
              <a:rPr lang="uk-UA" sz="1600" baseline="0" dirty="0" smtClean="0"/>
              <a:t> та заступників директорів закладів загальної середньої освіти).</a:t>
            </a:r>
          </a:p>
          <a:p>
            <a:r>
              <a:rPr lang="uk-UA" sz="1600" baseline="0" dirty="0" smtClean="0"/>
              <a:t>Окрім того, у ньому пропонується  (далі по слайду)</a:t>
            </a:r>
          </a:p>
          <a:p>
            <a:pPr marL="0" indent="0">
              <a:buNone/>
            </a:pPr>
            <a:r>
              <a:rPr lang="uk-UA" sz="1600" dirty="0" smtClean="0"/>
              <a:t>Закладам післядипломної освіти доручено </a:t>
            </a:r>
            <a:r>
              <a:rPr lang="uk-UA" sz="1600" b="1" dirty="0" smtClean="0"/>
              <a:t>забезпечити проведення підготовки тренерів</a:t>
            </a:r>
            <a:r>
              <a:rPr lang="uk-UA" sz="1600" dirty="0" smtClean="0"/>
              <a:t> для підвищення кваліфікації педагогічних працівників відповідно до Концепції «Нова українська школа».</a:t>
            </a:r>
            <a:endParaRPr lang="uk-UA" sz="1600" baseline="0" dirty="0" smtClean="0"/>
          </a:p>
          <a:p>
            <a:r>
              <a:rPr lang="uk-UA" sz="1600" baseline="0" dirty="0" smtClean="0"/>
              <a:t>Така підготовка тренерів зараз активно відбувається на базі нашої Академії і сьогодні навчається вже четверта група обласних тренерів. Усього – 5. </a:t>
            </a:r>
            <a:endParaRPr lang="ru-RU" sz="1600" dirty="0" smtClean="0"/>
          </a:p>
          <a:p>
            <a:endParaRPr lang="uk-UA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/>
          <a:lstStyle/>
          <a:p>
            <a:fld id="{7937D117-5B08-417D-8748-B6A0DCFB648C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598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600" kern="1200" dirty="0" smtClean="0">
                <a:solidFill>
                  <a:schemeClr val="tx1"/>
                </a:solidFill>
                <a:effectLst/>
              </a:rPr>
              <a:t>Підвищення кваліфікації педагогів відбуватиметься у два етапи І етап – підготовка</a:t>
            </a:r>
            <a:r>
              <a:rPr lang="uk-UA" sz="1600" kern="1200" baseline="0" dirty="0" smtClean="0">
                <a:solidFill>
                  <a:schemeClr val="tx1"/>
                </a:solidFill>
                <a:effectLst/>
              </a:rPr>
              <a:t> до роботи з 1 вересня 2018 року (березень – червень).  </a:t>
            </a:r>
            <a:endParaRPr lang="uk-UA" sz="1600" kern="1200" dirty="0" smtClean="0"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dirty="0" smtClean="0"/>
              <a:t>ІІ етап підвищення кваліфікації розпочнеться восени</a:t>
            </a:r>
            <a:r>
              <a:rPr lang="uk-UA" sz="1600" baseline="0" dirty="0" smtClean="0"/>
              <a:t> та буде стосуватися</a:t>
            </a:r>
            <a:r>
              <a:rPr lang="uk-UA" sz="1600" dirty="0" smtClean="0"/>
              <a:t> вчителів, які будуть</a:t>
            </a:r>
            <a:r>
              <a:rPr lang="uk-UA" sz="1600" baseline="0" dirty="0" smtClean="0"/>
              <a:t> працювати в 1-х класах у 2019/2020 навчальному році.</a:t>
            </a:r>
            <a:endParaRPr lang="uk-UA" sz="1600" dirty="0" smtClean="0"/>
          </a:p>
          <a:p>
            <a:r>
              <a:rPr lang="uk-UA" sz="1600" kern="1200" dirty="0" smtClean="0">
                <a:solidFill>
                  <a:schemeClr val="tx1"/>
                </a:solidFill>
                <a:effectLst/>
              </a:rPr>
              <a:t>У наказі також </a:t>
            </a:r>
            <a:r>
              <a:rPr lang="uk-UA" sz="1600" kern="1200" dirty="0" err="1" smtClean="0">
                <a:solidFill>
                  <a:schemeClr val="tx1"/>
                </a:solidFill>
                <a:effectLst/>
              </a:rPr>
              <a:t>наполягається</a:t>
            </a:r>
            <a:r>
              <a:rPr lang="uk-UA" sz="1600" kern="1200" dirty="0" smtClean="0">
                <a:solidFill>
                  <a:schemeClr val="tx1"/>
                </a:solidFill>
                <a:effectLst/>
              </a:rPr>
              <a:t>, що з 01.02.2018 треба організувати обов’язкове проходження дистанційного курсу навчання вчителів, які впроваджуватимуть Державний стандарт початкової освіти у 2018/2019 навчальному році, відповідно до графіку виконання Програми (</a:t>
            </a:r>
            <a:r>
              <a:rPr lang="uk-UA" sz="1600" u="sng" kern="1200" dirty="0" smtClean="0">
                <a:solidFill>
                  <a:schemeClr val="tx1"/>
                </a:solidFill>
                <a:effectLst/>
                <a:hlinkClick r:id="rId3"/>
              </a:rPr>
              <a:t>https://ed-era.com/nus</a:t>
            </a:r>
            <a:r>
              <a:rPr lang="ru-RU" sz="1600" b="0" i="0" u="sng" strike="noStrike" kern="1200" dirty="0" smtClean="0">
                <a:solidFill>
                  <a:schemeClr val="tx1"/>
                </a:solidFill>
                <a:effectLst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0" i="0" u="none" strike="noStrike" kern="1200" dirty="0" smtClean="0">
                <a:solidFill>
                  <a:schemeClr val="tx1"/>
                </a:solidFill>
                <a:effectLst/>
              </a:rPr>
              <a:t>Навчатися,</a:t>
            </a:r>
            <a:r>
              <a:rPr lang="uk-UA" sz="1600" b="0" i="0" u="none" strike="noStrike" kern="1200" baseline="0" dirty="0" smtClean="0">
                <a:solidFill>
                  <a:schemeClr val="tx1"/>
                </a:solidFill>
                <a:effectLst/>
              </a:rPr>
              <a:t> як і реєструватися, </a:t>
            </a:r>
            <a:r>
              <a:rPr lang="uk-UA" sz="1600" b="0" i="0" u="none" strike="noStrike" kern="1200" dirty="0" smtClean="0">
                <a:solidFill>
                  <a:schemeClr val="tx1"/>
                </a:solidFill>
                <a:effectLst/>
              </a:rPr>
              <a:t>на даному</a:t>
            </a:r>
            <a:r>
              <a:rPr lang="uk-UA" sz="1600" b="0" i="0" u="none" strike="noStrike" kern="1200" baseline="0" dirty="0" smtClean="0">
                <a:solidFill>
                  <a:schemeClr val="tx1"/>
                </a:solidFill>
                <a:effectLst/>
              </a:rPr>
              <a:t> курсі можна у будь-який час. Модулі на курсі викладаються поступово, останній буде викладений у травні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  <a:effectLst/>
              </a:rPr>
              <a:t>, а </a:t>
            </a:r>
            <a:r>
              <a:rPr lang="uk-UA" sz="1600" b="0" i="0" u="none" strike="noStrike" kern="1200" baseline="0" dirty="0" smtClean="0">
                <a:solidFill>
                  <a:schemeClr val="tx1"/>
                </a:solidFill>
                <a:effectLst/>
              </a:rPr>
              <a:t>тому кожен педагог може самостійно визначити для себе графік навчання. Головне, щоб у кожного вчителя перших класів на 01 вересня 2018 року на руках був сертифікат дистанційного курсу.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0" i="0" u="none" strike="noStrike" kern="1200" baseline="0" dirty="0" smtClean="0">
                <a:solidFill>
                  <a:schemeClr val="tx1"/>
                </a:solidFill>
                <a:effectLst/>
              </a:rPr>
              <a:t>За результатами навчання всі вчителі початкових класів отримають документ про підвищення кваліфікації встановленого зразка.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u="none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/>
          <a:lstStyle/>
          <a:p>
            <a:fld id="{7937D117-5B08-417D-8748-B6A0DCFB648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59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600" dirty="0" smtClean="0"/>
              <a:t>Звертаємо вашу увагу</a:t>
            </a:r>
            <a:r>
              <a:rPr lang="uk-UA" sz="1600" baseline="0" dirty="0" smtClean="0"/>
              <a:t> на ще один документ (по слайду).</a:t>
            </a:r>
          </a:p>
          <a:p>
            <a:r>
              <a:rPr lang="uk-UA" sz="1600" dirty="0" smtClean="0">
                <a:solidFill>
                  <a:srgbClr val="000000"/>
                </a:solidFill>
                <a:effectLst/>
                <a:latin typeface="Arial Unicode MS"/>
              </a:rPr>
              <a:t>Дану програму нам рекомендують використовувати для проведення підвищення кваліфікації педагогічних працівників закладами післядипломної педагогічної освіти. Розрахована вона на 150 академічних годин навчання.</a:t>
            </a:r>
          </a:p>
          <a:p>
            <a:r>
              <a:rPr lang="uk-UA" sz="1600" dirty="0" smtClean="0">
                <a:solidFill>
                  <a:srgbClr val="000000"/>
                </a:solidFill>
                <a:effectLst/>
                <a:latin typeface="Arial Unicode MS"/>
              </a:rPr>
              <a:t>Оскільки педагогічні працівники інтернатних закладів зараз не охоплені очним навчанням, для них буде проведено окреме навчання за даною програмою на базі Академії. Терміни проведення занять будуть оголошені пізніше</a:t>
            </a:r>
            <a:r>
              <a:rPr lang="uk-UA" sz="1600" baseline="0" dirty="0" smtClean="0">
                <a:solidFill>
                  <a:srgbClr val="000000"/>
                </a:solidFill>
                <a:effectLst/>
                <a:latin typeface="Arial Unicode MS"/>
              </a:rPr>
              <a:t>. Ще раз наголошую, </a:t>
            </a:r>
            <a:r>
              <a:rPr lang="uk-UA" sz="1600" baseline="0" dirty="0" err="1" smtClean="0">
                <a:solidFill>
                  <a:srgbClr val="000000"/>
                </a:solidFill>
                <a:effectLst/>
                <a:latin typeface="Arial Unicode MS"/>
              </a:rPr>
              <a:t>обов</a:t>
            </a:r>
            <a:r>
              <a:rPr lang="en-US" sz="1600" baseline="0" dirty="0" smtClean="0">
                <a:solidFill>
                  <a:srgbClr val="000000"/>
                </a:solidFill>
                <a:effectLst/>
                <a:latin typeface="Arial Unicode MS"/>
              </a:rPr>
              <a:t>’</a:t>
            </a:r>
            <a:r>
              <a:rPr lang="uk-UA" sz="1600" baseline="0" dirty="0" err="1" smtClean="0">
                <a:solidFill>
                  <a:srgbClr val="000000"/>
                </a:solidFill>
                <a:effectLst/>
                <a:latin typeface="Arial Unicode MS"/>
              </a:rPr>
              <a:t>язково</a:t>
            </a:r>
            <a:r>
              <a:rPr lang="uk-UA" sz="1600" baseline="0" dirty="0" smtClean="0">
                <a:solidFill>
                  <a:srgbClr val="000000"/>
                </a:solidFill>
                <a:effectLst/>
                <a:latin typeface="Arial Unicode MS"/>
              </a:rPr>
              <a:t> будуть навчатися всі ваші вчителі майбутніх 1-х класів і заступники директорів з навчально-виховної роботи в початковій школі (60 </a:t>
            </a:r>
            <a:r>
              <a:rPr lang="uk-UA" sz="1600" baseline="0" dirty="0" err="1" smtClean="0">
                <a:solidFill>
                  <a:srgbClr val="000000"/>
                </a:solidFill>
                <a:effectLst/>
                <a:latin typeface="Arial Unicode MS"/>
              </a:rPr>
              <a:t>обов</a:t>
            </a:r>
            <a:r>
              <a:rPr lang="en-US" sz="1600" baseline="0" dirty="0" smtClean="0">
                <a:solidFill>
                  <a:srgbClr val="000000"/>
                </a:solidFill>
                <a:effectLst/>
                <a:latin typeface="Arial Unicode MS"/>
              </a:rPr>
              <a:t>’</a:t>
            </a:r>
            <a:r>
              <a:rPr lang="uk-UA" sz="1600" baseline="0" dirty="0" err="1" smtClean="0">
                <a:solidFill>
                  <a:srgbClr val="000000"/>
                </a:solidFill>
                <a:effectLst/>
                <a:latin typeface="Arial Unicode MS"/>
              </a:rPr>
              <a:t>язкових</a:t>
            </a:r>
            <a:r>
              <a:rPr lang="uk-UA" sz="1600" baseline="0" dirty="0" smtClean="0">
                <a:solidFill>
                  <a:srgbClr val="000000"/>
                </a:solidFill>
                <a:effectLst/>
                <a:latin typeface="Arial Unicode MS"/>
              </a:rPr>
              <a:t> очних годин і 60 годин дистанційного курсу на платформі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EdEra</a:t>
            </a:r>
            <a:r>
              <a:rPr lang="uk-UA" sz="1600" baseline="0" dirty="0" smtClean="0">
                <a:solidFill>
                  <a:srgbClr val="000000"/>
                </a:solidFill>
                <a:effectLst/>
                <a:latin typeface="Arial Unicode MS"/>
              </a:rPr>
              <a:t>).</a:t>
            </a:r>
            <a:endParaRPr lang="uk-UA" sz="1600" dirty="0" smtClean="0">
              <a:solidFill>
                <a:srgbClr val="000000"/>
              </a:solidFill>
              <a:effectLst/>
              <a:latin typeface="Arial Unicode M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/>
          <a:lstStyle/>
          <a:p>
            <a:fld id="{7937D117-5B08-417D-8748-B6A0DCFB648C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598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Учителі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англ</a:t>
            </a:r>
            <a:r>
              <a:rPr lang="uk-UA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ійської</a:t>
            </a:r>
            <a:r>
              <a:rPr lang="uk-UA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мови, які навчатимуть першокласників у 2018/2019 навчальному році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проходитимуть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окреме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обов’язкове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навчання</a:t>
            </a:r>
            <a:r>
              <a:rPr lang="uk-UA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Програма підготовки вчителів англійської мови для роботи в умовах Нової української школи розроблена Британською Радою в Україні у співпраці з Міністерством освіти і науки України, видавництвом Кембриджського університету та екзаменаційним департаментом Кембриджського університету. </a:t>
            </a:r>
          </a:p>
          <a:p>
            <a:endParaRPr lang="uk-UA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/>
          <a:lstStyle/>
          <a:p>
            <a:fld id="{7937D117-5B08-417D-8748-B6A0DCFB648C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598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Підвищення кваліфікації відбуватиметься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методикою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змішаного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навчання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частина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курсу буде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дистанційною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частина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очною.</a:t>
            </a:r>
            <a:r>
              <a:rPr lang="uk-UA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Очна частина складається з 5 обов’язкових модулів, а саме:</a:t>
            </a:r>
          </a:p>
          <a:p>
            <a:pPr lvl="0"/>
            <a:r>
              <a:rPr lang="uk-UA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Розуміння учнів;</a:t>
            </a:r>
          </a:p>
          <a:p>
            <a:pPr lvl="0"/>
            <a:r>
              <a:rPr lang="uk-UA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Сприяння розвитку умінь 21-го століття;</a:t>
            </a:r>
          </a:p>
          <a:p>
            <a:pPr lvl="0"/>
            <a:r>
              <a:rPr lang="uk-UA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Планування уроків по-новому;</a:t>
            </a:r>
          </a:p>
          <a:p>
            <a:pPr lvl="0"/>
            <a:r>
              <a:rPr lang="uk-UA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Організація уроку;</a:t>
            </a:r>
          </a:p>
          <a:p>
            <a:pPr lvl="0"/>
            <a:r>
              <a:rPr lang="uk-UA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Інклюзивне навчання.</a:t>
            </a:r>
          </a:p>
          <a:p>
            <a:r>
              <a:rPr lang="uk-UA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Загальна тривалість очної частини  – 30 годин. </a:t>
            </a:r>
          </a:p>
          <a:p>
            <a:r>
              <a:rPr lang="uk-UA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Планується, що вчителів навчатимуть спеціально підготовані тренери.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Підготовку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тренерів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організували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Британська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Рада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спільно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Кембриджським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Університетом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uk-UA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чителі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пройдуть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очне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навчання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отримають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доступ до онлайн-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платформи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створеної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спільно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Британською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Радою і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Кембриджським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Університетом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uk-UA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Орієнтовна тривалість проходження дистанційної частини курсу – 20 годин. </a:t>
            </a:r>
          </a:p>
          <a:p>
            <a:r>
              <a:rPr lang="uk-UA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цій платформі вчителів мають забезпечити не лише теоретичним і практичним матеріалом щодо </a:t>
            </a:r>
            <a:r>
              <a:rPr lang="uk-UA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методик</a:t>
            </a:r>
            <a:r>
              <a:rPr lang="uk-UA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викладання, але й безпосередньо матеріалами для навчання – іграми, відео, завданнями, які можна буде використовувати на </a:t>
            </a:r>
            <a:r>
              <a:rPr lang="uk-UA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уроках</a:t>
            </a:r>
            <a:r>
              <a:rPr lang="uk-UA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uk-UA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/>
          <a:lstStyle/>
          <a:p>
            <a:fld id="{7937D117-5B08-417D-8748-B6A0DCFB648C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598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600" dirty="0" smtClean="0"/>
              <a:t>Підготовка учителів Харківської області до впровадження</a:t>
            </a:r>
            <a:r>
              <a:rPr lang="uk-UA" sz="1600" baseline="0" dirty="0" smtClean="0"/>
              <a:t> нового Державного стандарту початкової загальної освіти розпочата 17 лютого 2018 року.</a:t>
            </a:r>
          </a:p>
          <a:p>
            <a:r>
              <a:rPr lang="uk-UA" sz="1600" baseline="0" dirty="0" smtClean="0"/>
              <a:t>За відгуками обласних тренерів, педагоги із задоволенням навчаються, спілкуються, знаходять нові шляхи для створення яскравого і цікавого освітнього середовища у своїх класах.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/>
          <a:lstStyle/>
          <a:p>
            <a:fld id="{34F2EF2D-8EFF-4DFB-884E-8F5697822AD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44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indent="3714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/>
          <a:lstStyle/>
          <a:p>
            <a:fld id="{34F2EF2D-8EFF-4DFB-884E-8F5697822AD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7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0218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6151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9824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01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6939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51125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79017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4390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95158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1382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0414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85F2-4FC1-43A6-97B6-BCE4271BA51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77573-E0CE-4384-A8C3-E65F5E71E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1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-era.com/n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j171002_12746728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5544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>
          <a:xfrm>
            <a:off x="4860032" y="5085184"/>
            <a:ext cx="4275112" cy="131286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uk-UA" altLang="ru-RU" sz="2400" dirty="0" smtClean="0"/>
              <a:t>	</a:t>
            </a:r>
            <a:r>
              <a:rPr lang="uk-UA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Вольянська</a:t>
            </a:r>
            <a:r>
              <a:rPr lang="uk-UA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С.Є., проректор</a:t>
            </a:r>
            <a:br>
              <a:rPr lang="uk-UA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науково-методичної роботи КВНЗ «Харківська академія неперервної освіти»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5959" y="404664"/>
            <a:ext cx="820891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 підготовку </a:t>
            </a:r>
            <a:r>
              <a:rPr lang="uk-UA" sz="4400" b="1" cap="none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 </a:t>
            </a:r>
            <a:r>
              <a:rPr lang="uk-UA" sz="44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altLang="ru-RU" sz="44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cap="none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нового Державного стандарту початкової загальної освіти</a:t>
            </a:r>
            <a:endParaRPr lang="uk-UA" sz="4400" b="1" cap="none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621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Autofit/>
          </a:bodyPr>
          <a:lstStyle/>
          <a:p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 </a:t>
            </a:r>
            <a:r>
              <a:rPr lang="uk-UA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 Міністрів України № </a:t>
            </a:r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17-р від </a:t>
            </a:r>
            <a:r>
              <a:rPr lang="uk-UA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17.01.2018 «</a:t>
            </a:r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додаткові заходи щодо підвищення кваліфікації педагогічних працівників </a:t>
            </a:r>
            <a:r>
              <a:rPr lang="uk-UA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році»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92896"/>
            <a:ext cx="8003232" cy="3633267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1050"/>
              </a:spcAft>
              <a:buNone/>
            </a:pP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роходження 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підвищення кваліфікації у 2018 році:</a:t>
            </a:r>
            <a:endParaRPr lang="uk-UA" b="1" dirty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учителями </a:t>
            </a:r>
            <a:r>
              <a:rPr lang="uk-UA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початкової школи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які навчатимуть учнів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1-х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класів у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2018/2019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і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2019/2020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навчальних роках;</a:t>
            </a:r>
            <a:endParaRPr lang="uk-UA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50"/>
              </a:spcBef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учителями </a:t>
            </a:r>
            <a:r>
              <a:rPr lang="uk-UA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іноземних мов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які навчатимуть учнів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1-х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класів у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2018/2019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навчальному році;</a:t>
            </a:r>
          </a:p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заступниками директорів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закладів загальної середньої освіти з навчально-виховної роботи у початкових класах;</a:t>
            </a:r>
            <a:endParaRPr lang="uk-UA" dirty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учителями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закладів загальної середньої освіти (класів), які навчають мовами національних меншин</a:t>
            </a:r>
            <a:endParaRPr lang="uk-UA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499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України від 15.01.2018 № 34</a:t>
            </a:r>
            <a:b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деякі організаційні питання щодо підготовки педагогічних працівників для роботи в умовах Нової української школи»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8460432" cy="338437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Обов’язкове  проходження  підвищення  кваліфікації  за  очно-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дистанційною  формою  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  початкової  школи,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 навчатимуть  учнів 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1-х  класів  у  2018/2019  і  2019/2020  навчальних  роках  та  вчителям закладів  загальної  середньої  освіти  (класів),  в  яких  діти  навчаються  мовами національних меншин.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 проходження  підвищення  кваліфікації  за  очно- дистанційною  формою  навчання  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заступникам  директорів  закладів  загальної середньої освіти з навчально-виховної роботи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початкових класах та 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вчителям-</a:t>
            </a:r>
            <a:r>
              <a:rPr lang="uk-UA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предметникам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фізичної  культури,  мистецтв,  </a:t>
            </a:r>
            <a:b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 навчатимуть  учнів  1-х класів у 2018/2019 і 2019/2020 навчальних роках.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  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  мов,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 навчатимуть  учнів  1-х  класів  у 2018/2019 навчальному році (за окремим графіком та програмами Британської Ради в Україні, Гете-Інституту в Україні, Посольства Франції в Україні).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46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України від 15.01.2018 № 34</a:t>
            </a:r>
            <a:b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деякі організаційні питання щодо підготовки педагогічних працівників для роботи в умовах Нової української школи»</a:t>
            </a:r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564904"/>
            <a:ext cx="8280920" cy="42930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педагогічних працівників (І етап, 2018/2019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742950" indent="-742950">
              <a:buAutoNum type="arabicPeriod"/>
            </a:pPr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Очне навчання 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(три сесії).</a:t>
            </a:r>
          </a:p>
          <a:p>
            <a:pPr marL="742950" indent="-742950">
              <a:buAutoNum type="arabicPeriod"/>
            </a:pP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01.02.2018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обов’язкове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 дистанційного курсу навчання вчителів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впроваджуватимуть Державний стандарт початкової освіти у 2018/2019 навчальному році, відповідно до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Програми.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(Дистанційна  форма  навчання  здійснюється  на  сайті  студії  онлайн-освіти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://ed-era.com/nus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Отримання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сертифікату є </a:t>
            </a:r>
            <a:r>
              <a:rPr lang="uk-U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язковим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657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України від 15.01.2018 № 36 </a:t>
            </a:r>
            <a:b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затвердження Типової освітньої програми організації і проведення підвищення кваліфікації педагогічних працівників закладами післядипломної педагогічної освіти»</a:t>
            </a:r>
            <a:b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708920"/>
            <a:ext cx="8460432" cy="41490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Типова освітня програма передбачає </a:t>
            </a: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обов’язкову і вибіркову частини.</a:t>
            </a:r>
          </a:p>
          <a:p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Обов’язкова  частина 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 з очних сесій (60 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год) 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дистанційного курсу 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год) 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охоплює фахові навчальні модулі.</a:t>
            </a:r>
          </a:p>
          <a:p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Вибіркова  частина 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вільний вибір модулів в очному, очно-дистанційному 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 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дистанційному  форматах  з  урахуванням  індивідуальних  потреб  педагогів  загальною 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 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 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год.</a:t>
            </a:r>
            <a:endParaRPr lang="uk-UA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Тобто,  навчальний  план  типової  освітньої  програми  передбачає  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 </a:t>
            </a: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академічних </a:t>
            </a:r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</a:t>
            </a: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ECTS-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кредити,  із  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  120  академічних годин  (4 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ECTS-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кредити) -  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обов’язкова 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складова, і 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академічних годин (1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ECTS-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кредит) -  вибіркова складова.</a:t>
            </a:r>
          </a:p>
        </p:txBody>
      </p:sp>
    </p:spTree>
    <p:extLst>
      <p:ext uri="{BB962C8B-B14F-4D97-AF65-F5344CB8AC3E}">
        <p14:creationId xmlns:p14="http://schemas.microsoft.com/office/powerpoint/2010/main" val="8818862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00811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вчителів англійської мови, </a:t>
            </a:r>
            <a:b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навчатимуть учнів 1-х класів </a:t>
            </a:r>
            <a:b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01.09.2018 </a:t>
            </a: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953" y="1988840"/>
            <a:ext cx="8238527" cy="4149080"/>
          </a:xfrm>
        </p:spPr>
        <p:txBody>
          <a:bodyPr>
            <a:normAutofit fontScale="92500" lnSpcReduction="20000"/>
          </a:bodyPr>
          <a:lstStyle/>
          <a:p>
            <a:r>
              <a:rPr lang="uk-UA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підготовки вчителів англійської мови </a:t>
            </a:r>
            <a:r>
              <a:rPr lang="uk-UA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 </a:t>
            </a:r>
            <a:r>
              <a:rPr lang="uk-UA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Британською Радою в Україні</a:t>
            </a:r>
            <a:r>
              <a:rPr lang="uk-UA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співпраці з Міністерством освіти </a:t>
            </a:r>
            <a:r>
              <a:rPr lang="uk-UA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України, видавництвом Кембриджського університету та екзаменаційним департаментом Кембриджського університету. </a:t>
            </a:r>
            <a:endParaRPr lang="uk-UA" sz="3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 вчителів будуть тренери, підготовлені </a:t>
            </a:r>
            <a:r>
              <a:rPr lang="uk-UA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Британською Радою </a:t>
            </a:r>
            <a:r>
              <a:rPr lang="uk-UA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 </a:t>
            </a:r>
            <a:br>
              <a:rPr lang="uk-UA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Кембриджським університетом. </a:t>
            </a:r>
          </a:p>
          <a:p>
            <a:endParaRPr lang="uk-UA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543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00811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вчителів англійської мови, </a:t>
            </a:r>
            <a:b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навчатимуть учнів 1-х класів </a:t>
            </a:r>
            <a:b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01.09.2018 </a:t>
            </a: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8460432" cy="4608512"/>
          </a:xfrm>
        </p:spPr>
        <p:txBody>
          <a:bodyPr>
            <a:normAutofit fontScale="77500" lnSpcReduction="20000"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відбуватиметься за методикою змішаного навчання:</a:t>
            </a:r>
          </a:p>
          <a:p>
            <a:pPr>
              <a:buFontTx/>
              <a:buChar char="-"/>
            </a:pP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 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</a:t>
            </a: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модулів, 30 год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Tx/>
              <a:buChar char="-"/>
            </a:pP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дистанційна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частина (20 год). </a:t>
            </a:r>
          </a:p>
          <a:p>
            <a:pPr marL="0" indent="0">
              <a:buNone/>
            </a:pP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до онлайн-платформи, створеної спільно Британською Радою і Кембриджським Університетом отримають учителі, які успішно пройшли очне навчання.</a:t>
            </a:r>
          </a:p>
          <a:p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отримує 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сертифікати</a:t>
            </a: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Британської Ради.</a:t>
            </a:r>
            <a:endParaRPr lang="uk-UA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Орієнтовний термін навчання: </a:t>
            </a: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травень-червень.</a:t>
            </a:r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15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59942" cy="187220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педагогічних працівників </a:t>
            </a:r>
            <a:b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області розпочата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лютого 2018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Диана\Downloads\IMG_20180217_1016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1"/>
          <a:stretch/>
        </p:blipFill>
        <p:spPr bwMode="auto">
          <a:xfrm>
            <a:off x="0" y="4725144"/>
            <a:ext cx="3530957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иана\Downloads\IMG-8ed58526f1e98c9575a4fe5ad851d98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25144"/>
            <a:ext cx="3781241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иана\Downloads\IMG-6698eb78354652f84066843c4387743e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40" y="2107851"/>
            <a:ext cx="3765946" cy="211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иана\Downloads\IMG-81425d4131a76d889ba775cac993eb19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42916"/>
            <a:ext cx="3530957" cy="19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иана\Downloads\IMG-d5e6d82731bfa6d54a7031e5a919f9e1-V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6253" r="11312"/>
          <a:stretch/>
        </p:blipFill>
        <p:spPr bwMode="auto">
          <a:xfrm>
            <a:off x="2483768" y="3298941"/>
            <a:ext cx="3899285" cy="24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2587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j171002_12746728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5544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2044005"/>
            <a:ext cx="5529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Дякую за увагу!</a:t>
            </a:r>
            <a:endParaRPr lang="uk-U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8548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acffe9314575c4f8cfcb7fa39585ef9e1b6b9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982</Words>
  <Application>Microsoft Office PowerPoint</Application>
  <PresentationFormat>Экран (4:3)</PresentationFormat>
  <Paragraphs>77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Розпорядження  Кабінету Міністрів України № 17-р від 17.01.2018 «Про додаткові заходи щодо підвищення кваліфікації педагогічних працівників у 2018 році» </vt:lpstr>
      <vt:lpstr>Наказ МОН України від 15.01.2018 № 34 «Про деякі організаційні питання щодо підготовки педагогічних працівників для роботи в умовах Нової української школи»</vt:lpstr>
      <vt:lpstr>Наказ МОН України від 15.01.2018 № 34 «Про деякі організаційні питання щодо підготовки педагогічних працівників для роботи в умовах Нової української школи»</vt:lpstr>
      <vt:lpstr>Наказ МОН України від 15.01.2018 № 36  «Про затвердження Типової освітньої програми організації і проведення підвищення кваліфікації педагогічних працівників закладами післядипломної педагогічної освіти» </vt:lpstr>
      <vt:lpstr>Підготовка вчителів англійської мови,  які навчатимуть учнів 1-х класів  з 01.09.2018 </vt:lpstr>
      <vt:lpstr>Підготовка вчителів англійської мови,  які навчатимуть учнів 1-х класів  з 01.09.2018 </vt:lpstr>
      <vt:lpstr>Підготовка педагогічних працівників  Харківської області розпочата 17 лютого 2018 року</vt:lpstr>
      <vt:lpstr>Презентация PowerPoint</vt:lpstr>
    </vt:vector>
  </TitlesOfParts>
  <Company>presentation-creation.ru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</dc:title>
  <dc:creator>obstinate</dc:creator>
  <dc:description>Шаблон презентации с сайта http://presentation-creation.ru/</dc:description>
  <cp:lastModifiedBy>Светлана Вольянская</cp:lastModifiedBy>
  <cp:revision>20</cp:revision>
  <cp:lastPrinted>2018-02-20T14:03:12Z</cp:lastPrinted>
  <dcterms:created xsi:type="dcterms:W3CDTF">2018-02-18T07:50:05Z</dcterms:created>
  <dcterms:modified xsi:type="dcterms:W3CDTF">2018-02-20T15:25:28Z</dcterms:modified>
</cp:coreProperties>
</file>